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65" r:id="rId1"/>
  </p:sldMasterIdLst>
  <p:notesMasterIdLst>
    <p:notesMasterId r:id="rId25"/>
  </p:notesMasterIdLst>
  <p:sldIdLst>
    <p:sldId id="411" r:id="rId2"/>
    <p:sldId id="408" r:id="rId3"/>
    <p:sldId id="349" r:id="rId4"/>
    <p:sldId id="386" r:id="rId5"/>
    <p:sldId id="390" r:id="rId6"/>
    <p:sldId id="391" r:id="rId7"/>
    <p:sldId id="417" r:id="rId8"/>
    <p:sldId id="395" r:id="rId9"/>
    <p:sldId id="414" r:id="rId10"/>
    <p:sldId id="413" r:id="rId11"/>
    <p:sldId id="415" r:id="rId12"/>
    <p:sldId id="393" r:id="rId13"/>
    <p:sldId id="398" r:id="rId14"/>
    <p:sldId id="418" r:id="rId15"/>
    <p:sldId id="419" r:id="rId16"/>
    <p:sldId id="405" r:id="rId17"/>
    <p:sldId id="400" r:id="rId18"/>
    <p:sldId id="397" r:id="rId19"/>
    <p:sldId id="399" r:id="rId20"/>
    <p:sldId id="406" r:id="rId21"/>
    <p:sldId id="410" r:id="rId22"/>
    <p:sldId id="412" r:id="rId23"/>
    <p:sldId id="407" r:id="rId24"/>
  </p:sldIdLst>
  <p:sldSz cx="9144000" cy="6858000" type="screen4x3"/>
  <p:notesSz cx="6797675" cy="99266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9EE58FE8-9AC8-4224-A6D6-E268CAC57DB8}">
          <p14:sldIdLst>
            <p14:sldId id="411"/>
            <p14:sldId id="408"/>
            <p14:sldId id="349"/>
            <p14:sldId id="386"/>
            <p14:sldId id="390"/>
            <p14:sldId id="391"/>
            <p14:sldId id="417"/>
            <p14:sldId id="395"/>
            <p14:sldId id="414"/>
            <p14:sldId id="413"/>
            <p14:sldId id="415"/>
            <p14:sldId id="393"/>
            <p14:sldId id="398"/>
            <p14:sldId id="418"/>
            <p14:sldId id="419"/>
            <p14:sldId id="405"/>
            <p14:sldId id="400"/>
            <p14:sldId id="397"/>
            <p14:sldId id="399"/>
            <p14:sldId id="406"/>
            <p14:sldId id="410"/>
            <p14:sldId id="412"/>
            <p14:sldId id="407"/>
          </p14:sldIdLst>
        </p14:section>
        <p14:section name="无标题节" id="{90E64989-492E-4DFA-A5D0-FA175574800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07B9"/>
    <a:srgbClr val="FFFF66"/>
    <a:srgbClr val="CA06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2" d="100"/>
          <a:sy n="42" d="100"/>
        </p:scale>
        <p:origin x="1326" y="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3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808594-A552-4212-A6F7-167CCD9533CE}" type="doc">
      <dgm:prSet loTypeId="urn:microsoft.com/office/officeart/2005/8/layout/pyramid1" loCatId="pyramid" qsTypeId="urn:microsoft.com/office/officeart/2005/8/quickstyle/3d3" qsCatId="3D" csTypeId="urn:microsoft.com/office/officeart/2005/8/colors/accent1_2" csCatId="accent1" phldr="1"/>
      <dgm:spPr/>
    </dgm:pt>
    <dgm:pt modelId="{1C08AAB4-6274-4CBB-987F-11210F086B89}">
      <dgm:prSet phldrT="[Text]" custT="1"/>
      <dgm:spPr>
        <a:solidFill>
          <a:schemeClr val="accent2">
            <a:lumMod val="20000"/>
            <a:lumOff val="80000"/>
          </a:schemeClr>
        </a:solidFill>
      </dgm:spPr>
      <dgm:t>
        <a:bodyPr/>
        <a:lstStyle/>
        <a:p>
          <a:r>
            <a:rPr lang="fa-IR" sz="2000" b="1" dirty="0" smtClean="0">
              <a:cs typeface="B Badr" panose="00000400000000000000" pitchFamily="2" charset="-78"/>
            </a:rPr>
            <a:t>مشتری ترویج</a:t>
          </a:r>
        </a:p>
        <a:p>
          <a:r>
            <a:rPr lang="fa-IR" sz="2000" b="1" dirty="0" smtClean="0">
              <a:cs typeface="B Badr" panose="00000400000000000000" pitchFamily="2" charset="-78"/>
            </a:rPr>
            <a:t> کننده </a:t>
          </a:r>
          <a:r>
            <a:rPr lang="fa-IR" sz="3200" b="1" dirty="0" smtClean="0">
              <a:cs typeface="B Badr" panose="00000400000000000000" pitchFamily="2" charset="-78"/>
            </a:rPr>
            <a:t>ا</a:t>
          </a:r>
          <a:r>
            <a:rPr lang="fa-IR" sz="2400" b="1" dirty="0" smtClean="0">
              <a:cs typeface="B Badr" panose="00000400000000000000" pitchFamily="2" charset="-78"/>
            </a:rPr>
            <a:t>ست</a:t>
          </a:r>
          <a:r>
            <a:rPr lang="fa-IR" sz="2000" b="1" dirty="0" smtClean="0">
              <a:cs typeface="B Badr" panose="00000400000000000000" pitchFamily="2" charset="-78"/>
            </a:rPr>
            <a:t> </a:t>
          </a:r>
          <a:endParaRPr lang="en-US" sz="2800" b="1" dirty="0">
            <a:cs typeface="B Badr" panose="00000400000000000000" pitchFamily="2" charset="-78"/>
          </a:endParaRPr>
        </a:p>
      </dgm:t>
    </dgm:pt>
    <dgm:pt modelId="{980261C5-2E9B-430B-9AE1-6E8EDFE19AD6}" type="parTrans" cxnId="{374DE11A-7B06-4848-AE12-952306A938AE}">
      <dgm:prSet/>
      <dgm:spPr/>
      <dgm:t>
        <a:bodyPr/>
        <a:lstStyle/>
        <a:p>
          <a:endParaRPr lang="en-US"/>
        </a:p>
      </dgm:t>
    </dgm:pt>
    <dgm:pt modelId="{0C21664A-91A0-455A-AC23-5FA24DD4115B}" type="sibTrans" cxnId="{374DE11A-7B06-4848-AE12-952306A938AE}">
      <dgm:prSet/>
      <dgm:spPr/>
      <dgm:t>
        <a:bodyPr/>
        <a:lstStyle/>
        <a:p>
          <a:endParaRPr lang="en-US"/>
        </a:p>
      </dgm:t>
    </dgm:pt>
    <dgm:pt modelId="{49EC623D-23D2-4F3A-A4D5-6CB7BFBD2420}">
      <dgm:prSet phldrT="[Text]"/>
      <dgm:spPr>
        <a:solidFill>
          <a:schemeClr val="accent5">
            <a:lumMod val="60000"/>
            <a:lumOff val="40000"/>
          </a:schemeClr>
        </a:solidFill>
      </dgm:spPr>
      <dgm:t>
        <a:bodyPr/>
        <a:lstStyle/>
        <a:p>
          <a:r>
            <a:rPr lang="fa-IR" b="1" dirty="0" smtClean="0">
              <a:cs typeface="B Badr" panose="00000400000000000000" pitchFamily="2" charset="-78"/>
            </a:rPr>
            <a:t>مشتری ازخدمات خرسند است </a:t>
          </a:r>
          <a:endParaRPr lang="en-US" b="1" dirty="0">
            <a:cs typeface="B Badr" panose="00000400000000000000" pitchFamily="2" charset="-78"/>
          </a:endParaRPr>
        </a:p>
      </dgm:t>
    </dgm:pt>
    <dgm:pt modelId="{CB054978-6A63-4934-A735-4B17761224D8}" type="parTrans" cxnId="{2EB06731-44A5-4CB7-87E2-C8C5870AD441}">
      <dgm:prSet/>
      <dgm:spPr/>
      <dgm:t>
        <a:bodyPr/>
        <a:lstStyle/>
        <a:p>
          <a:endParaRPr lang="en-US"/>
        </a:p>
      </dgm:t>
    </dgm:pt>
    <dgm:pt modelId="{E851A3F1-BC06-4E2D-9907-628597275B2E}" type="sibTrans" cxnId="{2EB06731-44A5-4CB7-87E2-C8C5870AD441}">
      <dgm:prSet/>
      <dgm:spPr/>
      <dgm:t>
        <a:bodyPr/>
        <a:lstStyle/>
        <a:p>
          <a:endParaRPr lang="en-US"/>
        </a:p>
      </dgm:t>
    </dgm:pt>
    <dgm:pt modelId="{FB75DFF6-6A5E-4A6B-A3F4-F39111A39C9C}">
      <dgm:prSet phldrT="[Text]"/>
      <dgm:spPr>
        <a:solidFill>
          <a:schemeClr val="accent6">
            <a:lumMod val="40000"/>
            <a:lumOff val="60000"/>
          </a:schemeClr>
        </a:solidFill>
      </dgm:spPr>
      <dgm:t>
        <a:bodyPr/>
        <a:lstStyle/>
        <a:p>
          <a:r>
            <a:rPr lang="fa-IR" b="1" dirty="0" smtClean="0">
              <a:cs typeface="B Badr" panose="00000400000000000000" pitchFamily="2" charset="-78"/>
            </a:rPr>
            <a:t>مشتری خدمات رضایت بخشی دریافت می کند </a:t>
          </a:r>
          <a:endParaRPr lang="en-US" b="1" dirty="0">
            <a:cs typeface="B Badr" panose="00000400000000000000" pitchFamily="2" charset="-78"/>
          </a:endParaRPr>
        </a:p>
      </dgm:t>
    </dgm:pt>
    <dgm:pt modelId="{6EAD3226-7215-4E36-A7C7-21C3E8B98189}" type="parTrans" cxnId="{1A4B59A0-4084-429F-8718-FF58A3AABCD0}">
      <dgm:prSet/>
      <dgm:spPr/>
      <dgm:t>
        <a:bodyPr/>
        <a:lstStyle/>
        <a:p>
          <a:endParaRPr lang="en-US"/>
        </a:p>
      </dgm:t>
    </dgm:pt>
    <dgm:pt modelId="{D84CCAB5-2982-441B-B4C5-B4DB685F29E8}" type="sibTrans" cxnId="{1A4B59A0-4084-429F-8718-FF58A3AABCD0}">
      <dgm:prSet/>
      <dgm:spPr/>
      <dgm:t>
        <a:bodyPr/>
        <a:lstStyle/>
        <a:p>
          <a:endParaRPr lang="en-US"/>
        </a:p>
      </dgm:t>
    </dgm:pt>
    <dgm:pt modelId="{F5F00151-2340-40CB-AF57-F7B2525107A9}">
      <dgm:prSet/>
      <dgm:spPr>
        <a:solidFill>
          <a:schemeClr val="accent4">
            <a:lumMod val="40000"/>
            <a:lumOff val="60000"/>
          </a:schemeClr>
        </a:solidFill>
      </dgm:spPr>
      <dgm:t>
        <a:bodyPr/>
        <a:lstStyle/>
        <a:p>
          <a:r>
            <a:rPr lang="fa-IR" b="1" dirty="0" smtClean="0">
              <a:cs typeface="B Badr" panose="00000400000000000000" pitchFamily="2" charset="-78"/>
            </a:rPr>
            <a:t>مشتری  خدمات نامرغوب در یافت میکند</a:t>
          </a:r>
          <a:endParaRPr lang="en-US" b="1" dirty="0">
            <a:cs typeface="B Badr" panose="00000400000000000000" pitchFamily="2" charset="-78"/>
          </a:endParaRPr>
        </a:p>
      </dgm:t>
    </dgm:pt>
    <dgm:pt modelId="{411C9AD5-EF12-431D-B043-B5644739F8C9}" type="parTrans" cxnId="{37073F6D-986D-4FCE-BBD0-0C504E8808AA}">
      <dgm:prSet/>
      <dgm:spPr/>
      <dgm:t>
        <a:bodyPr/>
        <a:lstStyle/>
        <a:p>
          <a:endParaRPr lang="en-US"/>
        </a:p>
      </dgm:t>
    </dgm:pt>
    <dgm:pt modelId="{FA922FC7-E684-4D4A-A3F1-DAE79381006F}" type="sibTrans" cxnId="{37073F6D-986D-4FCE-BBD0-0C504E8808AA}">
      <dgm:prSet/>
      <dgm:spPr/>
      <dgm:t>
        <a:bodyPr/>
        <a:lstStyle/>
        <a:p>
          <a:endParaRPr lang="en-US"/>
        </a:p>
      </dgm:t>
    </dgm:pt>
    <dgm:pt modelId="{2AB81319-10FC-4CA3-A8A0-C2474F23DF47}" type="pres">
      <dgm:prSet presAssocID="{A0808594-A552-4212-A6F7-167CCD9533CE}" presName="Name0" presStyleCnt="0">
        <dgm:presLayoutVars>
          <dgm:dir/>
          <dgm:animLvl val="lvl"/>
          <dgm:resizeHandles val="exact"/>
        </dgm:presLayoutVars>
      </dgm:prSet>
      <dgm:spPr/>
    </dgm:pt>
    <dgm:pt modelId="{E72F787E-131C-4335-A9A6-3826721D404D}" type="pres">
      <dgm:prSet presAssocID="{1C08AAB4-6274-4CBB-987F-11210F086B89}" presName="Name8" presStyleCnt="0"/>
      <dgm:spPr/>
    </dgm:pt>
    <dgm:pt modelId="{985ED417-88DF-45F9-9540-4301332C8F82}" type="pres">
      <dgm:prSet presAssocID="{1C08AAB4-6274-4CBB-987F-11210F086B89}" presName="level" presStyleLbl="node1" presStyleIdx="0" presStyleCnt="4" custScaleX="102476">
        <dgm:presLayoutVars>
          <dgm:chMax val="1"/>
          <dgm:bulletEnabled val="1"/>
        </dgm:presLayoutVars>
      </dgm:prSet>
      <dgm:spPr/>
      <dgm:t>
        <a:bodyPr/>
        <a:lstStyle/>
        <a:p>
          <a:endParaRPr lang="en-US"/>
        </a:p>
      </dgm:t>
    </dgm:pt>
    <dgm:pt modelId="{2B49045E-8DB7-43CD-A157-5163AA5FEF04}" type="pres">
      <dgm:prSet presAssocID="{1C08AAB4-6274-4CBB-987F-11210F086B89}" presName="levelTx" presStyleLbl="revTx" presStyleIdx="0" presStyleCnt="0">
        <dgm:presLayoutVars>
          <dgm:chMax val="1"/>
          <dgm:bulletEnabled val="1"/>
        </dgm:presLayoutVars>
      </dgm:prSet>
      <dgm:spPr/>
      <dgm:t>
        <a:bodyPr/>
        <a:lstStyle/>
        <a:p>
          <a:endParaRPr lang="en-US"/>
        </a:p>
      </dgm:t>
    </dgm:pt>
    <dgm:pt modelId="{FA08070A-3656-4F9B-98A7-672E6F8B5470}" type="pres">
      <dgm:prSet presAssocID="{49EC623D-23D2-4F3A-A4D5-6CB7BFBD2420}" presName="Name8" presStyleCnt="0"/>
      <dgm:spPr/>
    </dgm:pt>
    <dgm:pt modelId="{498F4655-007D-4E65-BFB3-9F599F0467A6}" type="pres">
      <dgm:prSet presAssocID="{49EC623D-23D2-4F3A-A4D5-6CB7BFBD2420}" presName="level" presStyleLbl="node1" presStyleIdx="1" presStyleCnt="4">
        <dgm:presLayoutVars>
          <dgm:chMax val="1"/>
          <dgm:bulletEnabled val="1"/>
        </dgm:presLayoutVars>
      </dgm:prSet>
      <dgm:spPr/>
      <dgm:t>
        <a:bodyPr/>
        <a:lstStyle/>
        <a:p>
          <a:endParaRPr lang="en-US"/>
        </a:p>
      </dgm:t>
    </dgm:pt>
    <dgm:pt modelId="{E7330A9F-F80A-4556-B539-D713FC09B0B8}" type="pres">
      <dgm:prSet presAssocID="{49EC623D-23D2-4F3A-A4D5-6CB7BFBD2420}" presName="levelTx" presStyleLbl="revTx" presStyleIdx="0" presStyleCnt="0">
        <dgm:presLayoutVars>
          <dgm:chMax val="1"/>
          <dgm:bulletEnabled val="1"/>
        </dgm:presLayoutVars>
      </dgm:prSet>
      <dgm:spPr/>
      <dgm:t>
        <a:bodyPr/>
        <a:lstStyle/>
        <a:p>
          <a:endParaRPr lang="en-US"/>
        </a:p>
      </dgm:t>
    </dgm:pt>
    <dgm:pt modelId="{E4E6C1D4-7B94-47CB-AC62-09F074E1ACBE}" type="pres">
      <dgm:prSet presAssocID="{FB75DFF6-6A5E-4A6B-A3F4-F39111A39C9C}" presName="Name8" presStyleCnt="0"/>
      <dgm:spPr/>
    </dgm:pt>
    <dgm:pt modelId="{2C78974B-B965-4C4E-B02E-8F951543BB42}" type="pres">
      <dgm:prSet presAssocID="{FB75DFF6-6A5E-4A6B-A3F4-F39111A39C9C}" presName="level" presStyleLbl="node1" presStyleIdx="2" presStyleCnt="4">
        <dgm:presLayoutVars>
          <dgm:chMax val="1"/>
          <dgm:bulletEnabled val="1"/>
        </dgm:presLayoutVars>
      </dgm:prSet>
      <dgm:spPr/>
      <dgm:t>
        <a:bodyPr/>
        <a:lstStyle/>
        <a:p>
          <a:endParaRPr lang="en-US"/>
        </a:p>
      </dgm:t>
    </dgm:pt>
    <dgm:pt modelId="{B2765A3E-4841-4121-80F7-3E899B0CCD23}" type="pres">
      <dgm:prSet presAssocID="{FB75DFF6-6A5E-4A6B-A3F4-F39111A39C9C}" presName="levelTx" presStyleLbl="revTx" presStyleIdx="0" presStyleCnt="0">
        <dgm:presLayoutVars>
          <dgm:chMax val="1"/>
          <dgm:bulletEnabled val="1"/>
        </dgm:presLayoutVars>
      </dgm:prSet>
      <dgm:spPr/>
      <dgm:t>
        <a:bodyPr/>
        <a:lstStyle/>
        <a:p>
          <a:endParaRPr lang="en-US"/>
        </a:p>
      </dgm:t>
    </dgm:pt>
    <dgm:pt modelId="{FDB0CF4C-020A-4722-B49B-C63C9E49FA93}" type="pres">
      <dgm:prSet presAssocID="{F5F00151-2340-40CB-AF57-F7B2525107A9}" presName="Name8" presStyleCnt="0"/>
      <dgm:spPr/>
    </dgm:pt>
    <dgm:pt modelId="{F7CB97CF-B011-4891-8B43-A107EFA87BB2}" type="pres">
      <dgm:prSet presAssocID="{F5F00151-2340-40CB-AF57-F7B2525107A9}" presName="level" presStyleLbl="node1" presStyleIdx="3" presStyleCnt="4">
        <dgm:presLayoutVars>
          <dgm:chMax val="1"/>
          <dgm:bulletEnabled val="1"/>
        </dgm:presLayoutVars>
      </dgm:prSet>
      <dgm:spPr/>
      <dgm:t>
        <a:bodyPr/>
        <a:lstStyle/>
        <a:p>
          <a:endParaRPr lang="en-US"/>
        </a:p>
      </dgm:t>
    </dgm:pt>
    <dgm:pt modelId="{22C1116C-D133-4B23-91F6-DAD430C561B8}" type="pres">
      <dgm:prSet presAssocID="{F5F00151-2340-40CB-AF57-F7B2525107A9}" presName="levelTx" presStyleLbl="revTx" presStyleIdx="0" presStyleCnt="0">
        <dgm:presLayoutVars>
          <dgm:chMax val="1"/>
          <dgm:bulletEnabled val="1"/>
        </dgm:presLayoutVars>
      </dgm:prSet>
      <dgm:spPr/>
      <dgm:t>
        <a:bodyPr/>
        <a:lstStyle/>
        <a:p>
          <a:endParaRPr lang="en-US"/>
        </a:p>
      </dgm:t>
    </dgm:pt>
  </dgm:ptLst>
  <dgm:cxnLst>
    <dgm:cxn modelId="{4DC3BFB0-B9C2-4DA5-ABA0-A44EEB584F83}" type="presOf" srcId="{F5F00151-2340-40CB-AF57-F7B2525107A9}" destId="{22C1116C-D133-4B23-91F6-DAD430C561B8}" srcOrd="1" destOrd="0" presId="urn:microsoft.com/office/officeart/2005/8/layout/pyramid1"/>
    <dgm:cxn modelId="{37073F6D-986D-4FCE-BBD0-0C504E8808AA}" srcId="{A0808594-A552-4212-A6F7-167CCD9533CE}" destId="{F5F00151-2340-40CB-AF57-F7B2525107A9}" srcOrd="3" destOrd="0" parTransId="{411C9AD5-EF12-431D-B043-B5644739F8C9}" sibTransId="{FA922FC7-E684-4D4A-A3F1-DAE79381006F}"/>
    <dgm:cxn modelId="{374DE11A-7B06-4848-AE12-952306A938AE}" srcId="{A0808594-A552-4212-A6F7-167CCD9533CE}" destId="{1C08AAB4-6274-4CBB-987F-11210F086B89}" srcOrd="0" destOrd="0" parTransId="{980261C5-2E9B-430B-9AE1-6E8EDFE19AD6}" sibTransId="{0C21664A-91A0-455A-AC23-5FA24DD4115B}"/>
    <dgm:cxn modelId="{E00FE2FD-15DF-472B-A133-1332B8466D4A}" type="presOf" srcId="{FB75DFF6-6A5E-4A6B-A3F4-F39111A39C9C}" destId="{B2765A3E-4841-4121-80F7-3E899B0CCD23}" srcOrd="1" destOrd="0" presId="urn:microsoft.com/office/officeart/2005/8/layout/pyramid1"/>
    <dgm:cxn modelId="{2EB06731-44A5-4CB7-87E2-C8C5870AD441}" srcId="{A0808594-A552-4212-A6F7-167CCD9533CE}" destId="{49EC623D-23D2-4F3A-A4D5-6CB7BFBD2420}" srcOrd="1" destOrd="0" parTransId="{CB054978-6A63-4934-A735-4B17761224D8}" sibTransId="{E851A3F1-BC06-4E2D-9907-628597275B2E}"/>
    <dgm:cxn modelId="{23F5B25D-CB2E-4C65-A323-52B094FDDA92}" type="presOf" srcId="{A0808594-A552-4212-A6F7-167CCD9533CE}" destId="{2AB81319-10FC-4CA3-A8A0-C2474F23DF47}" srcOrd="0" destOrd="0" presId="urn:microsoft.com/office/officeart/2005/8/layout/pyramid1"/>
    <dgm:cxn modelId="{68A00D8E-2152-4A03-98F4-9B0A79507E41}" type="presOf" srcId="{F5F00151-2340-40CB-AF57-F7B2525107A9}" destId="{F7CB97CF-B011-4891-8B43-A107EFA87BB2}" srcOrd="0" destOrd="0" presId="urn:microsoft.com/office/officeart/2005/8/layout/pyramid1"/>
    <dgm:cxn modelId="{F668D7E9-1192-4484-8337-71AC71CC138D}" type="presOf" srcId="{FB75DFF6-6A5E-4A6B-A3F4-F39111A39C9C}" destId="{2C78974B-B965-4C4E-B02E-8F951543BB42}" srcOrd="0" destOrd="0" presId="urn:microsoft.com/office/officeart/2005/8/layout/pyramid1"/>
    <dgm:cxn modelId="{755BFFF2-8B09-4386-8221-5666932604B1}" type="presOf" srcId="{1C08AAB4-6274-4CBB-987F-11210F086B89}" destId="{985ED417-88DF-45F9-9540-4301332C8F82}" srcOrd="0" destOrd="0" presId="urn:microsoft.com/office/officeart/2005/8/layout/pyramid1"/>
    <dgm:cxn modelId="{30AF8814-0A9E-40F8-891D-49E0293F2767}" type="presOf" srcId="{49EC623D-23D2-4F3A-A4D5-6CB7BFBD2420}" destId="{498F4655-007D-4E65-BFB3-9F599F0467A6}" srcOrd="0" destOrd="0" presId="urn:microsoft.com/office/officeart/2005/8/layout/pyramid1"/>
    <dgm:cxn modelId="{1A4B59A0-4084-429F-8718-FF58A3AABCD0}" srcId="{A0808594-A552-4212-A6F7-167CCD9533CE}" destId="{FB75DFF6-6A5E-4A6B-A3F4-F39111A39C9C}" srcOrd="2" destOrd="0" parTransId="{6EAD3226-7215-4E36-A7C7-21C3E8B98189}" sibTransId="{D84CCAB5-2982-441B-B4C5-B4DB685F29E8}"/>
    <dgm:cxn modelId="{83748F01-2F38-42A4-98D6-F664D22BB85F}" type="presOf" srcId="{1C08AAB4-6274-4CBB-987F-11210F086B89}" destId="{2B49045E-8DB7-43CD-A157-5163AA5FEF04}" srcOrd="1" destOrd="0" presId="urn:microsoft.com/office/officeart/2005/8/layout/pyramid1"/>
    <dgm:cxn modelId="{1A9913BF-3E8D-4594-833E-0D243A03FD2A}" type="presOf" srcId="{49EC623D-23D2-4F3A-A4D5-6CB7BFBD2420}" destId="{E7330A9F-F80A-4556-B539-D713FC09B0B8}" srcOrd="1" destOrd="0" presId="urn:microsoft.com/office/officeart/2005/8/layout/pyramid1"/>
    <dgm:cxn modelId="{8CA83A90-444F-4EC0-9899-3426CE366E4D}" type="presParOf" srcId="{2AB81319-10FC-4CA3-A8A0-C2474F23DF47}" destId="{E72F787E-131C-4335-A9A6-3826721D404D}" srcOrd="0" destOrd="0" presId="urn:microsoft.com/office/officeart/2005/8/layout/pyramid1"/>
    <dgm:cxn modelId="{A4EF36D9-47EE-4513-A16A-843F7924FD7E}" type="presParOf" srcId="{E72F787E-131C-4335-A9A6-3826721D404D}" destId="{985ED417-88DF-45F9-9540-4301332C8F82}" srcOrd="0" destOrd="0" presId="urn:microsoft.com/office/officeart/2005/8/layout/pyramid1"/>
    <dgm:cxn modelId="{66F97E78-F595-49E3-87B8-0B0B025B8BFE}" type="presParOf" srcId="{E72F787E-131C-4335-A9A6-3826721D404D}" destId="{2B49045E-8DB7-43CD-A157-5163AA5FEF04}" srcOrd="1" destOrd="0" presId="urn:microsoft.com/office/officeart/2005/8/layout/pyramid1"/>
    <dgm:cxn modelId="{4FF9C117-A0E9-4124-82AC-9B913D42B493}" type="presParOf" srcId="{2AB81319-10FC-4CA3-A8A0-C2474F23DF47}" destId="{FA08070A-3656-4F9B-98A7-672E6F8B5470}" srcOrd="1" destOrd="0" presId="urn:microsoft.com/office/officeart/2005/8/layout/pyramid1"/>
    <dgm:cxn modelId="{8B9A135E-1106-41EE-8B79-22A95CD0E80D}" type="presParOf" srcId="{FA08070A-3656-4F9B-98A7-672E6F8B5470}" destId="{498F4655-007D-4E65-BFB3-9F599F0467A6}" srcOrd="0" destOrd="0" presId="urn:microsoft.com/office/officeart/2005/8/layout/pyramid1"/>
    <dgm:cxn modelId="{F6742693-5266-4E20-BECB-76D088B54C69}" type="presParOf" srcId="{FA08070A-3656-4F9B-98A7-672E6F8B5470}" destId="{E7330A9F-F80A-4556-B539-D713FC09B0B8}" srcOrd="1" destOrd="0" presId="urn:microsoft.com/office/officeart/2005/8/layout/pyramid1"/>
    <dgm:cxn modelId="{AA6A229B-0F05-4865-B2F4-63CF405B1E96}" type="presParOf" srcId="{2AB81319-10FC-4CA3-A8A0-C2474F23DF47}" destId="{E4E6C1D4-7B94-47CB-AC62-09F074E1ACBE}" srcOrd="2" destOrd="0" presId="urn:microsoft.com/office/officeart/2005/8/layout/pyramid1"/>
    <dgm:cxn modelId="{8D89F167-A596-45ED-AF60-F3641CCBE738}" type="presParOf" srcId="{E4E6C1D4-7B94-47CB-AC62-09F074E1ACBE}" destId="{2C78974B-B965-4C4E-B02E-8F951543BB42}" srcOrd="0" destOrd="0" presId="urn:microsoft.com/office/officeart/2005/8/layout/pyramid1"/>
    <dgm:cxn modelId="{5D0DD2A4-BA39-4A33-8488-04E3E21EBAC0}" type="presParOf" srcId="{E4E6C1D4-7B94-47CB-AC62-09F074E1ACBE}" destId="{B2765A3E-4841-4121-80F7-3E899B0CCD23}" srcOrd="1" destOrd="0" presId="urn:microsoft.com/office/officeart/2005/8/layout/pyramid1"/>
    <dgm:cxn modelId="{43BE4409-5F14-4DA5-B54B-A73CF0EA3D96}" type="presParOf" srcId="{2AB81319-10FC-4CA3-A8A0-C2474F23DF47}" destId="{FDB0CF4C-020A-4722-B49B-C63C9E49FA93}" srcOrd="3" destOrd="0" presId="urn:microsoft.com/office/officeart/2005/8/layout/pyramid1"/>
    <dgm:cxn modelId="{C10C6803-DE5A-4968-AF77-7FB7546A368B}" type="presParOf" srcId="{FDB0CF4C-020A-4722-B49B-C63C9E49FA93}" destId="{F7CB97CF-B011-4891-8B43-A107EFA87BB2}" srcOrd="0" destOrd="0" presId="urn:microsoft.com/office/officeart/2005/8/layout/pyramid1"/>
    <dgm:cxn modelId="{44195435-A59D-4320-9E5F-5C63946BFE48}" type="presParOf" srcId="{FDB0CF4C-020A-4722-B49B-C63C9E49FA93}" destId="{22C1116C-D133-4B23-91F6-DAD430C561B8}"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808594-A552-4212-A6F7-167CCD9533CE}" type="doc">
      <dgm:prSet loTypeId="urn:microsoft.com/office/officeart/2005/8/layout/pyramid1" loCatId="pyramid" qsTypeId="urn:microsoft.com/office/officeart/2005/8/quickstyle/3d3" qsCatId="3D" csTypeId="urn:microsoft.com/office/officeart/2005/8/colors/accent1_2" csCatId="accent1" phldr="1"/>
      <dgm:spPr/>
    </dgm:pt>
    <dgm:pt modelId="{1C08AAB4-6274-4CBB-987F-11210F086B89}">
      <dgm:prSet phldrT="[Text]" custT="1"/>
      <dgm:spPr>
        <a:solidFill>
          <a:schemeClr val="accent2">
            <a:lumMod val="20000"/>
            <a:lumOff val="80000"/>
          </a:schemeClr>
        </a:solidFill>
      </dgm:spPr>
      <dgm:t>
        <a:bodyPr/>
        <a:lstStyle/>
        <a:p>
          <a:r>
            <a:rPr lang="fa-IR" sz="1600" b="1" dirty="0" smtClean="0">
              <a:cs typeface="B Badr" panose="00000400000000000000" pitchFamily="2" charset="-78"/>
            </a:rPr>
            <a:t>مشتری ترویج</a:t>
          </a:r>
        </a:p>
        <a:p>
          <a:r>
            <a:rPr lang="fa-IR" sz="1600" b="1" dirty="0" smtClean="0">
              <a:cs typeface="B Badr" panose="00000400000000000000" pitchFamily="2" charset="-78"/>
            </a:rPr>
            <a:t> کننده </a:t>
          </a:r>
          <a:r>
            <a:rPr lang="fa-IR" sz="2800" b="1" dirty="0" smtClean="0">
              <a:cs typeface="B Badr" panose="00000400000000000000" pitchFamily="2" charset="-78"/>
            </a:rPr>
            <a:t>ا</a:t>
          </a:r>
          <a:r>
            <a:rPr lang="fa-IR" sz="2000" b="1" dirty="0" smtClean="0">
              <a:cs typeface="B Badr" panose="00000400000000000000" pitchFamily="2" charset="-78"/>
            </a:rPr>
            <a:t>ست</a:t>
          </a:r>
          <a:r>
            <a:rPr lang="fa-IR" sz="1800" b="1" dirty="0" smtClean="0">
              <a:cs typeface="B Badr" panose="00000400000000000000" pitchFamily="2" charset="-78"/>
            </a:rPr>
            <a:t> </a:t>
          </a:r>
          <a:endParaRPr lang="en-US" sz="2400" b="1" dirty="0">
            <a:cs typeface="B Badr" panose="00000400000000000000" pitchFamily="2" charset="-78"/>
          </a:endParaRPr>
        </a:p>
      </dgm:t>
    </dgm:pt>
    <dgm:pt modelId="{980261C5-2E9B-430B-9AE1-6E8EDFE19AD6}" type="parTrans" cxnId="{374DE11A-7B06-4848-AE12-952306A938AE}">
      <dgm:prSet/>
      <dgm:spPr/>
      <dgm:t>
        <a:bodyPr/>
        <a:lstStyle/>
        <a:p>
          <a:endParaRPr lang="en-US"/>
        </a:p>
      </dgm:t>
    </dgm:pt>
    <dgm:pt modelId="{0C21664A-91A0-455A-AC23-5FA24DD4115B}" type="sibTrans" cxnId="{374DE11A-7B06-4848-AE12-952306A938AE}">
      <dgm:prSet/>
      <dgm:spPr/>
      <dgm:t>
        <a:bodyPr/>
        <a:lstStyle/>
        <a:p>
          <a:endParaRPr lang="en-US"/>
        </a:p>
      </dgm:t>
    </dgm:pt>
    <dgm:pt modelId="{49EC623D-23D2-4F3A-A4D5-6CB7BFBD2420}">
      <dgm:prSet phldrT="[Text]"/>
      <dgm:spPr>
        <a:solidFill>
          <a:schemeClr val="accent5">
            <a:lumMod val="60000"/>
            <a:lumOff val="40000"/>
          </a:schemeClr>
        </a:solidFill>
      </dgm:spPr>
      <dgm:t>
        <a:bodyPr/>
        <a:lstStyle/>
        <a:p>
          <a:r>
            <a:rPr lang="fa-IR" b="1" dirty="0" smtClean="0">
              <a:cs typeface="B Badr" panose="00000400000000000000" pitchFamily="2" charset="-78"/>
            </a:rPr>
            <a:t>مشتری ازخدمات خرسند است </a:t>
          </a:r>
          <a:endParaRPr lang="en-US" b="1" dirty="0">
            <a:cs typeface="B Badr" panose="00000400000000000000" pitchFamily="2" charset="-78"/>
          </a:endParaRPr>
        </a:p>
      </dgm:t>
    </dgm:pt>
    <dgm:pt modelId="{CB054978-6A63-4934-A735-4B17761224D8}" type="parTrans" cxnId="{2EB06731-44A5-4CB7-87E2-C8C5870AD441}">
      <dgm:prSet/>
      <dgm:spPr/>
      <dgm:t>
        <a:bodyPr/>
        <a:lstStyle/>
        <a:p>
          <a:endParaRPr lang="en-US"/>
        </a:p>
      </dgm:t>
    </dgm:pt>
    <dgm:pt modelId="{E851A3F1-BC06-4E2D-9907-628597275B2E}" type="sibTrans" cxnId="{2EB06731-44A5-4CB7-87E2-C8C5870AD441}">
      <dgm:prSet/>
      <dgm:spPr/>
      <dgm:t>
        <a:bodyPr/>
        <a:lstStyle/>
        <a:p>
          <a:endParaRPr lang="en-US"/>
        </a:p>
      </dgm:t>
    </dgm:pt>
    <dgm:pt modelId="{FB75DFF6-6A5E-4A6B-A3F4-F39111A39C9C}">
      <dgm:prSet phldrT="[Text]"/>
      <dgm:spPr>
        <a:solidFill>
          <a:schemeClr val="accent4">
            <a:lumMod val="40000"/>
            <a:lumOff val="60000"/>
          </a:schemeClr>
        </a:solidFill>
      </dgm:spPr>
      <dgm:t>
        <a:bodyPr/>
        <a:lstStyle/>
        <a:p>
          <a:r>
            <a:rPr lang="fa-IR" b="1" dirty="0" smtClean="0">
              <a:cs typeface="B Badr" panose="00000400000000000000" pitchFamily="2" charset="-78"/>
            </a:rPr>
            <a:t>مشتری خدمات رضایت بخشی دریافت می کند </a:t>
          </a:r>
          <a:endParaRPr lang="en-US" b="1" dirty="0">
            <a:cs typeface="B Badr" panose="00000400000000000000" pitchFamily="2" charset="-78"/>
          </a:endParaRPr>
        </a:p>
      </dgm:t>
    </dgm:pt>
    <dgm:pt modelId="{6EAD3226-7215-4E36-A7C7-21C3E8B98189}" type="parTrans" cxnId="{1A4B59A0-4084-429F-8718-FF58A3AABCD0}">
      <dgm:prSet/>
      <dgm:spPr/>
      <dgm:t>
        <a:bodyPr/>
        <a:lstStyle/>
        <a:p>
          <a:endParaRPr lang="en-US"/>
        </a:p>
      </dgm:t>
    </dgm:pt>
    <dgm:pt modelId="{D84CCAB5-2982-441B-B4C5-B4DB685F29E8}" type="sibTrans" cxnId="{1A4B59A0-4084-429F-8718-FF58A3AABCD0}">
      <dgm:prSet/>
      <dgm:spPr/>
      <dgm:t>
        <a:bodyPr/>
        <a:lstStyle/>
        <a:p>
          <a:endParaRPr lang="en-US"/>
        </a:p>
      </dgm:t>
    </dgm:pt>
    <dgm:pt modelId="{F5F00151-2340-40CB-AF57-F7B2525107A9}">
      <dgm:prSet/>
      <dgm:spPr>
        <a:solidFill>
          <a:schemeClr val="accent6">
            <a:lumMod val="40000"/>
            <a:lumOff val="60000"/>
          </a:schemeClr>
        </a:solidFill>
      </dgm:spPr>
      <dgm:t>
        <a:bodyPr/>
        <a:lstStyle/>
        <a:p>
          <a:r>
            <a:rPr lang="fa-IR" b="1" dirty="0" smtClean="0">
              <a:cs typeface="B Badr" panose="00000400000000000000" pitchFamily="2" charset="-78"/>
            </a:rPr>
            <a:t>مشتری  خدمات نامرغوب در یافت میکند</a:t>
          </a:r>
          <a:endParaRPr lang="en-US" b="1" dirty="0">
            <a:cs typeface="B Badr" panose="00000400000000000000" pitchFamily="2" charset="-78"/>
          </a:endParaRPr>
        </a:p>
      </dgm:t>
    </dgm:pt>
    <dgm:pt modelId="{411C9AD5-EF12-431D-B043-B5644739F8C9}" type="parTrans" cxnId="{37073F6D-986D-4FCE-BBD0-0C504E8808AA}">
      <dgm:prSet/>
      <dgm:spPr/>
      <dgm:t>
        <a:bodyPr/>
        <a:lstStyle/>
        <a:p>
          <a:endParaRPr lang="en-US"/>
        </a:p>
      </dgm:t>
    </dgm:pt>
    <dgm:pt modelId="{FA922FC7-E684-4D4A-A3F1-DAE79381006F}" type="sibTrans" cxnId="{37073F6D-986D-4FCE-BBD0-0C504E8808AA}">
      <dgm:prSet/>
      <dgm:spPr/>
      <dgm:t>
        <a:bodyPr/>
        <a:lstStyle/>
        <a:p>
          <a:endParaRPr lang="en-US"/>
        </a:p>
      </dgm:t>
    </dgm:pt>
    <dgm:pt modelId="{2AB81319-10FC-4CA3-A8A0-C2474F23DF47}" type="pres">
      <dgm:prSet presAssocID="{A0808594-A552-4212-A6F7-167CCD9533CE}" presName="Name0" presStyleCnt="0">
        <dgm:presLayoutVars>
          <dgm:dir/>
          <dgm:animLvl val="lvl"/>
          <dgm:resizeHandles val="exact"/>
        </dgm:presLayoutVars>
      </dgm:prSet>
      <dgm:spPr/>
    </dgm:pt>
    <dgm:pt modelId="{E72F787E-131C-4335-A9A6-3826721D404D}" type="pres">
      <dgm:prSet presAssocID="{1C08AAB4-6274-4CBB-987F-11210F086B89}" presName="Name8" presStyleCnt="0"/>
      <dgm:spPr/>
    </dgm:pt>
    <dgm:pt modelId="{985ED417-88DF-45F9-9540-4301332C8F82}" type="pres">
      <dgm:prSet presAssocID="{1C08AAB4-6274-4CBB-987F-11210F086B89}" presName="level" presStyleLbl="node1" presStyleIdx="0" presStyleCnt="4" custScaleX="102476">
        <dgm:presLayoutVars>
          <dgm:chMax val="1"/>
          <dgm:bulletEnabled val="1"/>
        </dgm:presLayoutVars>
      </dgm:prSet>
      <dgm:spPr/>
      <dgm:t>
        <a:bodyPr/>
        <a:lstStyle/>
        <a:p>
          <a:endParaRPr lang="en-US"/>
        </a:p>
      </dgm:t>
    </dgm:pt>
    <dgm:pt modelId="{2B49045E-8DB7-43CD-A157-5163AA5FEF04}" type="pres">
      <dgm:prSet presAssocID="{1C08AAB4-6274-4CBB-987F-11210F086B89}" presName="levelTx" presStyleLbl="revTx" presStyleIdx="0" presStyleCnt="0">
        <dgm:presLayoutVars>
          <dgm:chMax val="1"/>
          <dgm:bulletEnabled val="1"/>
        </dgm:presLayoutVars>
      </dgm:prSet>
      <dgm:spPr/>
      <dgm:t>
        <a:bodyPr/>
        <a:lstStyle/>
        <a:p>
          <a:endParaRPr lang="en-US"/>
        </a:p>
      </dgm:t>
    </dgm:pt>
    <dgm:pt modelId="{FA08070A-3656-4F9B-98A7-672E6F8B5470}" type="pres">
      <dgm:prSet presAssocID="{49EC623D-23D2-4F3A-A4D5-6CB7BFBD2420}" presName="Name8" presStyleCnt="0"/>
      <dgm:spPr/>
    </dgm:pt>
    <dgm:pt modelId="{498F4655-007D-4E65-BFB3-9F599F0467A6}" type="pres">
      <dgm:prSet presAssocID="{49EC623D-23D2-4F3A-A4D5-6CB7BFBD2420}" presName="level" presStyleLbl="node1" presStyleIdx="1" presStyleCnt="4">
        <dgm:presLayoutVars>
          <dgm:chMax val="1"/>
          <dgm:bulletEnabled val="1"/>
        </dgm:presLayoutVars>
      </dgm:prSet>
      <dgm:spPr/>
      <dgm:t>
        <a:bodyPr/>
        <a:lstStyle/>
        <a:p>
          <a:endParaRPr lang="en-US"/>
        </a:p>
      </dgm:t>
    </dgm:pt>
    <dgm:pt modelId="{E7330A9F-F80A-4556-B539-D713FC09B0B8}" type="pres">
      <dgm:prSet presAssocID="{49EC623D-23D2-4F3A-A4D5-6CB7BFBD2420}" presName="levelTx" presStyleLbl="revTx" presStyleIdx="0" presStyleCnt="0">
        <dgm:presLayoutVars>
          <dgm:chMax val="1"/>
          <dgm:bulletEnabled val="1"/>
        </dgm:presLayoutVars>
      </dgm:prSet>
      <dgm:spPr/>
      <dgm:t>
        <a:bodyPr/>
        <a:lstStyle/>
        <a:p>
          <a:endParaRPr lang="en-US"/>
        </a:p>
      </dgm:t>
    </dgm:pt>
    <dgm:pt modelId="{E4E6C1D4-7B94-47CB-AC62-09F074E1ACBE}" type="pres">
      <dgm:prSet presAssocID="{FB75DFF6-6A5E-4A6B-A3F4-F39111A39C9C}" presName="Name8" presStyleCnt="0"/>
      <dgm:spPr/>
    </dgm:pt>
    <dgm:pt modelId="{2C78974B-B965-4C4E-B02E-8F951543BB42}" type="pres">
      <dgm:prSet presAssocID="{FB75DFF6-6A5E-4A6B-A3F4-F39111A39C9C}" presName="level" presStyleLbl="node1" presStyleIdx="2" presStyleCnt="4">
        <dgm:presLayoutVars>
          <dgm:chMax val="1"/>
          <dgm:bulletEnabled val="1"/>
        </dgm:presLayoutVars>
      </dgm:prSet>
      <dgm:spPr/>
      <dgm:t>
        <a:bodyPr/>
        <a:lstStyle/>
        <a:p>
          <a:endParaRPr lang="en-US"/>
        </a:p>
      </dgm:t>
    </dgm:pt>
    <dgm:pt modelId="{B2765A3E-4841-4121-80F7-3E899B0CCD23}" type="pres">
      <dgm:prSet presAssocID="{FB75DFF6-6A5E-4A6B-A3F4-F39111A39C9C}" presName="levelTx" presStyleLbl="revTx" presStyleIdx="0" presStyleCnt="0">
        <dgm:presLayoutVars>
          <dgm:chMax val="1"/>
          <dgm:bulletEnabled val="1"/>
        </dgm:presLayoutVars>
      </dgm:prSet>
      <dgm:spPr/>
      <dgm:t>
        <a:bodyPr/>
        <a:lstStyle/>
        <a:p>
          <a:endParaRPr lang="en-US"/>
        </a:p>
      </dgm:t>
    </dgm:pt>
    <dgm:pt modelId="{FDB0CF4C-020A-4722-B49B-C63C9E49FA93}" type="pres">
      <dgm:prSet presAssocID="{F5F00151-2340-40CB-AF57-F7B2525107A9}" presName="Name8" presStyleCnt="0"/>
      <dgm:spPr/>
    </dgm:pt>
    <dgm:pt modelId="{F7CB97CF-B011-4891-8B43-A107EFA87BB2}" type="pres">
      <dgm:prSet presAssocID="{F5F00151-2340-40CB-AF57-F7B2525107A9}" presName="level" presStyleLbl="node1" presStyleIdx="3" presStyleCnt="4">
        <dgm:presLayoutVars>
          <dgm:chMax val="1"/>
          <dgm:bulletEnabled val="1"/>
        </dgm:presLayoutVars>
      </dgm:prSet>
      <dgm:spPr/>
      <dgm:t>
        <a:bodyPr/>
        <a:lstStyle/>
        <a:p>
          <a:endParaRPr lang="en-US"/>
        </a:p>
      </dgm:t>
    </dgm:pt>
    <dgm:pt modelId="{22C1116C-D133-4B23-91F6-DAD430C561B8}" type="pres">
      <dgm:prSet presAssocID="{F5F00151-2340-40CB-AF57-F7B2525107A9}" presName="levelTx" presStyleLbl="revTx" presStyleIdx="0" presStyleCnt="0">
        <dgm:presLayoutVars>
          <dgm:chMax val="1"/>
          <dgm:bulletEnabled val="1"/>
        </dgm:presLayoutVars>
      </dgm:prSet>
      <dgm:spPr/>
      <dgm:t>
        <a:bodyPr/>
        <a:lstStyle/>
        <a:p>
          <a:endParaRPr lang="en-US"/>
        </a:p>
      </dgm:t>
    </dgm:pt>
  </dgm:ptLst>
  <dgm:cxnLst>
    <dgm:cxn modelId="{37073F6D-986D-4FCE-BBD0-0C504E8808AA}" srcId="{A0808594-A552-4212-A6F7-167CCD9533CE}" destId="{F5F00151-2340-40CB-AF57-F7B2525107A9}" srcOrd="3" destOrd="0" parTransId="{411C9AD5-EF12-431D-B043-B5644739F8C9}" sibTransId="{FA922FC7-E684-4D4A-A3F1-DAE79381006F}"/>
    <dgm:cxn modelId="{374DE11A-7B06-4848-AE12-952306A938AE}" srcId="{A0808594-A552-4212-A6F7-167CCD9533CE}" destId="{1C08AAB4-6274-4CBB-987F-11210F086B89}" srcOrd="0" destOrd="0" parTransId="{980261C5-2E9B-430B-9AE1-6E8EDFE19AD6}" sibTransId="{0C21664A-91A0-455A-AC23-5FA24DD4115B}"/>
    <dgm:cxn modelId="{6B2F8D09-7825-46F7-96EF-87D0CC556075}" type="presOf" srcId="{FB75DFF6-6A5E-4A6B-A3F4-F39111A39C9C}" destId="{B2765A3E-4841-4121-80F7-3E899B0CCD23}" srcOrd="1" destOrd="0" presId="urn:microsoft.com/office/officeart/2005/8/layout/pyramid1"/>
    <dgm:cxn modelId="{2EB06731-44A5-4CB7-87E2-C8C5870AD441}" srcId="{A0808594-A552-4212-A6F7-167CCD9533CE}" destId="{49EC623D-23D2-4F3A-A4D5-6CB7BFBD2420}" srcOrd="1" destOrd="0" parTransId="{CB054978-6A63-4934-A735-4B17761224D8}" sibTransId="{E851A3F1-BC06-4E2D-9907-628597275B2E}"/>
    <dgm:cxn modelId="{9717C767-00B5-4CB7-88E6-D5F5E372DFF6}" type="presOf" srcId="{F5F00151-2340-40CB-AF57-F7B2525107A9}" destId="{22C1116C-D133-4B23-91F6-DAD430C561B8}" srcOrd="1" destOrd="0" presId="urn:microsoft.com/office/officeart/2005/8/layout/pyramid1"/>
    <dgm:cxn modelId="{E7C3A374-A47F-45B7-8495-F819E589B527}" type="presOf" srcId="{F5F00151-2340-40CB-AF57-F7B2525107A9}" destId="{F7CB97CF-B011-4891-8B43-A107EFA87BB2}" srcOrd="0" destOrd="0" presId="urn:microsoft.com/office/officeart/2005/8/layout/pyramid1"/>
    <dgm:cxn modelId="{F70B8922-23BE-4E8B-98CF-D6314836E494}" type="presOf" srcId="{1C08AAB4-6274-4CBB-987F-11210F086B89}" destId="{985ED417-88DF-45F9-9540-4301332C8F82}" srcOrd="0" destOrd="0" presId="urn:microsoft.com/office/officeart/2005/8/layout/pyramid1"/>
    <dgm:cxn modelId="{F2F13E02-AEFD-46E3-9ED6-B221C8DC0B5A}" type="presOf" srcId="{49EC623D-23D2-4F3A-A4D5-6CB7BFBD2420}" destId="{E7330A9F-F80A-4556-B539-D713FC09B0B8}" srcOrd="1" destOrd="0" presId="urn:microsoft.com/office/officeart/2005/8/layout/pyramid1"/>
    <dgm:cxn modelId="{0FB6245A-4D80-4AB7-9DF4-C136DDFB0DF4}" type="presOf" srcId="{A0808594-A552-4212-A6F7-167CCD9533CE}" destId="{2AB81319-10FC-4CA3-A8A0-C2474F23DF47}" srcOrd="0" destOrd="0" presId="urn:microsoft.com/office/officeart/2005/8/layout/pyramid1"/>
    <dgm:cxn modelId="{5E4C6E8A-78F2-4915-8C3F-B905D19933D4}" type="presOf" srcId="{49EC623D-23D2-4F3A-A4D5-6CB7BFBD2420}" destId="{498F4655-007D-4E65-BFB3-9F599F0467A6}" srcOrd="0" destOrd="0" presId="urn:microsoft.com/office/officeart/2005/8/layout/pyramid1"/>
    <dgm:cxn modelId="{1A4B59A0-4084-429F-8718-FF58A3AABCD0}" srcId="{A0808594-A552-4212-A6F7-167CCD9533CE}" destId="{FB75DFF6-6A5E-4A6B-A3F4-F39111A39C9C}" srcOrd="2" destOrd="0" parTransId="{6EAD3226-7215-4E36-A7C7-21C3E8B98189}" sibTransId="{D84CCAB5-2982-441B-B4C5-B4DB685F29E8}"/>
    <dgm:cxn modelId="{D0E8A190-D96C-4DFE-A12F-26770DC94483}" type="presOf" srcId="{1C08AAB4-6274-4CBB-987F-11210F086B89}" destId="{2B49045E-8DB7-43CD-A157-5163AA5FEF04}" srcOrd="1" destOrd="0" presId="urn:microsoft.com/office/officeart/2005/8/layout/pyramid1"/>
    <dgm:cxn modelId="{C9987C7D-BF9E-4E20-B7EC-1D574748C11D}" type="presOf" srcId="{FB75DFF6-6A5E-4A6B-A3F4-F39111A39C9C}" destId="{2C78974B-B965-4C4E-B02E-8F951543BB42}" srcOrd="0" destOrd="0" presId="urn:microsoft.com/office/officeart/2005/8/layout/pyramid1"/>
    <dgm:cxn modelId="{41677CBE-B6BA-4338-8A0E-9C596BB8FA07}" type="presParOf" srcId="{2AB81319-10FC-4CA3-A8A0-C2474F23DF47}" destId="{E72F787E-131C-4335-A9A6-3826721D404D}" srcOrd="0" destOrd="0" presId="urn:microsoft.com/office/officeart/2005/8/layout/pyramid1"/>
    <dgm:cxn modelId="{09E7C7EB-05BC-4B18-8170-612281530E25}" type="presParOf" srcId="{E72F787E-131C-4335-A9A6-3826721D404D}" destId="{985ED417-88DF-45F9-9540-4301332C8F82}" srcOrd="0" destOrd="0" presId="urn:microsoft.com/office/officeart/2005/8/layout/pyramid1"/>
    <dgm:cxn modelId="{80663F83-588F-4630-9DE4-5354E1E66CAE}" type="presParOf" srcId="{E72F787E-131C-4335-A9A6-3826721D404D}" destId="{2B49045E-8DB7-43CD-A157-5163AA5FEF04}" srcOrd="1" destOrd="0" presId="urn:microsoft.com/office/officeart/2005/8/layout/pyramid1"/>
    <dgm:cxn modelId="{4077A9FD-8211-400F-A723-0FB128EEA3B4}" type="presParOf" srcId="{2AB81319-10FC-4CA3-A8A0-C2474F23DF47}" destId="{FA08070A-3656-4F9B-98A7-672E6F8B5470}" srcOrd="1" destOrd="0" presId="urn:microsoft.com/office/officeart/2005/8/layout/pyramid1"/>
    <dgm:cxn modelId="{7709673A-15C1-4E9F-934D-DB63020D3AC6}" type="presParOf" srcId="{FA08070A-3656-4F9B-98A7-672E6F8B5470}" destId="{498F4655-007D-4E65-BFB3-9F599F0467A6}" srcOrd="0" destOrd="0" presId="urn:microsoft.com/office/officeart/2005/8/layout/pyramid1"/>
    <dgm:cxn modelId="{E27B49CF-2E1B-450D-9889-866A3BD3CECD}" type="presParOf" srcId="{FA08070A-3656-4F9B-98A7-672E6F8B5470}" destId="{E7330A9F-F80A-4556-B539-D713FC09B0B8}" srcOrd="1" destOrd="0" presId="urn:microsoft.com/office/officeart/2005/8/layout/pyramid1"/>
    <dgm:cxn modelId="{76BDF929-4F63-4760-B248-D72484EBE51D}" type="presParOf" srcId="{2AB81319-10FC-4CA3-A8A0-C2474F23DF47}" destId="{E4E6C1D4-7B94-47CB-AC62-09F074E1ACBE}" srcOrd="2" destOrd="0" presId="urn:microsoft.com/office/officeart/2005/8/layout/pyramid1"/>
    <dgm:cxn modelId="{0171044F-2DBF-4291-BA2F-0873D358A328}" type="presParOf" srcId="{E4E6C1D4-7B94-47CB-AC62-09F074E1ACBE}" destId="{2C78974B-B965-4C4E-B02E-8F951543BB42}" srcOrd="0" destOrd="0" presId="urn:microsoft.com/office/officeart/2005/8/layout/pyramid1"/>
    <dgm:cxn modelId="{2E68BB89-D551-40DF-9887-0D32F9830EF3}" type="presParOf" srcId="{E4E6C1D4-7B94-47CB-AC62-09F074E1ACBE}" destId="{B2765A3E-4841-4121-80F7-3E899B0CCD23}" srcOrd="1" destOrd="0" presId="urn:microsoft.com/office/officeart/2005/8/layout/pyramid1"/>
    <dgm:cxn modelId="{81706936-EBAC-4D27-9201-5A8058BD8EF2}" type="presParOf" srcId="{2AB81319-10FC-4CA3-A8A0-C2474F23DF47}" destId="{FDB0CF4C-020A-4722-B49B-C63C9E49FA93}" srcOrd="3" destOrd="0" presId="urn:microsoft.com/office/officeart/2005/8/layout/pyramid1"/>
    <dgm:cxn modelId="{1022325D-EA6D-48A2-B288-ECCF5830A147}" type="presParOf" srcId="{FDB0CF4C-020A-4722-B49B-C63C9E49FA93}" destId="{F7CB97CF-B011-4891-8B43-A107EFA87BB2}" srcOrd="0" destOrd="0" presId="urn:microsoft.com/office/officeart/2005/8/layout/pyramid1"/>
    <dgm:cxn modelId="{94C9B0F9-32C4-45FB-962B-AC37F1B7BE87}" type="presParOf" srcId="{FDB0CF4C-020A-4722-B49B-C63C9E49FA93}" destId="{22C1116C-D133-4B23-91F6-DAD430C561B8}"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808594-A552-4212-A6F7-167CCD9533CE}" type="doc">
      <dgm:prSet loTypeId="urn:microsoft.com/office/officeart/2005/8/layout/pyramid1" loCatId="pyramid" qsTypeId="urn:microsoft.com/office/officeart/2005/8/quickstyle/3d3" qsCatId="3D" csTypeId="urn:microsoft.com/office/officeart/2005/8/colors/accent1_2" csCatId="accent1" phldr="1"/>
      <dgm:spPr/>
    </dgm:pt>
    <dgm:pt modelId="{1C08AAB4-6274-4CBB-987F-11210F086B89}">
      <dgm:prSet phldrT="[Text]" custT="1"/>
      <dgm:spPr>
        <a:solidFill>
          <a:schemeClr val="accent2">
            <a:lumMod val="20000"/>
            <a:lumOff val="80000"/>
          </a:schemeClr>
        </a:solidFill>
      </dgm:spPr>
      <dgm:t>
        <a:bodyPr/>
        <a:lstStyle/>
        <a:p>
          <a:r>
            <a:rPr lang="fa-IR" sz="1600" b="1" dirty="0" smtClean="0">
              <a:cs typeface="B Badr" panose="00000400000000000000" pitchFamily="2" charset="-78"/>
            </a:rPr>
            <a:t>مشتری ترویج</a:t>
          </a:r>
        </a:p>
        <a:p>
          <a:r>
            <a:rPr lang="fa-IR" sz="1600" b="1" dirty="0" smtClean="0">
              <a:cs typeface="B Badr" panose="00000400000000000000" pitchFamily="2" charset="-78"/>
            </a:rPr>
            <a:t> کننده </a:t>
          </a:r>
          <a:r>
            <a:rPr lang="fa-IR" sz="2800" b="1" dirty="0" smtClean="0">
              <a:cs typeface="B Badr" panose="00000400000000000000" pitchFamily="2" charset="-78"/>
            </a:rPr>
            <a:t>ا</a:t>
          </a:r>
          <a:r>
            <a:rPr lang="fa-IR" sz="2000" b="1" dirty="0" smtClean="0">
              <a:cs typeface="B Badr" panose="00000400000000000000" pitchFamily="2" charset="-78"/>
            </a:rPr>
            <a:t>ست</a:t>
          </a:r>
          <a:r>
            <a:rPr lang="fa-IR" sz="1800" b="1" dirty="0" smtClean="0">
              <a:cs typeface="B Badr" panose="00000400000000000000" pitchFamily="2" charset="-78"/>
            </a:rPr>
            <a:t> </a:t>
          </a:r>
          <a:endParaRPr lang="en-US" sz="2400" b="1" dirty="0">
            <a:cs typeface="B Badr" panose="00000400000000000000" pitchFamily="2" charset="-78"/>
          </a:endParaRPr>
        </a:p>
      </dgm:t>
    </dgm:pt>
    <dgm:pt modelId="{980261C5-2E9B-430B-9AE1-6E8EDFE19AD6}" type="parTrans" cxnId="{374DE11A-7B06-4848-AE12-952306A938AE}">
      <dgm:prSet/>
      <dgm:spPr/>
      <dgm:t>
        <a:bodyPr/>
        <a:lstStyle/>
        <a:p>
          <a:endParaRPr lang="en-US"/>
        </a:p>
      </dgm:t>
    </dgm:pt>
    <dgm:pt modelId="{0C21664A-91A0-455A-AC23-5FA24DD4115B}" type="sibTrans" cxnId="{374DE11A-7B06-4848-AE12-952306A938AE}">
      <dgm:prSet/>
      <dgm:spPr/>
      <dgm:t>
        <a:bodyPr/>
        <a:lstStyle/>
        <a:p>
          <a:endParaRPr lang="en-US"/>
        </a:p>
      </dgm:t>
    </dgm:pt>
    <dgm:pt modelId="{49EC623D-23D2-4F3A-A4D5-6CB7BFBD2420}">
      <dgm:prSet phldrT="[Text]"/>
      <dgm:spPr>
        <a:solidFill>
          <a:schemeClr val="accent5">
            <a:lumMod val="60000"/>
            <a:lumOff val="40000"/>
          </a:schemeClr>
        </a:solidFill>
      </dgm:spPr>
      <dgm:t>
        <a:bodyPr/>
        <a:lstStyle/>
        <a:p>
          <a:r>
            <a:rPr lang="fa-IR" b="1" dirty="0" smtClean="0">
              <a:cs typeface="B Badr" panose="00000400000000000000" pitchFamily="2" charset="-78"/>
            </a:rPr>
            <a:t>مشتری ازخدمات خرسند است </a:t>
          </a:r>
          <a:endParaRPr lang="en-US" b="1" dirty="0">
            <a:cs typeface="B Badr" panose="00000400000000000000" pitchFamily="2" charset="-78"/>
          </a:endParaRPr>
        </a:p>
      </dgm:t>
    </dgm:pt>
    <dgm:pt modelId="{CB054978-6A63-4934-A735-4B17761224D8}" type="parTrans" cxnId="{2EB06731-44A5-4CB7-87E2-C8C5870AD441}">
      <dgm:prSet/>
      <dgm:spPr/>
      <dgm:t>
        <a:bodyPr/>
        <a:lstStyle/>
        <a:p>
          <a:endParaRPr lang="en-US"/>
        </a:p>
      </dgm:t>
    </dgm:pt>
    <dgm:pt modelId="{E851A3F1-BC06-4E2D-9907-628597275B2E}" type="sibTrans" cxnId="{2EB06731-44A5-4CB7-87E2-C8C5870AD441}">
      <dgm:prSet/>
      <dgm:spPr/>
      <dgm:t>
        <a:bodyPr/>
        <a:lstStyle/>
        <a:p>
          <a:endParaRPr lang="en-US"/>
        </a:p>
      </dgm:t>
    </dgm:pt>
    <dgm:pt modelId="{FB75DFF6-6A5E-4A6B-A3F4-F39111A39C9C}">
      <dgm:prSet phldrT="[Text]"/>
      <dgm:spPr>
        <a:solidFill>
          <a:schemeClr val="accent4">
            <a:lumMod val="40000"/>
            <a:lumOff val="60000"/>
          </a:schemeClr>
        </a:solidFill>
      </dgm:spPr>
      <dgm:t>
        <a:bodyPr/>
        <a:lstStyle/>
        <a:p>
          <a:r>
            <a:rPr lang="fa-IR" b="1" dirty="0" smtClean="0">
              <a:cs typeface="B Badr" panose="00000400000000000000" pitchFamily="2" charset="-78"/>
            </a:rPr>
            <a:t>مشتری خدمات رضایت بخشی دریافت می کند </a:t>
          </a:r>
          <a:endParaRPr lang="en-US" b="1" dirty="0">
            <a:cs typeface="B Badr" panose="00000400000000000000" pitchFamily="2" charset="-78"/>
          </a:endParaRPr>
        </a:p>
      </dgm:t>
    </dgm:pt>
    <dgm:pt modelId="{6EAD3226-7215-4E36-A7C7-21C3E8B98189}" type="parTrans" cxnId="{1A4B59A0-4084-429F-8718-FF58A3AABCD0}">
      <dgm:prSet/>
      <dgm:spPr/>
      <dgm:t>
        <a:bodyPr/>
        <a:lstStyle/>
        <a:p>
          <a:endParaRPr lang="en-US"/>
        </a:p>
      </dgm:t>
    </dgm:pt>
    <dgm:pt modelId="{D84CCAB5-2982-441B-B4C5-B4DB685F29E8}" type="sibTrans" cxnId="{1A4B59A0-4084-429F-8718-FF58A3AABCD0}">
      <dgm:prSet/>
      <dgm:spPr/>
      <dgm:t>
        <a:bodyPr/>
        <a:lstStyle/>
        <a:p>
          <a:endParaRPr lang="en-US"/>
        </a:p>
      </dgm:t>
    </dgm:pt>
    <dgm:pt modelId="{F5F00151-2340-40CB-AF57-F7B2525107A9}">
      <dgm:prSet/>
      <dgm:spPr>
        <a:solidFill>
          <a:schemeClr val="accent6">
            <a:lumMod val="40000"/>
            <a:lumOff val="60000"/>
          </a:schemeClr>
        </a:solidFill>
      </dgm:spPr>
      <dgm:t>
        <a:bodyPr/>
        <a:lstStyle/>
        <a:p>
          <a:r>
            <a:rPr lang="fa-IR" b="1" dirty="0" smtClean="0">
              <a:cs typeface="B Badr" panose="00000400000000000000" pitchFamily="2" charset="-78"/>
            </a:rPr>
            <a:t>مشتری  خدمات نامرغوب در یافت میکند</a:t>
          </a:r>
          <a:endParaRPr lang="en-US" b="1" dirty="0">
            <a:cs typeface="B Badr" panose="00000400000000000000" pitchFamily="2" charset="-78"/>
          </a:endParaRPr>
        </a:p>
      </dgm:t>
    </dgm:pt>
    <dgm:pt modelId="{411C9AD5-EF12-431D-B043-B5644739F8C9}" type="parTrans" cxnId="{37073F6D-986D-4FCE-BBD0-0C504E8808AA}">
      <dgm:prSet/>
      <dgm:spPr/>
      <dgm:t>
        <a:bodyPr/>
        <a:lstStyle/>
        <a:p>
          <a:endParaRPr lang="en-US"/>
        </a:p>
      </dgm:t>
    </dgm:pt>
    <dgm:pt modelId="{FA922FC7-E684-4D4A-A3F1-DAE79381006F}" type="sibTrans" cxnId="{37073F6D-986D-4FCE-BBD0-0C504E8808AA}">
      <dgm:prSet/>
      <dgm:spPr/>
      <dgm:t>
        <a:bodyPr/>
        <a:lstStyle/>
        <a:p>
          <a:endParaRPr lang="en-US"/>
        </a:p>
      </dgm:t>
    </dgm:pt>
    <dgm:pt modelId="{2AB81319-10FC-4CA3-A8A0-C2474F23DF47}" type="pres">
      <dgm:prSet presAssocID="{A0808594-A552-4212-A6F7-167CCD9533CE}" presName="Name0" presStyleCnt="0">
        <dgm:presLayoutVars>
          <dgm:dir/>
          <dgm:animLvl val="lvl"/>
          <dgm:resizeHandles val="exact"/>
        </dgm:presLayoutVars>
      </dgm:prSet>
      <dgm:spPr/>
    </dgm:pt>
    <dgm:pt modelId="{E72F787E-131C-4335-A9A6-3826721D404D}" type="pres">
      <dgm:prSet presAssocID="{1C08AAB4-6274-4CBB-987F-11210F086B89}" presName="Name8" presStyleCnt="0"/>
      <dgm:spPr/>
    </dgm:pt>
    <dgm:pt modelId="{985ED417-88DF-45F9-9540-4301332C8F82}" type="pres">
      <dgm:prSet presAssocID="{1C08AAB4-6274-4CBB-987F-11210F086B89}" presName="level" presStyleLbl="node1" presStyleIdx="0" presStyleCnt="4" custScaleX="102476">
        <dgm:presLayoutVars>
          <dgm:chMax val="1"/>
          <dgm:bulletEnabled val="1"/>
        </dgm:presLayoutVars>
      </dgm:prSet>
      <dgm:spPr/>
      <dgm:t>
        <a:bodyPr/>
        <a:lstStyle/>
        <a:p>
          <a:endParaRPr lang="en-US"/>
        </a:p>
      </dgm:t>
    </dgm:pt>
    <dgm:pt modelId="{2B49045E-8DB7-43CD-A157-5163AA5FEF04}" type="pres">
      <dgm:prSet presAssocID="{1C08AAB4-6274-4CBB-987F-11210F086B89}" presName="levelTx" presStyleLbl="revTx" presStyleIdx="0" presStyleCnt="0">
        <dgm:presLayoutVars>
          <dgm:chMax val="1"/>
          <dgm:bulletEnabled val="1"/>
        </dgm:presLayoutVars>
      </dgm:prSet>
      <dgm:spPr/>
      <dgm:t>
        <a:bodyPr/>
        <a:lstStyle/>
        <a:p>
          <a:endParaRPr lang="en-US"/>
        </a:p>
      </dgm:t>
    </dgm:pt>
    <dgm:pt modelId="{FA08070A-3656-4F9B-98A7-672E6F8B5470}" type="pres">
      <dgm:prSet presAssocID="{49EC623D-23D2-4F3A-A4D5-6CB7BFBD2420}" presName="Name8" presStyleCnt="0"/>
      <dgm:spPr/>
    </dgm:pt>
    <dgm:pt modelId="{498F4655-007D-4E65-BFB3-9F599F0467A6}" type="pres">
      <dgm:prSet presAssocID="{49EC623D-23D2-4F3A-A4D5-6CB7BFBD2420}" presName="level" presStyleLbl="node1" presStyleIdx="1" presStyleCnt="4">
        <dgm:presLayoutVars>
          <dgm:chMax val="1"/>
          <dgm:bulletEnabled val="1"/>
        </dgm:presLayoutVars>
      </dgm:prSet>
      <dgm:spPr/>
      <dgm:t>
        <a:bodyPr/>
        <a:lstStyle/>
        <a:p>
          <a:endParaRPr lang="en-US"/>
        </a:p>
      </dgm:t>
    </dgm:pt>
    <dgm:pt modelId="{E7330A9F-F80A-4556-B539-D713FC09B0B8}" type="pres">
      <dgm:prSet presAssocID="{49EC623D-23D2-4F3A-A4D5-6CB7BFBD2420}" presName="levelTx" presStyleLbl="revTx" presStyleIdx="0" presStyleCnt="0">
        <dgm:presLayoutVars>
          <dgm:chMax val="1"/>
          <dgm:bulletEnabled val="1"/>
        </dgm:presLayoutVars>
      </dgm:prSet>
      <dgm:spPr/>
      <dgm:t>
        <a:bodyPr/>
        <a:lstStyle/>
        <a:p>
          <a:endParaRPr lang="en-US"/>
        </a:p>
      </dgm:t>
    </dgm:pt>
    <dgm:pt modelId="{E4E6C1D4-7B94-47CB-AC62-09F074E1ACBE}" type="pres">
      <dgm:prSet presAssocID="{FB75DFF6-6A5E-4A6B-A3F4-F39111A39C9C}" presName="Name8" presStyleCnt="0"/>
      <dgm:spPr/>
    </dgm:pt>
    <dgm:pt modelId="{2C78974B-B965-4C4E-B02E-8F951543BB42}" type="pres">
      <dgm:prSet presAssocID="{FB75DFF6-6A5E-4A6B-A3F4-F39111A39C9C}" presName="level" presStyleLbl="node1" presStyleIdx="2" presStyleCnt="4">
        <dgm:presLayoutVars>
          <dgm:chMax val="1"/>
          <dgm:bulletEnabled val="1"/>
        </dgm:presLayoutVars>
      </dgm:prSet>
      <dgm:spPr/>
      <dgm:t>
        <a:bodyPr/>
        <a:lstStyle/>
        <a:p>
          <a:endParaRPr lang="en-US"/>
        </a:p>
      </dgm:t>
    </dgm:pt>
    <dgm:pt modelId="{B2765A3E-4841-4121-80F7-3E899B0CCD23}" type="pres">
      <dgm:prSet presAssocID="{FB75DFF6-6A5E-4A6B-A3F4-F39111A39C9C}" presName="levelTx" presStyleLbl="revTx" presStyleIdx="0" presStyleCnt="0">
        <dgm:presLayoutVars>
          <dgm:chMax val="1"/>
          <dgm:bulletEnabled val="1"/>
        </dgm:presLayoutVars>
      </dgm:prSet>
      <dgm:spPr/>
      <dgm:t>
        <a:bodyPr/>
        <a:lstStyle/>
        <a:p>
          <a:endParaRPr lang="en-US"/>
        </a:p>
      </dgm:t>
    </dgm:pt>
    <dgm:pt modelId="{FDB0CF4C-020A-4722-B49B-C63C9E49FA93}" type="pres">
      <dgm:prSet presAssocID="{F5F00151-2340-40CB-AF57-F7B2525107A9}" presName="Name8" presStyleCnt="0"/>
      <dgm:spPr/>
    </dgm:pt>
    <dgm:pt modelId="{F7CB97CF-B011-4891-8B43-A107EFA87BB2}" type="pres">
      <dgm:prSet presAssocID="{F5F00151-2340-40CB-AF57-F7B2525107A9}" presName="level" presStyleLbl="node1" presStyleIdx="3" presStyleCnt="4">
        <dgm:presLayoutVars>
          <dgm:chMax val="1"/>
          <dgm:bulletEnabled val="1"/>
        </dgm:presLayoutVars>
      </dgm:prSet>
      <dgm:spPr/>
      <dgm:t>
        <a:bodyPr/>
        <a:lstStyle/>
        <a:p>
          <a:endParaRPr lang="en-US"/>
        </a:p>
      </dgm:t>
    </dgm:pt>
    <dgm:pt modelId="{22C1116C-D133-4B23-91F6-DAD430C561B8}" type="pres">
      <dgm:prSet presAssocID="{F5F00151-2340-40CB-AF57-F7B2525107A9}" presName="levelTx" presStyleLbl="revTx" presStyleIdx="0" presStyleCnt="0">
        <dgm:presLayoutVars>
          <dgm:chMax val="1"/>
          <dgm:bulletEnabled val="1"/>
        </dgm:presLayoutVars>
      </dgm:prSet>
      <dgm:spPr/>
      <dgm:t>
        <a:bodyPr/>
        <a:lstStyle/>
        <a:p>
          <a:endParaRPr lang="en-US"/>
        </a:p>
      </dgm:t>
    </dgm:pt>
  </dgm:ptLst>
  <dgm:cxnLst>
    <dgm:cxn modelId="{A40F2376-E7A8-4FD0-95C8-2DFB7C2AFC85}" type="presOf" srcId="{49EC623D-23D2-4F3A-A4D5-6CB7BFBD2420}" destId="{498F4655-007D-4E65-BFB3-9F599F0467A6}" srcOrd="0" destOrd="0" presId="urn:microsoft.com/office/officeart/2005/8/layout/pyramid1"/>
    <dgm:cxn modelId="{DE5CB9BB-0C84-47A0-BA67-E4E2DC35E870}" type="presOf" srcId="{1C08AAB4-6274-4CBB-987F-11210F086B89}" destId="{985ED417-88DF-45F9-9540-4301332C8F82}" srcOrd="0" destOrd="0" presId="urn:microsoft.com/office/officeart/2005/8/layout/pyramid1"/>
    <dgm:cxn modelId="{41B5C76D-2A14-477C-ABC4-B37B8004BB99}" type="presOf" srcId="{A0808594-A552-4212-A6F7-167CCD9533CE}" destId="{2AB81319-10FC-4CA3-A8A0-C2474F23DF47}" srcOrd="0" destOrd="0" presId="urn:microsoft.com/office/officeart/2005/8/layout/pyramid1"/>
    <dgm:cxn modelId="{37073F6D-986D-4FCE-BBD0-0C504E8808AA}" srcId="{A0808594-A552-4212-A6F7-167CCD9533CE}" destId="{F5F00151-2340-40CB-AF57-F7B2525107A9}" srcOrd="3" destOrd="0" parTransId="{411C9AD5-EF12-431D-B043-B5644739F8C9}" sibTransId="{FA922FC7-E684-4D4A-A3F1-DAE79381006F}"/>
    <dgm:cxn modelId="{374DE11A-7B06-4848-AE12-952306A938AE}" srcId="{A0808594-A552-4212-A6F7-167CCD9533CE}" destId="{1C08AAB4-6274-4CBB-987F-11210F086B89}" srcOrd="0" destOrd="0" parTransId="{980261C5-2E9B-430B-9AE1-6E8EDFE19AD6}" sibTransId="{0C21664A-91A0-455A-AC23-5FA24DD4115B}"/>
    <dgm:cxn modelId="{2EB06731-44A5-4CB7-87E2-C8C5870AD441}" srcId="{A0808594-A552-4212-A6F7-167CCD9533CE}" destId="{49EC623D-23D2-4F3A-A4D5-6CB7BFBD2420}" srcOrd="1" destOrd="0" parTransId="{CB054978-6A63-4934-A735-4B17761224D8}" sibTransId="{E851A3F1-BC06-4E2D-9907-628597275B2E}"/>
    <dgm:cxn modelId="{6EB5BF7B-A4DD-420F-B28B-7694B3809A31}" type="presOf" srcId="{F5F00151-2340-40CB-AF57-F7B2525107A9}" destId="{F7CB97CF-B011-4891-8B43-A107EFA87BB2}" srcOrd="0" destOrd="0" presId="urn:microsoft.com/office/officeart/2005/8/layout/pyramid1"/>
    <dgm:cxn modelId="{7362C700-CA0D-4BB8-87DA-69FCA0E0A451}" type="presOf" srcId="{FB75DFF6-6A5E-4A6B-A3F4-F39111A39C9C}" destId="{2C78974B-B965-4C4E-B02E-8F951543BB42}" srcOrd="0" destOrd="0" presId="urn:microsoft.com/office/officeart/2005/8/layout/pyramid1"/>
    <dgm:cxn modelId="{304740F9-8BE5-42C8-BDE0-CCE5E746FD01}" type="presOf" srcId="{FB75DFF6-6A5E-4A6B-A3F4-F39111A39C9C}" destId="{B2765A3E-4841-4121-80F7-3E899B0CCD23}" srcOrd="1" destOrd="0" presId="urn:microsoft.com/office/officeart/2005/8/layout/pyramid1"/>
    <dgm:cxn modelId="{FF414891-D637-4C70-B417-9A375ACEA4F9}" type="presOf" srcId="{49EC623D-23D2-4F3A-A4D5-6CB7BFBD2420}" destId="{E7330A9F-F80A-4556-B539-D713FC09B0B8}" srcOrd="1" destOrd="0" presId="urn:microsoft.com/office/officeart/2005/8/layout/pyramid1"/>
    <dgm:cxn modelId="{B59D457E-A40F-4B41-85A7-3A0C40FF0381}" type="presOf" srcId="{F5F00151-2340-40CB-AF57-F7B2525107A9}" destId="{22C1116C-D133-4B23-91F6-DAD430C561B8}" srcOrd="1" destOrd="0" presId="urn:microsoft.com/office/officeart/2005/8/layout/pyramid1"/>
    <dgm:cxn modelId="{1A4B59A0-4084-429F-8718-FF58A3AABCD0}" srcId="{A0808594-A552-4212-A6F7-167CCD9533CE}" destId="{FB75DFF6-6A5E-4A6B-A3F4-F39111A39C9C}" srcOrd="2" destOrd="0" parTransId="{6EAD3226-7215-4E36-A7C7-21C3E8B98189}" sibTransId="{D84CCAB5-2982-441B-B4C5-B4DB685F29E8}"/>
    <dgm:cxn modelId="{344580AC-3882-445F-8DEF-9489E1ED6090}" type="presOf" srcId="{1C08AAB4-6274-4CBB-987F-11210F086B89}" destId="{2B49045E-8DB7-43CD-A157-5163AA5FEF04}" srcOrd="1" destOrd="0" presId="urn:microsoft.com/office/officeart/2005/8/layout/pyramid1"/>
    <dgm:cxn modelId="{1020D43D-C4E5-4697-A460-FF1EF9C35A7B}" type="presParOf" srcId="{2AB81319-10FC-4CA3-A8A0-C2474F23DF47}" destId="{E72F787E-131C-4335-A9A6-3826721D404D}" srcOrd="0" destOrd="0" presId="urn:microsoft.com/office/officeart/2005/8/layout/pyramid1"/>
    <dgm:cxn modelId="{8FF3353A-6419-4FE8-BFFE-4248563D7E0F}" type="presParOf" srcId="{E72F787E-131C-4335-A9A6-3826721D404D}" destId="{985ED417-88DF-45F9-9540-4301332C8F82}" srcOrd="0" destOrd="0" presId="urn:microsoft.com/office/officeart/2005/8/layout/pyramid1"/>
    <dgm:cxn modelId="{CFF1A1BD-EE09-4645-8DF6-1AB4E7A5BA99}" type="presParOf" srcId="{E72F787E-131C-4335-A9A6-3826721D404D}" destId="{2B49045E-8DB7-43CD-A157-5163AA5FEF04}" srcOrd="1" destOrd="0" presId="urn:microsoft.com/office/officeart/2005/8/layout/pyramid1"/>
    <dgm:cxn modelId="{D91C5A18-33F6-42EB-B44D-DBDC0CBE610A}" type="presParOf" srcId="{2AB81319-10FC-4CA3-A8A0-C2474F23DF47}" destId="{FA08070A-3656-4F9B-98A7-672E6F8B5470}" srcOrd="1" destOrd="0" presId="urn:microsoft.com/office/officeart/2005/8/layout/pyramid1"/>
    <dgm:cxn modelId="{2B4A0DDF-6A69-4D2A-81D6-F7AC2B863938}" type="presParOf" srcId="{FA08070A-3656-4F9B-98A7-672E6F8B5470}" destId="{498F4655-007D-4E65-BFB3-9F599F0467A6}" srcOrd="0" destOrd="0" presId="urn:microsoft.com/office/officeart/2005/8/layout/pyramid1"/>
    <dgm:cxn modelId="{1941FC16-2FC8-4215-903C-8E6DE106DFFD}" type="presParOf" srcId="{FA08070A-3656-4F9B-98A7-672E6F8B5470}" destId="{E7330A9F-F80A-4556-B539-D713FC09B0B8}" srcOrd="1" destOrd="0" presId="urn:microsoft.com/office/officeart/2005/8/layout/pyramid1"/>
    <dgm:cxn modelId="{F6787208-23A0-4DDF-9CC6-1482370ECD2A}" type="presParOf" srcId="{2AB81319-10FC-4CA3-A8A0-C2474F23DF47}" destId="{E4E6C1D4-7B94-47CB-AC62-09F074E1ACBE}" srcOrd="2" destOrd="0" presId="urn:microsoft.com/office/officeart/2005/8/layout/pyramid1"/>
    <dgm:cxn modelId="{A4972EB3-BFFB-40F1-BB7C-3D4417423909}" type="presParOf" srcId="{E4E6C1D4-7B94-47CB-AC62-09F074E1ACBE}" destId="{2C78974B-B965-4C4E-B02E-8F951543BB42}" srcOrd="0" destOrd="0" presId="urn:microsoft.com/office/officeart/2005/8/layout/pyramid1"/>
    <dgm:cxn modelId="{AFC2F4AA-EFF5-4E8C-9422-05D445378861}" type="presParOf" srcId="{E4E6C1D4-7B94-47CB-AC62-09F074E1ACBE}" destId="{B2765A3E-4841-4121-80F7-3E899B0CCD23}" srcOrd="1" destOrd="0" presId="urn:microsoft.com/office/officeart/2005/8/layout/pyramid1"/>
    <dgm:cxn modelId="{954EEF8C-AB0F-41AD-8B3E-E157635A01CE}" type="presParOf" srcId="{2AB81319-10FC-4CA3-A8A0-C2474F23DF47}" destId="{FDB0CF4C-020A-4722-B49B-C63C9E49FA93}" srcOrd="3" destOrd="0" presId="urn:microsoft.com/office/officeart/2005/8/layout/pyramid1"/>
    <dgm:cxn modelId="{53D41FB9-FAA3-4667-A367-C62180C09F34}" type="presParOf" srcId="{FDB0CF4C-020A-4722-B49B-C63C9E49FA93}" destId="{F7CB97CF-B011-4891-8B43-A107EFA87BB2}" srcOrd="0" destOrd="0" presId="urn:microsoft.com/office/officeart/2005/8/layout/pyramid1"/>
    <dgm:cxn modelId="{71A112BD-9C01-44C0-9B32-3EAA70A961F8}" type="presParOf" srcId="{FDB0CF4C-020A-4722-B49B-C63C9E49FA93}" destId="{22C1116C-D133-4B23-91F6-DAD430C561B8}"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6F1C31B-EA3C-46BD-9B92-7F7F7D3F2572}" type="datetimeFigureOut">
              <a:rPr lang="zh-CN" altLang="en-US" smtClean="0"/>
              <a:pPr/>
              <a:t>2016/12/4</a:t>
            </a:fld>
            <a:endParaRPr lang="zh-CN" altLang="en-US"/>
          </a:p>
        </p:txBody>
      </p:sp>
      <p:sp>
        <p:nvSpPr>
          <p:cNvPr id="4" name="幻灯片图像占位符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AD870A9-8153-44A1-9463-0C90B1A6AF47}" type="slidenum">
              <a:rPr lang="zh-CN" altLang="en-US" smtClean="0"/>
              <a:pPr/>
              <a:t>‹#›</a:t>
            </a:fld>
            <a:endParaRPr lang="zh-CN" altLang="en-US"/>
          </a:p>
        </p:txBody>
      </p:sp>
    </p:spTree>
    <p:extLst>
      <p:ext uri="{BB962C8B-B14F-4D97-AF65-F5344CB8AC3E}">
        <p14:creationId xmlns:p14="http://schemas.microsoft.com/office/powerpoint/2010/main" val="4005359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30820CF-B880-4189-942D-D702A7CBA730}" type="datetimeFigureOut">
              <a:rPr lang="zh-CN" altLang="en-US" smtClean="0"/>
              <a:pPr/>
              <a:t>2016/12/4</a:t>
            </a:fld>
            <a:endParaRPr lang="zh-CN" alt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zh-CN" alt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C913308-F349-4B6D-A68A-DD1791B4A57B}"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30820CF-B880-4189-942D-D702A7CBA730}" type="datetimeFigureOut">
              <a:rPr lang="zh-CN" altLang="en-US" smtClean="0"/>
              <a:pPr/>
              <a:t>2016/12/4</a:t>
            </a:fld>
            <a:endParaRPr lang="zh-CN" altLang="en-US"/>
          </a:p>
        </p:txBody>
      </p:sp>
      <p:sp>
        <p:nvSpPr>
          <p:cNvPr id="5" name="Footer Placeholder 4"/>
          <p:cNvSpPr>
            <a:spLocks noGrp="1"/>
          </p:cNvSpPr>
          <p:nvPr>
            <p:ph type="ftr" sz="quarter" idx="11"/>
          </p:nvPr>
        </p:nvSpPr>
        <p:spPr/>
        <p:txBody>
          <a:bodyPr/>
          <a:lstStyle>
            <a:extLst/>
          </a:lstStyle>
          <a:p>
            <a:endParaRPr lang="zh-CN" altLang="en-US"/>
          </a:p>
        </p:txBody>
      </p:sp>
      <p:sp>
        <p:nvSpPr>
          <p:cNvPr id="6" name="Slide Number Placeholder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530820CF-B880-4189-942D-D702A7CBA730}" type="datetimeFigureOut">
              <a:rPr lang="zh-CN" altLang="en-US" smtClean="0"/>
              <a:pPr/>
              <a:t>2016/12/4</a:t>
            </a:fld>
            <a:endParaRPr lang="zh-CN" alt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zh-CN" alt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30820CF-B880-4189-942D-D702A7CBA730}" type="datetimeFigureOut">
              <a:rPr lang="zh-CN" altLang="en-US" smtClean="0"/>
              <a:pPr/>
              <a:t>2016/12/4</a:t>
            </a:fld>
            <a:endParaRPr lang="zh-CN" altLang="en-US"/>
          </a:p>
        </p:txBody>
      </p:sp>
      <p:sp>
        <p:nvSpPr>
          <p:cNvPr id="5" name="Footer Placeholder 4"/>
          <p:cNvSpPr>
            <a:spLocks noGrp="1"/>
          </p:cNvSpPr>
          <p:nvPr>
            <p:ph type="ftr" sz="quarter" idx="11"/>
          </p:nvPr>
        </p:nvSpPr>
        <p:spPr/>
        <p:txBody>
          <a:bodyPr/>
          <a:lstStyle>
            <a:extLst/>
          </a:lstStyle>
          <a:p>
            <a:endParaRPr lang="zh-CN" altLang="en-US"/>
          </a:p>
        </p:txBody>
      </p:sp>
      <p:sp>
        <p:nvSpPr>
          <p:cNvPr id="6" name="Slide Number Placeholder 5"/>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30820CF-B880-4189-942D-D702A7CBA730}" type="datetimeFigureOut">
              <a:rPr lang="zh-CN" altLang="en-US" smtClean="0"/>
              <a:pPr/>
              <a:t>2016/12/4</a:t>
            </a:fld>
            <a:endParaRPr lang="zh-CN" alt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zh-CN" alt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0C913308-F349-4B6D-A68A-DD1791B4A57B}"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30820CF-B880-4189-942D-D702A7CBA730}" type="datetimeFigureOut">
              <a:rPr lang="zh-CN" altLang="en-US" smtClean="0"/>
              <a:pPr/>
              <a:t>2016/12/4</a:t>
            </a:fld>
            <a:endParaRPr lang="zh-CN" altLang="en-US"/>
          </a:p>
        </p:txBody>
      </p:sp>
      <p:sp>
        <p:nvSpPr>
          <p:cNvPr id="6" name="Footer Placeholder 5"/>
          <p:cNvSpPr>
            <a:spLocks noGrp="1"/>
          </p:cNvSpPr>
          <p:nvPr>
            <p:ph type="ftr" sz="quarter" idx="11"/>
          </p:nvPr>
        </p:nvSpPr>
        <p:spPr/>
        <p:txBody>
          <a:bodyPr/>
          <a:lstStyle>
            <a:extLst/>
          </a:lstStyle>
          <a:p>
            <a:endParaRPr lang="zh-CN" altLang="en-US"/>
          </a:p>
        </p:txBody>
      </p:sp>
      <p:sp>
        <p:nvSpPr>
          <p:cNvPr id="7" name="Slide Number Placeholder 6"/>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30820CF-B880-4189-942D-D702A7CBA730}" type="datetimeFigureOut">
              <a:rPr lang="zh-CN" altLang="en-US" smtClean="0"/>
              <a:pPr/>
              <a:t>2016/12/4</a:t>
            </a:fld>
            <a:endParaRPr lang="zh-CN" altLang="en-US"/>
          </a:p>
        </p:txBody>
      </p:sp>
      <p:sp>
        <p:nvSpPr>
          <p:cNvPr id="8" name="Footer Placeholder 7"/>
          <p:cNvSpPr>
            <a:spLocks noGrp="1"/>
          </p:cNvSpPr>
          <p:nvPr>
            <p:ph type="ftr" sz="quarter" idx="11"/>
          </p:nvPr>
        </p:nvSpPr>
        <p:spPr/>
        <p:txBody>
          <a:bodyPr/>
          <a:lstStyle>
            <a:extLst/>
          </a:lstStyle>
          <a:p>
            <a:endParaRPr lang="zh-CN" altLang="en-US"/>
          </a:p>
        </p:txBody>
      </p:sp>
      <p:sp>
        <p:nvSpPr>
          <p:cNvPr id="9" name="Slide Number Placeholder 8"/>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30820CF-B880-4189-942D-D702A7CBA730}" type="datetimeFigureOut">
              <a:rPr lang="zh-CN" altLang="en-US" smtClean="0"/>
              <a:pPr/>
              <a:t>2016/12/4</a:t>
            </a:fld>
            <a:endParaRPr lang="zh-CN" altLang="en-US"/>
          </a:p>
        </p:txBody>
      </p:sp>
      <p:sp>
        <p:nvSpPr>
          <p:cNvPr id="4" name="Footer Placeholder 3"/>
          <p:cNvSpPr>
            <a:spLocks noGrp="1"/>
          </p:cNvSpPr>
          <p:nvPr>
            <p:ph type="ftr" sz="quarter" idx="11"/>
          </p:nvPr>
        </p:nvSpPr>
        <p:spPr/>
        <p:txBody>
          <a:bodyPr/>
          <a:lstStyle>
            <a:extLst/>
          </a:lstStyle>
          <a:p>
            <a:endParaRPr lang="zh-CN" altLang="en-US"/>
          </a:p>
        </p:txBody>
      </p:sp>
      <p:sp>
        <p:nvSpPr>
          <p:cNvPr id="5" name="Slide Number Placeholder 4"/>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530820CF-B880-4189-942D-D702A7CBA730}" type="datetimeFigureOut">
              <a:rPr lang="zh-CN" altLang="en-US" smtClean="0"/>
              <a:pPr/>
              <a:t>2016/12/4</a:t>
            </a:fld>
            <a:endParaRPr lang="zh-CN" alt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zh-CN" altLang="en-US"/>
          </a:p>
        </p:txBody>
      </p:sp>
      <p:sp>
        <p:nvSpPr>
          <p:cNvPr id="4" name="Slide Number Placeholder 3"/>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30820CF-B880-4189-942D-D702A7CBA730}" type="datetimeFigureOut">
              <a:rPr lang="zh-CN" altLang="en-US" smtClean="0"/>
              <a:pPr/>
              <a:t>2016/12/4</a:t>
            </a:fld>
            <a:endParaRPr lang="zh-CN" altLang="en-US"/>
          </a:p>
        </p:txBody>
      </p:sp>
      <p:sp>
        <p:nvSpPr>
          <p:cNvPr id="6" name="Footer Placeholder 5"/>
          <p:cNvSpPr>
            <a:spLocks noGrp="1"/>
          </p:cNvSpPr>
          <p:nvPr>
            <p:ph type="ftr" sz="quarter" idx="11"/>
          </p:nvPr>
        </p:nvSpPr>
        <p:spPr/>
        <p:txBody>
          <a:bodyPr/>
          <a:lstStyle>
            <a:extLst/>
          </a:lstStyle>
          <a:p>
            <a:endParaRPr lang="zh-CN" altLang="en-US"/>
          </a:p>
        </p:txBody>
      </p:sp>
      <p:sp>
        <p:nvSpPr>
          <p:cNvPr id="7" name="Slide Number Placeholder 6"/>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530820CF-B880-4189-942D-D702A7CBA730}" type="datetimeFigureOut">
              <a:rPr lang="zh-CN" altLang="en-US" smtClean="0"/>
              <a:pPr/>
              <a:t>2016/12/4</a:t>
            </a:fld>
            <a:endParaRPr lang="zh-CN" altLang="en-US"/>
          </a:p>
        </p:txBody>
      </p:sp>
      <p:sp>
        <p:nvSpPr>
          <p:cNvPr id="6" name="Footer Placeholder 5"/>
          <p:cNvSpPr>
            <a:spLocks noGrp="1"/>
          </p:cNvSpPr>
          <p:nvPr>
            <p:ph type="ftr" sz="quarter" idx="11"/>
          </p:nvPr>
        </p:nvSpPr>
        <p:spPr/>
        <p:txBody>
          <a:bodyPr/>
          <a:lstStyle>
            <a:extLst/>
          </a:lstStyle>
          <a:p>
            <a:endParaRPr lang="zh-CN" altLang="en-US"/>
          </a:p>
        </p:txBody>
      </p:sp>
      <p:sp>
        <p:nvSpPr>
          <p:cNvPr id="7" name="Slide Number Placeholder 6"/>
          <p:cNvSpPr>
            <a:spLocks noGrp="1"/>
          </p:cNvSpPr>
          <p:nvPr>
            <p:ph type="sldNum" sz="quarter" idx="12"/>
          </p:nvPr>
        </p:nvSpPr>
        <p:spPr/>
        <p:txBody>
          <a:bodyPr/>
          <a:lstStyle>
            <a:extLst/>
          </a:lstStyle>
          <a:p>
            <a:fld id="{0C913308-F349-4B6D-A68A-DD1791B4A57B}" type="slidenum">
              <a:rPr lang="zh-CN" altLang="en-US" smtClean="0"/>
              <a:pPr/>
              <a:t>‹#›</a:t>
            </a:fld>
            <a:endParaRPr lang="zh-CN" alt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30820CF-B880-4189-942D-D702A7CBA730}" type="datetimeFigureOut">
              <a:rPr lang="zh-CN" altLang="en-US" smtClean="0"/>
              <a:pPr/>
              <a:t>2016/12/4</a:t>
            </a:fld>
            <a:endParaRPr lang="zh-CN" alt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zh-CN" alt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4366" r:id="rId1"/>
    <p:sldLayoutId id="2147484367" r:id="rId2"/>
    <p:sldLayoutId id="2147484368" r:id="rId3"/>
    <p:sldLayoutId id="2147484369" r:id="rId4"/>
    <p:sldLayoutId id="2147484370" r:id="rId5"/>
    <p:sldLayoutId id="2147484371" r:id="rId6"/>
    <p:sldLayoutId id="2147484372" r:id="rId7"/>
    <p:sldLayoutId id="2147484373" r:id="rId8"/>
    <p:sldLayoutId id="2147484374" r:id="rId9"/>
    <p:sldLayoutId id="2147484375" r:id="rId10"/>
    <p:sldLayoutId id="2147484376"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31612" y="5601333"/>
            <a:ext cx="5351339" cy="1200329"/>
          </a:xfrm>
          <a:prstGeom prst="rect">
            <a:avLst/>
          </a:prstGeom>
          <a:noFill/>
        </p:spPr>
        <p:txBody>
          <a:bodyPr wrap="square" lIns="91440" tIns="45720" rIns="91440" bIns="45720">
            <a:spAutoFit/>
          </a:bodyPr>
          <a:lstStyle/>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pic>
        <p:nvPicPr>
          <p:cNvPr id="13" name="Picture 4" descr="نتیجه تصویری برای دانشگاه مهر ارون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443" y="775960"/>
            <a:ext cx="1287172" cy="122223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1871615" y="260648"/>
            <a:ext cx="5724720" cy="6359177"/>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2267744" y="5473596"/>
            <a:ext cx="4573009" cy="830997"/>
          </a:xfrm>
          <a:prstGeom prst="rect">
            <a:avLst/>
          </a:prstGeom>
          <a:noFill/>
        </p:spPr>
        <p:txBody>
          <a:bodyPr wrap="square" lIns="91440" tIns="45720" rIns="91440" bIns="45720">
            <a:spAutoFit/>
          </a:bodyPr>
          <a:lstStyle/>
          <a:p>
            <a:pPr algn="ctr"/>
            <a:r>
              <a:rPr lang="fa-IR" sz="2400" b="1" dirty="0" smtClean="0">
                <a:ln w="0"/>
                <a:solidFill>
                  <a:schemeClr val="bg2">
                    <a:lumMod val="10000"/>
                  </a:schemeClr>
                </a:solidFill>
                <a:effectLst>
                  <a:reflection blurRad="6350" stA="53000" endA="300" endPos="35500" dir="5400000" sy="-90000" algn="bl" rotWithShape="0"/>
                </a:effectLst>
                <a:latin typeface="Andalus" panose="02020603050405020304" pitchFamily="18" charset="-78"/>
                <a:cs typeface="B Mitra" panose="00000400000000000000" pitchFamily="2" charset="-78"/>
              </a:rPr>
              <a:t>دانشگاه مهر اروند  آبادان</a:t>
            </a:r>
            <a:endParaRPr lang="fa-IR" sz="40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r>
              <a:rPr lang="fa-IR"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rPr>
              <a:t>آبان 1395</a:t>
            </a: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spTree>
    <p:extLst>
      <p:ext uri="{BB962C8B-B14F-4D97-AF65-F5344CB8AC3E}">
        <p14:creationId xmlns:p14="http://schemas.microsoft.com/office/powerpoint/2010/main" val="129332186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grpId="1" nodeType="clickEffect" nodePh="1">
                                  <p:stCondLst>
                                    <p:cond delay="0"/>
                                  </p:stCondLst>
                                  <p:endCondLst>
                                    <p:cond evt="begin" delay="0">
                                      <p:tn val="11"/>
                                    </p:cond>
                                  </p:endCondLst>
                                  <p:childTnLst>
                                    <p:animEffect transition="out" filter="randombar(horizontal)">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heel(1)">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31612" y="5601333"/>
            <a:ext cx="5351339" cy="1200329"/>
          </a:xfrm>
          <a:prstGeom prst="rect">
            <a:avLst/>
          </a:prstGeom>
          <a:noFill/>
        </p:spPr>
        <p:txBody>
          <a:bodyPr wrap="square" lIns="91440" tIns="45720" rIns="91440" bIns="45720">
            <a:spAutoFit/>
          </a:bodyPr>
          <a:lstStyle/>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sp>
        <p:nvSpPr>
          <p:cNvPr id="17" name="Rectangle 16"/>
          <p:cNvSpPr/>
          <p:nvPr/>
        </p:nvSpPr>
        <p:spPr>
          <a:xfrm>
            <a:off x="1877207" y="5930533"/>
            <a:ext cx="6314521" cy="830997"/>
          </a:xfrm>
          <a:prstGeom prst="rect">
            <a:avLst/>
          </a:prstGeom>
          <a:noFill/>
        </p:spPr>
        <p:txBody>
          <a:bodyPr wrap="square" lIns="91440" tIns="45720" rIns="91440" bIns="45720">
            <a:spAutoFit/>
          </a:bodyPr>
          <a:lstStyle/>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pic>
        <p:nvPicPr>
          <p:cNvPr id="2052" name="Picture 4" descr="نتیجه تصویری برای دانشگاه مهر ارون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297" y="122241"/>
            <a:ext cx="980314" cy="9308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754572" y="1787412"/>
            <a:ext cx="5041866" cy="707886"/>
          </a:xfrm>
          <a:prstGeom prst="rect">
            <a:avLst/>
          </a:prstGeom>
        </p:spPr>
        <p:txBody>
          <a:bodyPr wrap="square">
            <a:spAutoFit/>
          </a:bodyPr>
          <a:lstStyle/>
          <a:p>
            <a:pPr algn="r"/>
            <a:endParaRPr lang="fa-IR" sz="2000" b="1" dirty="0">
              <a:solidFill>
                <a:srgbClr val="002060"/>
              </a:solidFill>
              <a:cs typeface="B Zar" panose="00000400000000000000" pitchFamily="2" charset="-78"/>
            </a:endParaRPr>
          </a:p>
          <a:p>
            <a:pPr algn="r"/>
            <a:endParaRPr lang="en-US" sz="2000" b="1" dirty="0">
              <a:solidFill>
                <a:srgbClr val="002060"/>
              </a:solidFill>
              <a:cs typeface="B Zar" panose="00000400000000000000" pitchFamily="2" charset="-78"/>
            </a:endParaRPr>
          </a:p>
        </p:txBody>
      </p:sp>
      <p:sp>
        <p:nvSpPr>
          <p:cNvPr id="13" name="Rectangle 12"/>
          <p:cNvSpPr/>
          <p:nvPr/>
        </p:nvSpPr>
        <p:spPr>
          <a:xfrm>
            <a:off x="4106005" y="306188"/>
            <a:ext cx="3337773" cy="646331"/>
          </a:xfrm>
          <a:prstGeom prst="rect">
            <a:avLst/>
          </a:prstGeom>
          <a:noFill/>
        </p:spPr>
        <p:txBody>
          <a:bodyPr wrap="none" lIns="91440" tIns="45720" rIns="91440" bIns="45720">
            <a:spAutoFit/>
          </a:bodyPr>
          <a:lstStyle/>
          <a:p>
            <a:pPr algn="ctr"/>
            <a:r>
              <a:rPr lang="fa-IR" sz="3600" b="1" dirty="0" smtClean="0">
                <a:ln w="22225">
                  <a:solidFill>
                    <a:schemeClr val="accent2"/>
                  </a:solidFill>
                  <a:prstDash val="solid"/>
                </a:ln>
                <a:solidFill>
                  <a:srgbClr val="00B050"/>
                </a:solidFill>
                <a:cs typeface="B Mitra" panose="00000400000000000000" pitchFamily="2" charset="-78"/>
              </a:rPr>
              <a:t>خدمات رسانی عالی </a:t>
            </a:r>
            <a:endParaRPr lang="en-US" sz="3600" b="1" dirty="0">
              <a:ln w="22225">
                <a:solidFill>
                  <a:schemeClr val="accent2"/>
                </a:solidFill>
                <a:prstDash val="solid"/>
              </a:ln>
              <a:solidFill>
                <a:srgbClr val="00B050"/>
              </a:solidFill>
              <a:cs typeface="B Mitra" panose="00000400000000000000" pitchFamily="2" charset="-78"/>
            </a:endParaRPr>
          </a:p>
        </p:txBody>
      </p:sp>
      <p:sp>
        <p:nvSpPr>
          <p:cNvPr id="5" name="Rectangle 4"/>
          <p:cNvSpPr/>
          <p:nvPr/>
        </p:nvSpPr>
        <p:spPr>
          <a:xfrm>
            <a:off x="4593317" y="956965"/>
            <a:ext cx="2771913" cy="461665"/>
          </a:xfrm>
          <a:prstGeom prst="rect">
            <a:avLst/>
          </a:prstGeom>
          <a:noFill/>
        </p:spPr>
        <p:txBody>
          <a:bodyPr wrap="none" lIns="91440" tIns="45720" rIns="91440" bIns="45720">
            <a:spAutoFit/>
          </a:bodyPr>
          <a:lstStyle/>
          <a:p>
            <a:pPr algn="ctr"/>
            <a:r>
              <a:rPr lang="en-US" sz="2400" dirty="0" smtClean="0">
                <a:ln w="0"/>
                <a:solidFill>
                  <a:schemeClr val="accent1"/>
                </a:solidFill>
                <a:effectLst>
                  <a:outerShdw blurRad="38100" dist="25400" dir="5400000" algn="ctr" rotWithShape="0">
                    <a:srgbClr val="6E747A">
                      <a:alpha val="43000"/>
                    </a:srgbClr>
                  </a:outerShdw>
                </a:effectLst>
              </a:rPr>
              <a:t>Excellent Services </a:t>
            </a:r>
            <a:endParaRPr lang="en-US" sz="2400" b="0" cap="none" spc="0" dirty="0">
              <a:ln w="0"/>
              <a:solidFill>
                <a:schemeClr val="accent1"/>
              </a:solidFill>
              <a:effectLst>
                <a:outerShdw blurRad="38100" dist="25400" dir="5400000" algn="ctr" rotWithShape="0">
                  <a:srgbClr val="6E747A">
                    <a:alpha val="43000"/>
                  </a:srgbClr>
                </a:outerShdw>
              </a:effectLst>
            </a:endParaRPr>
          </a:p>
        </p:txBody>
      </p:sp>
      <p:pic>
        <p:nvPicPr>
          <p:cNvPr id="1026" name="Picture 2" descr="نتیجه تصویری برای ‪digika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949" y="1269702"/>
            <a:ext cx="1909274" cy="15946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809319" y="3554603"/>
            <a:ext cx="2210646" cy="23134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3019965" y="1885920"/>
            <a:ext cx="5171763" cy="4031873"/>
          </a:xfrm>
          <a:prstGeom prst="rect">
            <a:avLst/>
          </a:prstGeom>
        </p:spPr>
        <p:txBody>
          <a:bodyPr wrap="square">
            <a:spAutoFit/>
          </a:bodyPr>
          <a:lstStyle/>
          <a:p>
            <a:pPr algn="r"/>
            <a:r>
              <a:rPr lang="fa-IR" sz="2000" b="1" dirty="0">
                <a:solidFill>
                  <a:srgbClr val="002060"/>
                </a:solidFill>
                <a:latin typeface="BYekan"/>
                <a:cs typeface="B Roya" panose="00000400000000000000" pitchFamily="2" charset="-78"/>
              </a:rPr>
              <a:t>نام یکی از وب‌گاه‌های فعال در زمینه تجارت الکترونیک در ایران است. </a:t>
            </a:r>
            <a:r>
              <a:rPr lang="fa-IR" sz="2000" b="1" dirty="0" smtClean="0">
                <a:solidFill>
                  <a:srgbClr val="002060"/>
                </a:solidFill>
                <a:latin typeface="BYekan"/>
                <a:cs typeface="B Roya" panose="00000400000000000000" pitchFamily="2" charset="-78"/>
              </a:rPr>
              <a:t>ایده </a:t>
            </a:r>
            <a:r>
              <a:rPr lang="fa-IR" sz="2000" b="1" dirty="0">
                <a:solidFill>
                  <a:srgbClr val="002060"/>
                </a:solidFill>
                <a:latin typeface="BYekan"/>
                <a:cs typeface="B Roya" panose="00000400000000000000" pitchFamily="2" charset="-78"/>
              </a:rPr>
              <a:t>شکل گیری دیجی کالا حمید و سعید محمدی در سال ۱۳۸۴ هر دو عکاسی دیجیتال را پیگیری می‌کردند. بعد از جست و جو در اینترنت درباره دوربین‌ها، دوربین مورد نظر را از بازار جمهوری تهران خریداری کردند</a:t>
            </a:r>
            <a:r>
              <a:rPr lang="fa-IR" sz="2000" b="1" dirty="0" smtClean="0">
                <a:solidFill>
                  <a:srgbClr val="002060"/>
                </a:solidFill>
                <a:latin typeface="BYekan"/>
                <a:cs typeface="B Roya" panose="00000400000000000000" pitchFamily="2" charset="-78"/>
              </a:rPr>
              <a:t>.</a:t>
            </a:r>
            <a:endParaRPr lang="en-US" sz="2000" b="1" dirty="0" smtClean="0">
              <a:solidFill>
                <a:srgbClr val="002060"/>
              </a:solidFill>
              <a:latin typeface="BYekan"/>
              <a:cs typeface="B Roya" panose="00000400000000000000" pitchFamily="2" charset="-78"/>
            </a:endParaRPr>
          </a:p>
          <a:p>
            <a:pPr algn="r"/>
            <a:endParaRPr lang="en-US" sz="2000" b="1" dirty="0">
              <a:solidFill>
                <a:srgbClr val="002060"/>
              </a:solidFill>
              <a:latin typeface="BYekan"/>
              <a:cs typeface="B Roya" panose="00000400000000000000" pitchFamily="2" charset="-78"/>
            </a:endParaRPr>
          </a:p>
          <a:p>
            <a:pPr algn="r"/>
            <a:r>
              <a:rPr lang="fa-IR" sz="2000" b="1" dirty="0" smtClean="0">
                <a:solidFill>
                  <a:srgbClr val="002060"/>
                </a:solidFill>
                <a:latin typeface="BYekan"/>
                <a:cs typeface="B Roya" panose="00000400000000000000" pitchFamily="2" charset="-78"/>
              </a:rPr>
              <a:t> </a:t>
            </a:r>
            <a:r>
              <a:rPr lang="fa-IR" sz="2000" b="1" dirty="0">
                <a:solidFill>
                  <a:srgbClr val="002060"/>
                </a:solidFill>
                <a:latin typeface="BYekan"/>
                <a:cs typeface="B Roya" panose="00000400000000000000" pitchFamily="2" charset="-78"/>
              </a:rPr>
              <a:t>اما بعد از چند روز پی بردند، لنز روی دوربین دست دوم و تعمیری است. این اتفاق ناخوشایند از تجربه خرید به شکل سنتی، که خیلی قابل اعتماد هم نبود، جرقه اولیه تاسیس شرکت دیجی کالا بود. </a:t>
            </a:r>
            <a:r>
              <a:rPr lang="fa-IR" sz="2000" b="1" dirty="0">
                <a:solidFill>
                  <a:srgbClr val="002060"/>
                </a:solidFill>
                <a:cs typeface="B Roya" panose="00000400000000000000" pitchFamily="2" charset="-78"/>
              </a:rPr>
              <a:t/>
            </a:r>
            <a:br>
              <a:rPr lang="fa-IR" sz="2000" b="1" dirty="0">
                <a:solidFill>
                  <a:srgbClr val="002060"/>
                </a:solidFill>
                <a:cs typeface="B Roya" panose="00000400000000000000" pitchFamily="2" charset="-78"/>
              </a:rPr>
            </a:br>
            <a:r>
              <a:rPr lang="fa-IR" dirty="0"/>
              <a:t/>
            </a:r>
            <a:br>
              <a:rPr lang="fa-IR" dirty="0"/>
            </a:br>
            <a:endParaRPr lang="en-US" dirty="0"/>
          </a:p>
        </p:txBody>
      </p:sp>
    </p:spTree>
    <p:extLst>
      <p:ext uri="{BB962C8B-B14F-4D97-AF65-F5344CB8AC3E}">
        <p14:creationId xmlns:p14="http://schemas.microsoft.com/office/powerpoint/2010/main" val="201540726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grpId="1" nodeType="clickEffect" nodePh="1">
                                  <p:stCondLst>
                                    <p:cond delay="0"/>
                                  </p:stCondLst>
                                  <p:endCondLst>
                                    <p:cond evt="begin" delay="0">
                                      <p:tn val="11"/>
                                    </p:cond>
                                  </p:endCondLst>
                                  <p:childTnLst>
                                    <p:animEffect transition="out" filter="randombar(horizontal)">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nodePh="1">
                                  <p:stCondLst>
                                    <p:cond delay="0"/>
                                  </p:stCondLst>
                                  <p:endCondLst>
                                    <p:cond evt="begin" delay="0">
                                      <p:tn val="16"/>
                                    </p:cond>
                                  </p:end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xit" presetSubtype="10" fill="hold" grpId="1" nodeType="clickEffect" nodePh="1">
                                  <p:stCondLst>
                                    <p:cond delay="0"/>
                                  </p:stCondLst>
                                  <p:endCondLst>
                                    <p:cond evt="begin" delay="0">
                                      <p:tn val="22"/>
                                    </p:cond>
                                  </p:endCondLst>
                                  <p:childTnLst>
                                    <p:animEffect transition="out" filter="randombar(horizontal)">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7" grpId="0"/>
      <p:bldP spid="1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31612" y="5601333"/>
            <a:ext cx="5351339" cy="1200329"/>
          </a:xfrm>
          <a:prstGeom prst="rect">
            <a:avLst/>
          </a:prstGeom>
          <a:noFill/>
        </p:spPr>
        <p:txBody>
          <a:bodyPr wrap="square" lIns="91440" tIns="45720" rIns="91440" bIns="45720">
            <a:spAutoFit/>
          </a:bodyPr>
          <a:lstStyle/>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sp>
        <p:nvSpPr>
          <p:cNvPr id="17" name="Rectangle 16"/>
          <p:cNvSpPr/>
          <p:nvPr/>
        </p:nvSpPr>
        <p:spPr>
          <a:xfrm>
            <a:off x="1877207" y="5930533"/>
            <a:ext cx="6314521" cy="830997"/>
          </a:xfrm>
          <a:prstGeom prst="rect">
            <a:avLst/>
          </a:prstGeom>
          <a:noFill/>
        </p:spPr>
        <p:txBody>
          <a:bodyPr wrap="square" lIns="91440" tIns="45720" rIns="91440" bIns="45720">
            <a:spAutoFit/>
          </a:bodyPr>
          <a:lstStyle/>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pic>
        <p:nvPicPr>
          <p:cNvPr id="2052" name="Picture 4" descr="نتیجه تصویری برای دانشگاه مهر ارون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297" y="122241"/>
            <a:ext cx="980314" cy="9308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663082" y="1838574"/>
            <a:ext cx="5041866" cy="707886"/>
          </a:xfrm>
          <a:prstGeom prst="rect">
            <a:avLst/>
          </a:prstGeom>
        </p:spPr>
        <p:txBody>
          <a:bodyPr wrap="square">
            <a:spAutoFit/>
          </a:bodyPr>
          <a:lstStyle/>
          <a:p>
            <a:pPr algn="r"/>
            <a:endParaRPr lang="fa-IR" sz="2000" b="1" dirty="0">
              <a:solidFill>
                <a:srgbClr val="002060"/>
              </a:solidFill>
              <a:cs typeface="B Zar" panose="00000400000000000000" pitchFamily="2" charset="-78"/>
            </a:endParaRPr>
          </a:p>
          <a:p>
            <a:pPr algn="r"/>
            <a:endParaRPr lang="en-US" sz="2000" b="1" dirty="0">
              <a:solidFill>
                <a:srgbClr val="002060"/>
              </a:solidFill>
              <a:cs typeface="B Zar" panose="00000400000000000000" pitchFamily="2" charset="-78"/>
            </a:endParaRPr>
          </a:p>
        </p:txBody>
      </p:sp>
      <p:sp>
        <p:nvSpPr>
          <p:cNvPr id="13" name="Rectangle 12"/>
          <p:cNvSpPr/>
          <p:nvPr/>
        </p:nvSpPr>
        <p:spPr>
          <a:xfrm>
            <a:off x="3536943" y="306188"/>
            <a:ext cx="4475905" cy="769441"/>
          </a:xfrm>
          <a:prstGeom prst="rect">
            <a:avLst/>
          </a:prstGeom>
          <a:noFill/>
        </p:spPr>
        <p:txBody>
          <a:bodyPr wrap="none" lIns="91440" tIns="45720" rIns="91440" bIns="45720">
            <a:spAutoFit/>
          </a:bodyPr>
          <a:lstStyle/>
          <a:p>
            <a:pPr algn="ctr"/>
            <a:r>
              <a:rPr lang="fa-IR" sz="4400" b="1" dirty="0" smtClean="0">
                <a:ln w="22225">
                  <a:solidFill>
                    <a:schemeClr val="accent2"/>
                  </a:solidFill>
                  <a:prstDash val="solid"/>
                </a:ln>
                <a:solidFill>
                  <a:srgbClr val="00B050"/>
                </a:solidFill>
                <a:cs typeface="B Mitra" panose="00000400000000000000" pitchFamily="2" charset="-78"/>
              </a:rPr>
              <a:t>سطوح رضایت مشتری</a:t>
            </a:r>
            <a:endParaRPr lang="en-US" sz="4400" b="1" dirty="0">
              <a:ln w="22225">
                <a:solidFill>
                  <a:schemeClr val="accent2"/>
                </a:solidFill>
                <a:prstDash val="solid"/>
              </a:ln>
              <a:solidFill>
                <a:srgbClr val="00B050"/>
              </a:solidFill>
              <a:cs typeface="B Mitra" panose="00000400000000000000" pitchFamily="2" charset="-78"/>
            </a:endParaRPr>
          </a:p>
        </p:txBody>
      </p:sp>
      <p:pic>
        <p:nvPicPr>
          <p:cNvPr id="1026" name="Picture 2" descr="نتیجه تصویری برای ‪digika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314" y="1906549"/>
            <a:ext cx="1909274" cy="15946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19965" y="1654164"/>
            <a:ext cx="5171763" cy="646331"/>
          </a:xfrm>
          <a:prstGeom prst="rect">
            <a:avLst/>
          </a:prstGeom>
        </p:spPr>
        <p:txBody>
          <a:bodyPr wrap="square">
            <a:spAutoFit/>
          </a:bodyPr>
          <a:lstStyle/>
          <a:p>
            <a:pPr algn="r"/>
            <a:r>
              <a:rPr lang="fa-IR" dirty="0"/>
              <a:t/>
            </a:r>
            <a:br>
              <a:rPr lang="fa-IR" dirty="0"/>
            </a:br>
            <a:endParaRPr lang="en-US" dirty="0"/>
          </a:p>
        </p:txBody>
      </p:sp>
      <p:sp>
        <p:nvSpPr>
          <p:cNvPr id="4" name="Rectangle 3"/>
          <p:cNvSpPr/>
          <p:nvPr/>
        </p:nvSpPr>
        <p:spPr>
          <a:xfrm>
            <a:off x="3421968" y="1920083"/>
            <a:ext cx="4572000" cy="4093428"/>
          </a:xfrm>
          <a:prstGeom prst="rect">
            <a:avLst/>
          </a:prstGeom>
        </p:spPr>
        <p:txBody>
          <a:bodyPr>
            <a:spAutoFit/>
          </a:bodyPr>
          <a:lstStyle/>
          <a:p>
            <a:pPr algn="r"/>
            <a:r>
              <a:rPr lang="fa-IR" sz="2000" b="1" dirty="0" smtClean="0">
                <a:solidFill>
                  <a:srgbClr val="002060"/>
                </a:solidFill>
                <a:latin typeface="yekan"/>
                <a:cs typeface="B Roya" panose="00000400000000000000" pitchFamily="2" charset="-78"/>
              </a:rPr>
              <a:t>در </a:t>
            </a:r>
            <a:r>
              <a:rPr lang="fa-IR" sz="2000" b="1" dirty="0">
                <a:solidFill>
                  <a:srgbClr val="002060"/>
                </a:solidFill>
                <a:latin typeface="yekan"/>
                <a:cs typeface="B Roya" panose="00000400000000000000" pitchFamily="2" charset="-78"/>
              </a:rPr>
              <a:t>حال حاضر دیجی‌کالا با توجه به استقبال چشمگیر کاربران و مشتریان خود، پرمخاطب‏‏‏‌ترین و پربازدیدترین وب‏ سایت تجاری کشور است. (به استناد آمارهای منتشر شده در مراجع آماری مانند(</a:t>
            </a:r>
            <a:r>
              <a:rPr lang="en-US" sz="2000" b="1" dirty="0">
                <a:solidFill>
                  <a:srgbClr val="002060"/>
                </a:solidFill>
                <a:latin typeface="yekan"/>
                <a:cs typeface="B Roya" panose="00000400000000000000" pitchFamily="2" charset="-78"/>
              </a:rPr>
              <a:t>Alexa  </a:t>
            </a:r>
          </a:p>
          <a:p>
            <a:pPr algn="r"/>
            <a:endParaRPr lang="en-US" sz="2000" b="1" dirty="0">
              <a:solidFill>
                <a:srgbClr val="002060"/>
              </a:solidFill>
              <a:latin typeface="yekan"/>
              <a:cs typeface="B Roya" panose="00000400000000000000" pitchFamily="2" charset="-78"/>
            </a:endParaRPr>
          </a:p>
          <a:p>
            <a:pPr algn="r"/>
            <a:r>
              <a:rPr lang="fa-IR" sz="2000" b="1" dirty="0">
                <a:solidFill>
                  <a:srgbClr val="002060"/>
                </a:solidFill>
                <a:latin typeface="yekan"/>
                <a:cs typeface="B Roya" panose="00000400000000000000" pitchFamily="2" charset="-78"/>
              </a:rPr>
              <a:t>همواره یکی از اولویت‌های دیجی‌کالا، تولید و ارائه محتوای فنی مورد نیاز کاربران با بالاترین استانداردها، برای تسهیل در فرایند پیش از خرید آنهاست. برای دیجی‌کالا بسیار مهم است که میلیون‏‌ها کاربر آن، کالای تخصصی مورد نیاز خود را به درستی و با دقت بالا و بیشترین سهولت انتخاب کنند</a:t>
            </a:r>
            <a:endParaRPr lang="fa-IR" sz="2000" b="1" i="0" dirty="0">
              <a:solidFill>
                <a:srgbClr val="002060"/>
              </a:solidFill>
              <a:effectLst/>
              <a:latin typeface="yekan"/>
              <a:cs typeface="B Roya" panose="00000400000000000000" pitchFamily="2" charset="-78"/>
            </a:endParaRPr>
          </a:p>
        </p:txBody>
      </p:sp>
      <p:sp>
        <p:nvSpPr>
          <p:cNvPr id="12" name="Rectangle 11"/>
          <p:cNvSpPr/>
          <p:nvPr/>
        </p:nvSpPr>
        <p:spPr>
          <a:xfrm>
            <a:off x="3512927" y="1027714"/>
            <a:ext cx="4701928" cy="46166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cap="none" spc="0" dirty="0" smtClean="0">
                <a:ln/>
                <a:solidFill>
                  <a:schemeClr val="accent3"/>
                </a:solidFill>
                <a:effectLst/>
              </a:rPr>
              <a:t>Levels of Customer Satisfaction</a:t>
            </a:r>
            <a:endParaRPr lang="en-US" sz="2400" b="1" cap="none" spc="0" dirty="0">
              <a:ln/>
              <a:solidFill>
                <a:schemeClr val="accent3"/>
              </a:solidFill>
              <a:effectLst/>
            </a:endParaRPr>
          </a:p>
        </p:txBody>
      </p:sp>
      <p:pic>
        <p:nvPicPr>
          <p:cNvPr id="14" name="Picture 13"/>
          <p:cNvPicPr>
            <a:picLocks noChangeAspect="1"/>
          </p:cNvPicPr>
          <p:nvPr/>
        </p:nvPicPr>
        <p:blipFill>
          <a:blip r:embed="rId4"/>
          <a:stretch>
            <a:fillRect/>
          </a:stretch>
        </p:blipFill>
        <p:spPr>
          <a:xfrm>
            <a:off x="1907124" y="361265"/>
            <a:ext cx="1201737" cy="923356"/>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5"/>
          <a:stretch>
            <a:fillRect/>
          </a:stretch>
        </p:blipFill>
        <p:spPr>
          <a:xfrm>
            <a:off x="88180" y="3881462"/>
            <a:ext cx="2419812" cy="1574464"/>
          </a:xfrm>
          <a:prstGeom prst="rect">
            <a:avLst/>
          </a:prstGeom>
        </p:spPr>
      </p:pic>
    </p:spTree>
    <p:extLst>
      <p:ext uri="{BB962C8B-B14F-4D97-AF65-F5344CB8AC3E}">
        <p14:creationId xmlns:p14="http://schemas.microsoft.com/office/powerpoint/2010/main" val="266417249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grpId="1" nodeType="clickEffect" nodePh="1">
                                  <p:stCondLst>
                                    <p:cond delay="0"/>
                                  </p:stCondLst>
                                  <p:endCondLst>
                                    <p:cond evt="begin" delay="0">
                                      <p:tn val="11"/>
                                    </p:cond>
                                  </p:endCondLst>
                                  <p:childTnLst>
                                    <p:animEffect transition="out" filter="randombar(horizontal)">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nodePh="1">
                                  <p:stCondLst>
                                    <p:cond delay="0"/>
                                  </p:stCondLst>
                                  <p:endCondLst>
                                    <p:cond evt="begin" delay="0">
                                      <p:tn val="16"/>
                                    </p:cond>
                                  </p:end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xit" presetSubtype="10" fill="hold" grpId="1" nodeType="clickEffect" nodePh="1">
                                  <p:stCondLst>
                                    <p:cond delay="0"/>
                                  </p:stCondLst>
                                  <p:endCondLst>
                                    <p:cond evt="begin" delay="0">
                                      <p:tn val="22"/>
                                    </p:cond>
                                  </p:endCondLst>
                                  <p:childTnLst>
                                    <p:animEffect transition="out" filter="randombar(horizontal)">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2000"/>
                                        <p:tgtEl>
                                          <p:spTgt spid="15"/>
                                        </p:tgtEl>
                                      </p:cBhvr>
                                    </p:animEffect>
                                    <p:anim calcmode="lin" valueType="num">
                                      <p:cBhvr>
                                        <p:cTn id="34" dur="2000" fill="hold"/>
                                        <p:tgtEl>
                                          <p:spTgt spid="15"/>
                                        </p:tgtEl>
                                        <p:attrNameLst>
                                          <p:attrName>ppt_w</p:attrName>
                                        </p:attrNameLst>
                                      </p:cBhvr>
                                      <p:tavLst>
                                        <p:tav tm="0" fmla="#ppt_w*sin(2.5*pi*$)">
                                          <p:val>
                                            <p:fltVal val="0"/>
                                          </p:val>
                                        </p:tav>
                                        <p:tav tm="100000">
                                          <p:val>
                                            <p:fltVal val="1"/>
                                          </p:val>
                                        </p:tav>
                                      </p:tavLst>
                                    </p:anim>
                                    <p:anim calcmode="lin" valueType="num">
                                      <p:cBhvr>
                                        <p:cTn id="35"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7" grpId="0"/>
      <p:bldP spid="1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31612" y="5601333"/>
            <a:ext cx="5351339" cy="1200329"/>
          </a:xfrm>
          <a:prstGeom prst="rect">
            <a:avLst/>
          </a:prstGeom>
          <a:noFill/>
        </p:spPr>
        <p:txBody>
          <a:bodyPr wrap="square" lIns="91440" tIns="45720" rIns="91440" bIns="45720">
            <a:spAutoFit/>
          </a:bodyPr>
          <a:lstStyle/>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sp>
        <p:nvSpPr>
          <p:cNvPr id="17" name="Rectangle 16"/>
          <p:cNvSpPr/>
          <p:nvPr/>
        </p:nvSpPr>
        <p:spPr>
          <a:xfrm>
            <a:off x="1877207" y="5930533"/>
            <a:ext cx="6314521" cy="830997"/>
          </a:xfrm>
          <a:prstGeom prst="rect">
            <a:avLst/>
          </a:prstGeom>
          <a:noFill/>
        </p:spPr>
        <p:txBody>
          <a:bodyPr wrap="square" lIns="91440" tIns="45720" rIns="91440" bIns="45720">
            <a:spAutoFit/>
          </a:bodyPr>
          <a:lstStyle/>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pic>
        <p:nvPicPr>
          <p:cNvPr id="2052" name="Picture 4" descr="نتیجه تصویری برای دانشگاه مهر ارون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297" y="122241"/>
            <a:ext cx="980314" cy="9308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754572" y="1787412"/>
            <a:ext cx="5041866" cy="707886"/>
          </a:xfrm>
          <a:prstGeom prst="rect">
            <a:avLst/>
          </a:prstGeom>
        </p:spPr>
        <p:txBody>
          <a:bodyPr wrap="square">
            <a:spAutoFit/>
          </a:bodyPr>
          <a:lstStyle/>
          <a:p>
            <a:pPr algn="r"/>
            <a:endParaRPr lang="fa-IR" sz="2000" b="1" dirty="0">
              <a:solidFill>
                <a:srgbClr val="002060"/>
              </a:solidFill>
              <a:cs typeface="B Zar" panose="00000400000000000000" pitchFamily="2" charset="-78"/>
            </a:endParaRPr>
          </a:p>
          <a:p>
            <a:pPr algn="r"/>
            <a:endParaRPr lang="en-US" sz="2000" b="1" dirty="0">
              <a:solidFill>
                <a:srgbClr val="002060"/>
              </a:solidFill>
              <a:cs typeface="B Zar" panose="00000400000000000000" pitchFamily="2" charset="-78"/>
            </a:endParaRPr>
          </a:p>
        </p:txBody>
      </p:sp>
      <p:sp>
        <p:nvSpPr>
          <p:cNvPr id="10" name="Rectangle 9"/>
          <p:cNvSpPr/>
          <p:nvPr/>
        </p:nvSpPr>
        <p:spPr>
          <a:xfrm>
            <a:off x="3112200" y="435888"/>
            <a:ext cx="5400600" cy="707886"/>
          </a:xfrm>
          <a:prstGeom prst="rect">
            <a:avLst/>
          </a:prstGeom>
          <a:noFill/>
        </p:spPr>
        <p:txBody>
          <a:bodyPr wrap="square" lIns="91440" tIns="45720" rIns="91440" bIns="45720">
            <a:spAutoFit/>
          </a:bodyPr>
          <a:lstStyle/>
          <a:p>
            <a:pPr algn="ctr"/>
            <a:r>
              <a:rPr lang="fa-IR" sz="4000" b="1" dirty="0" smtClean="0">
                <a:ln w="0"/>
                <a:solidFill>
                  <a:srgbClr val="1407B9"/>
                </a:solidFill>
                <a:effectLst>
                  <a:reflection blurRad="6350" stA="53000" endA="300" endPos="35500" dir="5400000" sy="-90000" algn="bl" rotWithShape="0"/>
                </a:effectLst>
                <a:cs typeface="B Badr" panose="00000400000000000000" pitchFamily="2" charset="-78"/>
              </a:rPr>
              <a:t>سطوح رضایت مشتری</a:t>
            </a:r>
            <a:endParaRPr lang="en-US" sz="4000" b="1" cap="none" spc="0" dirty="0">
              <a:ln w="0"/>
              <a:solidFill>
                <a:srgbClr val="1407B9"/>
              </a:solidFill>
              <a:effectLst>
                <a:reflection blurRad="6350" stA="53000" endA="300" endPos="35500" dir="5400000" sy="-90000" algn="bl" rotWithShape="0"/>
              </a:effectLst>
              <a:cs typeface="B Badr" panose="00000400000000000000" pitchFamily="2" charset="-78"/>
            </a:endParaRPr>
          </a:p>
        </p:txBody>
      </p:sp>
      <p:pic>
        <p:nvPicPr>
          <p:cNvPr id="12" name="Picture 11"/>
          <p:cNvPicPr>
            <a:picLocks noChangeAspect="1"/>
          </p:cNvPicPr>
          <p:nvPr/>
        </p:nvPicPr>
        <p:blipFill>
          <a:blip r:embed="rId3"/>
          <a:stretch>
            <a:fillRect/>
          </a:stretch>
        </p:blipFill>
        <p:spPr>
          <a:xfrm>
            <a:off x="2075162" y="586621"/>
            <a:ext cx="1018426" cy="782509"/>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4"/>
          <a:stretch>
            <a:fillRect/>
          </a:stretch>
        </p:blipFill>
        <p:spPr>
          <a:xfrm>
            <a:off x="-182452" y="2126861"/>
            <a:ext cx="2419812" cy="1574464"/>
          </a:xfrm>
          <a:prstGeom prst="rect">
            <a:avLst/>
          </a:prstGeom>
        </p:spPr>
      </p:pic>
      <p:pic>
        <p:nvPicPr>
          <p:cNvPr id="15" name="Picture 14"/>
          <p:cNvPicPr>
            <a:picLocks noChangeAspect="1"/>
          </p:cNvPicPr>
          <p:nvPr/>
        </p:nvPicPr>
        <p:blipFill>
          <a:blip r:embed="rId5"/>
          <a:stretch>
            <a:fillRect/>
          </a:stretch>
        </p:blipFill>
        <p:spPr>
          <a:xfrm>
            <a:off x="801274" y="4112881"/>
            <a:ext cx="1646180" cy="1434396"/>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4084571" y="1172852"/>
            <a:ext cx="3573414" cy="369332"/>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smtClean="0">
                <a:ln/>
                <a:solidFill>
                  <a:schemeClr val="accent3"/>
                </a:solidFill>
                <a:effectLst/>
              </a:rPr>
              <a:t>Levels of Customer Satisfaction</a:t>
            </a:r>
            <a:endParaRPr lang="en-US" b="1" cap="none" spc="0" dirty="0">
              <a:ln/>
              <a:solidFill>
                <a:schemeClr val="accent3"/>
              </a:solidFill>
              <a:effectLst/>
            </a:endParaRPr>
          </a:p>
        </p:txBody>
      </p:sp>
      <p:sp>
        <p:nvSpPr>
          <p:cNvPr id="14" name="Rectangle 13"/>
          <p:cNvSpPr/>
          <p:nvPr/>
        </p:nvSpPr>
        <p:spPr>
          <a:xfrm>
            <a:off x="3120548" y="2120716"/>
            <a:ext cx="4805867" cy="2308324"/>
          </a:xfrm>
          <a:prstGeom prst="rect">
            <a:avLst/>
          </a:prstGeom>
        </p:spPr>
        <p:txBody>
          <a:bodyPr wrap="square">
            <a:spAutoFit/>
          </a:bodyPr>
          <a:lstStyle/>
          <a:p>
            <a:pPr algn="r"/>
            <a:r>
              <a:rPr lang="fa-IR" sz="2400" b="1" dirty="0" smtClean="0">
                <a:solidFill>
                  <a:srgbClr val="002060"/>
                </a:solidFill>
                <a:cs typeface="B Lotus" panose="00000400000000000000" pitchFamily="2" charset="-78"/>
              </a:rPr>
              <a:t>گذشته </a:t>
            </a:r>
            <a:r>
              <a:rPr lang="fa-IR" sz="2400" b="1" dirty="0">
                <a:solidFill>
                  <a:srgbClr val="002060"/>
                </a:solidFill>
                <a:cs typeface="B Lotus" panose="00000400000000000000" pitchFamily="2" charset="-78"/>
              </a:rPr>
              <a:t>ها می‌گفتند یک مشتری ناراضی، نارضایتی خود را به ۷ تا ۱۳ نفر منتقل می‌کند، ولی این آمار برای قبل از دوران شبکه‌های اجتماعی بود. امروز یک مشتری ناراضی به ابزارهایی دسترسی دارد که می‌تواند صدها هزار نفر را با تجربه مثبت یا منفی خود همراه کند.</a:t>
            </a:r>
          </a:p>
        </p:txBody>
      </p:sp>
    </p:spTree>
    <p:extLst>
      <p:ext uri="{BB962C8B-B14F-4D97-AF65-F5344CB8AC3E}">
        <p14:creationId xmlns:p14="http://schemas.microsoft.com/office/powerpoint/2010/main" val="37490436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grpId="1" nodeType="clickEffect" nodePh="1">
                                  <p:stCondLst>
                                    <p:cond delay="0"/>
                                  </p:stCondLst>
                                  <p:endCondLst>
                                    <p:cond evt="begin" delay="0">
                                      <p:tn val="11"/>
                                    </p:cond>
                                  </p:endCondLst>
                                  <p:childTnLst>
                                    <p:animEffect transition="out" filter="randombar(horizontal)">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nodePh="1">
                                  <p:stCondLst>
                                    <p:cond delay="0"/>
                                  </p:stCondLst>
                                  <p:endCondLst>
                                    <p:cond evt="begin" delay="0">
                                      <p:tn val="16"/>
                                    </p:cond>
                                  </p:end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xit" presetSubtype="10" fill="hold" grpId="1" nodeType="clickEffect" nodePh="1">
                                  <p:stCondLst>
                                    <p:cond delay="0"/>
                                  </p:stCondLst>
                                  <p:endCondLst>
                                    <p:cond evt="begin" delay="0">
                                      <p:tn val="22"/>
                                    </p:cond>
                                  </p:endCondLst>
                                  <p:childTnLst>
                                    <p:animEffect transition="out" filter="randombar(horizontal)">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2000"/>
                                        <p:tgtEl>
                                          <p:spTgt spid="13"/>
                                        </p:tgtEl>
                                      </p:cBhvr>
                                    </p:animEffect>
                                    <p:anim calcmode="lin" valueType="num">
                                      <p:cBhvr>
                                        <p:cTn id="39" dur="2000" fill="hold"/>
                                        <p:tgtEl>
                                          <p:spTgt spid="13"/>
                                        </p:tgtEl>
                                        <p:attrNameLst>
                                          <p:attrName>ppt_w</p:attrName>
                                        </p:attrNameLst>
                                      </p:cBhvr>
                                      <p:tavLst>
                                        <p:tav tm="0" fmla="#ppt_w*sin(2.5*pi*$)">
                                          <p:val>
                                            <p:fltVal val="0"/>
                                          </p:val>
                                        </p:tav>
                                        <p:tav tm="100000">
                                          <p:val>
                                            <p:fltVal val="1"/>
                                          </p:val>
                                        </p:tav>
                                      </p:tavLst>
                                    </p:anim>
                                    <p:anim calcmode="lin" valueType="num">
                                      <p:cBhvr>
                                        <p:cTn id="40"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2000"/>
                                        <p:tgtEl>
                                          <p:spTgt spid="15"/>
                                        </p:tgtEl>
                                      </p:cBhvr>
                                    </p:animEffect>
                                    <p:anim calcmode="lin" valueType="num">
                                      <p:cBhvr>
                                        <p:cTn id="46" dur="2000" fill="hold"/>
                                        <p:tgtEl>
                                          <p:spTgt spid="15"/>
                                        </p:tgtEl>
                                        <p:attrNameLst>
                                          <p:attrName>ppt_w</p:attrName>
                                        </p:attrNameLst>
                                      </p:cBhvr>
                                      <p:tavLst>
                                        <p:tav tm="0" fmla="#ppt_w*sin(2.5*pi*$)">
                                          <p:val>
                                            <p:fltVal val="0"/>
                                          </p:val>
                                        </p:tav>
                                        <p:tav tm="100000">
                                          <p:val>
                                            <p:fltVal val="1"/>
                                          </p:val>
                                        </p:tav>
                                      </p:tavLst>
                                    </p:anim>
                                    <p:anim calcmode="lin" valueType="num">
                                      <p:cBhvr>
                                        <p:cTn id="47"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7" grpId="0"/>
      <p:bldP spid="17" grpId="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31612" y="5601333"/>
            <a:ext cx="5351339" cy="1200329"/>
          </a:xfrm>
          <a:prstGeom prst="rect">
            <a:avLst/>
          </a:prstGeom>
          <a:noFill/>
        </p:spPr>
        <p:txBody>
          <a:bodyPr wrap="square" lIns="91440" tIns="45720" rIns="91440" bIns="45720">
            <a:spAutoFit/>
          </a:bodyPr>
          <a:lstStyle/>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sp>
        <p:nvSpPr>
          <p:cNvPr id="17" name="Rectangle 16"/>
          <p:cNvSpPr/>
          <p:nvPr/>
        </p:nvSpPr>
        <p:spPr>
          <a:xfrm>
            <a:off x="1877207" y="5930533"/>
            <a:ext cx="6314521" cy="830997"/>
          </a:xfrm>
          <a:prstGeom prst="rect">
            <a:avLst/>
          </a:prstGeom>
          <a:noFill/>
        </p:spPr>
        <p:txBody>
          <a:bodyPr wrap="square" lIns="91440" tIns="45720" rIns="91440" bIns="45720">
            <a:spAutoFit/>
          </a:bodyPr>
          <a:lstStyle/>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pic>
        <p:nvPicPr>
          <p:cNvPr id="2052" name="Picture 4" descr="نتیجه تصویری برای دانشگاه مهر ارون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297" y="122241"/>
            <a:ext cx="980314" cy="93085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1401197" y="1412776"/>
            <a:ext cx="6537920" cy="0"/>
          </a:xfrm>
          <a:prstGeom prst="line">
            <a:avLst/>
          </a:prstGeom>
        </p:spPr>
        <p:style>
          <a:lnRef idx="3">
            <a:schemeClr val="accent3"/>
          </a:lnRef>
          <a:fillRef idx="0">
            <a:schemeClr val="accent3"/>
          </a:fillRef>
          <a:effectRef idx="2">
            <a:schemeClr val="accent3"/>
          </a:effectRef>
          <a:fontRef idx="minor">
            <a:schemeClr val="tx1"/>
          </a:fontRef>
        </p:style>
      </p:cxnSp>
      <p:sp>
        <p:nvSpPr>
          <p:cNvPr id="3" name="Rectangle 2"/>
          <p:cNvSpPr/>
          <p:nvPr/>
        </p:nvSpPr>
        <p:spPr>
          <a:xfrm>
            <a:off x="2754572" y="1787412"/>
            <a:ext cx="5041866" cy="707886"/>
          </a:xfrm>
          <a:prstGeom prst="rect">
            <a:avLst/>
          </a:prstGeom>
        </p:spPr>
        <p:txBody>
          <a:bodyPr wrap="square">
            <a:spAutoFit/>
          </a:bodyPr>
          <a:lstStyle/>
          <a:p>
            <a:pPr algn="r"/>
            <a:endParaRPr lang="fa-IR" sz="2000" b="1" dirty="0">
              <a:solidFill>
                <a:srgbClr val="002060"/>
              </a:solidFill>
              <a:cs typeface="B Zar" panose="00000400000000000000" pitchFamily="2" charset="-78"/>
            </a:endParaRPr>
          </a:p>
          <a:p>
            <a:pPr algn="r"/>
            <a:endParaRPr lang="en-US" sz="2000" b="1" dirty="0">
              <a:solidFill>
                <a:srgbClr val="002060"/>
              </a:solidFill>
              <a:cs typeface="B Zar" panose="00000400000000000000" pitchFamily="2" charset="-78"/>
            </a:endParaRPr>
          </a:p>
        </p:txBody>
      </p:sp>
      <p:sp>
        <p:nvSpPr>
          <p:cNvPr id="10" name="Rectangle 9"/>
          <p:cNvSpPr/>
          <p:nvPr/>
        </p:nvSpPr>
        <p:spPr>
          <a:xfrm>
            <a:off x="2267744" y="371014"/>
            <a:ext cx="4225837" cy="707886"/>
          </a:xfrm>
          <a:prstGeom prst="rect">
            <a:avLst/>
          </a:prstGeom>
          <a:noFill/>
        </p:spPr>
        <p:txBody>
          <a:bodyPr wrap="none" lIns="91440" tIns="45720" rIns="91440" bIns="45720">
            <a:spAutoFit/>
          </a:bodyPr>
          <a:lstStyle/>
          <a:p>
            <a:pPr algn="ctr"/>
            <a:r>
              <a:rPr lang="fa-IR" sz="4000" b="1" dirty="0" smtClean="0">
                <a:ln w="0"/>
                <a:solidFill>
                  <a:srgbClr val="00B050"/>
                </a:solidFill>
                <a:effectLst>
                  <a:reflection blurRad="6350" stA="53000" endA="300" endPos="35500" dir="5400000" sy="-90000" algn="bl" rotWithShape="0"/>
                </a:effectLst>
                <a:cs typeface="B Titr" panose="00000700000000000000" pitchFamily="2" charset="-78"/>
              </a:rPr>
              <a:t>هرم طرفداری مشتری </a:t>
            </a:r>
            <a:endParaRPr lang="en-US" sz="4000" b="1" cap="none" spc="0" dirty="0">
              <a:ln w="0"/>
              <a:solidFill>
                <a:srgbClr val="00B050"/>
              </a:solidFill>
              <a:effectLst>
                <a:reflection blurRad="6350" stA="53000" endA="300" endPos="35500" dir="5400000" sy="-90000" algn="bl" rotWithShape="0"/>
              </a:effectLst>
              <a:cs typeface="B Titr" panose="00000700000000000000" pitchFamily="2" charset="-78"/>
            </a:endParaRPr>
          </a:p>
        </p:txBody>
      </p:sp>
      <p:graphicFrame>
        <p:nvGraphicFramePr>
          <p:cNvPr id="9" name="Diagram 8"/>
          <p:cNvGraphicFramePr/>
          <p:nvPr>
            <p:extLst>
              <p:ext uri="{D42A27DB-BD31-4B8C-83A1-F6EECF244321}">
                <p14:modId xmlns:p14="http://schemas.microsoft.com/office/powerpoint/2010/main" val="2518617057"/>
              </p:ext>
            </p:extLst>
          </p:nvPr>
        </p:nvGraphicFramePr>
        <p:xfrm>
          <a:off x="1348307" y="2082175"/>
          <a:ext cx="6156177" cy="4261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257766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1" nodeType="clickEffect" nodePh="1">
                                  <p:stCondLst>
                                    <p:cond delay="0"/>
                                  </p:stCondLst>
                                  <p:endCondLst>
                                    <p:cond evt="begin" delay="0">
                                      <p:tn val="5"/>
                                    </p:cond>
                                  </p:endCondLst>
                                  <p:childTnLst>
                                    <p:animEffect transition="out" filter="randombar(horizont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xit" presetSubtype="10" fill="hold" grpId="1" nodeType="clickEffect" nodePh="1">
                                  <p:stCondLst>
                                    <p:cond delay="0"/>
                                  </p:stCondLst>
                                  <p:endCondLst>
                                    <p:cond evt="begin" delay="0">
                                      <p:tn val="16"/>
                                    </p:cond>
                                  </p:endCondLst>
                                  <p:childTnLst>
                                    <p:animEffect transition="out" filter="randombar(horizontal)">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1)">
                                      <p:cBhvr>
                                        <p:cTn id="2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p:bldP spid="17" grpId="0"/>
      <p:bldP spid="17" grpId="1"/>
      <p:bldP spid="10" grpId="0"/>
      <p:bldGraphic spid="9"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31612" y="5601333"/>
            <a:ext cx="5351339" cy="1200329"/>
          </a:xfrm>
          <a:prstGeom prst="rect">
            <a:avLst/>
          </a:prstGeom>
          <a:noFill/>
        </p:spPr>
        <p:txBody>
          <a:bodyPr wrap="square" lIns="91440" tIns="45720" rIns="91440" bIns="45720">
            <a:spAutoFit/>
          </a:bodyPr>
          <a:lstStyle/>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sp>
        <p:nvSpPr>
          <p:cNvPr id="17" name="Rectangle 16"/>
          <p:cNvSpPr/>
          <p:nvPr/>
        </p:nvSpPr>
        <p:spPr>
          <a:xfrm>
            <a:off x="1877207" y="5930533"/>
            <a:ext cx="6314521" cy="830997"/>
          </a:xfrm>
          <a:prstGeom prst="rect">
            <a:avLst/>
          </a:prstGeom>
          <a:noFill/>
        </p:spPr>
        <p:txBody>
          <a:bodyPr wrap="square" lIns="91440" tIns="45720" rIns="91440" bIns="45720">
            <a:spAutoFit/>
          </a:bodyPr>
          <a:lstStyle/>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pic>
        <p:nvPicPr>
          <p:cNvPr id="2052" name="Picture 4" descr="نتیجه تصویری برای دانشگاه مهر ارون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297" y="122241"/>
            <a:ext cx="980314" cy="93085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1331612" y="1135778"/>
            <a:ext cx="6537920" cy="0"/>
          </a:xfrm>
          <a:prstGeom prst="line">
            <a:avLst/>
          </a:prstGeom>
        </p:spPr>
        <p:style>
          <a:lnRef idx="3">
            <a:schemeClr val="accent3"/>
          </a:lnRef>
          <a:fillRef idx="0">
            <a:schemeClr val="accent3"/>
          </a:fillRef>
          <a:effectRef idx="2">
            <a:schemeClr val="accent3"/>
          </a:effectRef>
          <a:fontRef idx="minor">
            <a:schemeClr val="tx1"/>
          </a:fontRef>
        </p:style>
      </p:cxnSp>
      <p:sp>
        <p:nvSpPr>
          <p:cNvPr id="3" name="Rectangle 2"/>
          <p:cNvSpPr/>
          <p:nvPr/>
        </p:nvSpPr>
        <p:spPr>
          <a:xfrm>
            <a:off x="2754572" y="1787412"/>
            <a:ext cx="5041866" cy="707886"/>
          </a:xfrm>
          <a:prstGeom prst="rect">
            <a:avLst/>
          </a:prstGeom>
        </p:spPr>
        <p:txBody>
          <a:bodyPr wrap="square">
            <a:spAutoFit/>
          </a:bodyPr>
          <a:lstStyle/>
          <a:p>
            <a:pPr algn="r"/>
            <a:endParaRPr lang="fa-IR" sz="2000" b="1" dirty="0">
              <a:solidFill>
                <a:srgbClr val="002060"/>
              </a:solidFill>
              <a:cs typeface="B Zar" panose="00000400000000000000" pitchFamily="2" charset="-78"/>
            </a:endParaRPr>
          </a:p>
          <a:p>
            <a:pPr algn="r"/>
            <a:endParaRPr lang="en-US" sz="2000" b="1" dirty="0">
              <a:solidFill>
                <a:srgbClr val="002060"/>
              </a:solidFill>
              <a:cs typeface="B Zar" panose="00000400000000000000" pitchFamily="2" charset="-78"/>
            </a:endParaRPr>
          </a:p>
        </p:txBody>
      </p:sp>
      <p:sp>
        <p:nvSpPr>
          <p:cNvPr id="2" name="Rectangle 1"/>
          <p:cNvSpPr/>
          <p:nvPr/>
        </p:nvSpPr>
        <p:spPr>
          <a:xfrm>
            <a:off x="3507655" y="1651081"/>
            <a:ext cx="4572000" cy="3447098"/>
          </a:xfrm>
          <a:prstGeom prst="rect">
            <a:avLst/>
          </a:prstGeom>
        </p:spPr>
        <p:txBody>
          <a:bodyPr>
            <a:spAutoFit/>
          </a:bodyPr>
          <a:lstStyle/>
          <a:p>
            <a:pPr algn="r"/>
            <a:r>
              <a:rPr lang="fa-IR" sz="2000" b="1" dirty="0" smtClean="0">
                <a:solidFill>
                  <a:srgbClr val="002060"/>
                </a:solidFill>
                <a:cs typeface="B Badr" panose="00000400000000000000" pitchFamily="2" charset="-78"/>
              </a:rPr>
              <a:t>در سطح اول(سطح پایه)، مشتریان، خدمات پایین تر از سطح استاندارد را دریافت می کنند که توقعات آنها را برآورده نمی کند.</a:t>
            </a:r>
          </a:p>
          <a:p>
            <a:pPr algn="r"/>
            <a:endParaRPr lang="fa-IR" sz="2000" b="1" dirty="0" smtClean="0">
              <a:solidFill>
                <a:srgbClr val="002060"/>
              </a:solidFill>
              <a:cs typeface="B Badr" panose="00000400000000000000" pitchFamily="2" charset="-78"/>
            </a:endParaRPr>
          </a:p>
          <a:p>
            <a:pPr algn="r"/>
            <a:r>
              <a:rPr lang="fa-IR" sz="2000" b="1" dirty="0" smtClean="0">
                <a:solidFill>
                  <a:srgbClr val="002060"/>
                </a:solidFill>
                <a:cs typeface="B Badr" panose="00000400000000000000" pitchFamily="2" charset="-78"/>
              </a:rPr>
              <a:t>در سطح دوم اگر خدماتی که مشتریان دریافت می کنند رضایت بخش باشد و توقعات آنها را برآورده کند، باز هم به انتخابی دست می زنند.</a:t>
            </a:r>
          </a:p>
          <a:p>
            <a:pPr algn="r"/>
            <a:endParaRPr lang="fa-IR" b="1" dirty="0">
              <a:solidFill>
                <a:srgbClr val="002060"/>
              </a:solidFill>
              <a:cs typeface="B Badr" panose="00000400000000000000" pitchFamily="2" charset="-78"/>
            </a:endParaRPr>
          </a:p>
          <a:p>
            <a:pPr algn="r"/>
            <a:r>
              <a:rPr lang="fa-IR" sz="2000" b="1" dirty="0">
                <a:solidFill>
                  <a:srgbClr val="002060"/>
                </a:solidFill>
                <a:cs typeface="B Badr" panose="00000400000000000000" pitchFamily="2" charset="-78"/>
              </a:rPr>
              <a:t>سطح سوم هرم زمانی است که مشتریان از نظر عاطفی درگیر می شوند. آنها خدماتی فراتر و </a:t>
            </a:r>
            <a:r>
              <a:rPr lang="fa-IR" sz="2000" b="1" dirty="0" smtClean="0">
                <a:solidFill>
                  <a:srgbClr val="002060"/>
                </a:solidFill>
                <a:cs typeface="B Badr" panose="00000400000000000000" pitchFamily="2" charset="-78"/>
              </a:rPr>
              <a:t>بالاتر </a:t>
            </a:r>
            <a:r>
              <a:rPr lang="fa-IR" sz="2000" b="1" dirty="0">
                <a:solidFill>
                  <a:srgbClr val="002060"/>
                </a:solidFill>
                <a:cs typeface="B Badr" panose="00000400000000000000" pitchFamily="2" charset="-78"/>
              </a:rPr>
              <a:t>از توقعات خود دریافت می کنند و در نتیجه خرسند هستند</a:t>
            </a:r>
            <a:r>
              <a:rPr lang="fa-IR" sz="2000" b="1" dirty="0"/>
              <a:t>.</a:t>
            </a:r>
          </a:p>
        </p:txBody>
      </p:sp>
      <p:sp>
        <p:nvSpPr>
          <p:cNvPr id="12" name="Rectangle 11"/>
          <p:cNvSpPr/>
          <p:nvPr/>
        </p:nvSpPr>
        <p:spPr>
          <a:xfrm>
            <a:off x="3998933" y="427892"/>
            <a:ext cx="3589444" cy="707886"/>
          </a:xfrm>
          <a:prstGeom prst="rect">
            <a:avLst/>
          </a:prstGeom>
          <a:noFill/>
        </p:spPr>
        <p:txBody>
          <a:bodyPr wrap="none" lIns="91440" tIns="45720" rIns="91440" bIns="45720">
            <a:spAutoFit/>
          </a:bodyPr>
          <a:lstStyle/>
          <a:p>
            <a:pPr algn="ctr"/>
            <a:r>
              <a:rPr lang="fa-IR" sz="4000" b="1" dirty="0" smtClean="0">
                <a:ln w="0"/>
                <a:solidFill>
                  <a:srgbClr val="00B050"/>
                </a:solidFill>
                <a:effectLst>
                  <a:reflection blurRad="6350" stA="53000" endA="300" endPos="35500" dir="5400000" sy="-90000" algn="bl" rotWithShape="0"/>
                </a:effectLst>
                <a:cs typeface="B Badr" panose="00000400000000000000" pitchFamily="2" charset="-78"/>
              </a:rPr>
              <a:t>هرم طرفداری مشتری </a:t>
            </a:r>
            <a:endParaRPr lang="en-US" sz="4000" b="1" cap="none" spc="0" dirty="0">
              <a:ln w="0"/>
              <a:solidFill>
                <a:srgbClr val="00B050"/>
              </a:solidFill>
              <a:effectLst>
                <a:reflection blurRad="6350" stA="53000" endA="300" endPos="35500" dir="5400000" sy="-90000" algn="bl" rotWithShape="0"/>
              </a:effectLst>
              <a:cs typeface="B Badr" panose="00000400000000000000" pitchFamily="2" charset="-78"/>
            </a:endParaRPr>
          </a:p>
        </p:txBody>
      </p:sp>
      <p:graphicFrame>
        <p:nvGraphicFramePr>
          <p:cNvPr id="10" name="Diagram 9"/>
          <p:cNvGraphicFramePr/>
          <p:nvPr>
            <p:extLst>
              <p:ext uri="{D42A27DB-BD31-4B8C-83A1-F6EECF244321}">
                <p14:modId xmlns:p14="http://schemas.microsoft.com/office/powerpoint/2010/main" val="3522551970"/>
              </p:ext>
            </p:extLst>
          </p:nvPr>
        </p:nvGraphicFramePr>
        <p:xfrm>
          <a:off x="267909" y="1907196"/>
          <a:ext cx="3628096" cy="3365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71884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grpId="1" nodeType="clickEffect" nodePh="1">
                                  <p:stCondLst>
                                    <p:cond delay="0"/>
                                  </p:stCondLst>
                                  <p:endCondLst>
                                    <p:cond evt="begin" delay="0">
                                      <p:tn val="11"/>
                                    </p:cond>
                                  </p:endCondLst>
                                  <p:childTnLst>
                                    <p:animEffect transition="out" filter="randombar(horizontal)">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nodePh="1">
                                  <p:stCondLst>
                                    <p:cond delay="0"/>
                                  </p:stCondLst>
                                  <p:endCondLst>
                                    <p:cond evt="begin" delay="0">
                                      <p:tn val="16"/>
                                    </p:cond>
                                  </p:end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xit" presetSubtype="10" fill="hold" grpId="1" nodeType="clickEffect" nodePh="1">
                                  <p:stCondLst>
                                    <p:cond delay="0"/>
                                  </p:stCondLst>
                                  <p:endCondLst>
                                    <p:cond evt="begin" delay="0">
                                      <p:tn val="22"/>
                                    </p:cond>
                                  </p:endCondLst>
                                  <p:childTnLst>
                                    <p:animEffect transition="out" filter="randombar(horizontal)">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heel(1)">
                                      <p:cBhvr>
                                        <p:cTn id="29" dur="2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7" grpId="0"/>
      <p:bldP spid="17" grpId="1"/>
      <p:bldP spid="12" grpId="0"/>
      <p:bldGraphic spid="10"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31612" y="5601333"/>
            <a:ext cx="5351339" cy="1200329"/>
          </a:xfrm>
          <a:prstGeom prst="rect">
            <a:avLst/>
          </a:prstGeom>
          <a:noFill/>
        </p:spPr>
        <p:txBody>
          <a:bodyPr wrap="square" lIns="91440" tIns="45720" rIns="91440" bIns="45720">
            <a:spAutoFit/>
          </a:bodyPr>
          <a:lstStyle/>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sp>
        <p:nvSpPr>
          <p:cNvPr id="17" name="Rectangle 16"/>
          <p:cNvSpPr/>
          <p:nvPr/>
        </p:nvSpPr>
        <p:spPr>
          <a:xfrm>
            <a:off x="1877207" y="5930533"/>
            <a:ext cx="6314521" cy="830997"/>
          </a:xfrm>
          <a:prstGeom prst="rect">
            <a:avLst/>
          </a:prstGeom>
          <a:noFill/>
        </p:spPr>
        <p:txBody>
          <a:bodyPr wrap="square" lIns="91440" tIns="45720" rIns="91440" bIns="45720">
            <a:spAutoFit/>
          </a:bodyPr>
          <a:lstStyle/>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pic>
        <p:nvPicPr>
          <p:cNvPr id="2052" name="Picture 4" descr="نتیجه تصویری برای دانشگاه مهر ارون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297" y="122241"/>
            <a:ext cx="980314" cy="93085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1401197" y="1412776"/>
            <a:ext cx="6537920" cy="0"/>
          </a:xfrm>
          <a:prstGeom prst="line">
            <a:avLst/>
          </a:prstGeom>
        </p:spPr>
        <p:style>
          <a:lnRef idx="3">
            <a:schemeClr val="accent3"/>
          </a:lnRef>
          <a:fillRef idx="0">
            <a:schemeClr val="accent3"/>
          </a:fillRef>
          <a:effectRef idx="2">
            <a:schemeClr val="accent3"/>
          </a:effectRef>
          <a:fontRef idx="minor">
            <a:schemeClr val="tx1"/>
          </a:fontRef>
        </p:style>
      </p:cxnSp>
      <p:sp>
        <p:nvSpPr>
          <p:cNvPr id="3" name="Rectangle 2"/>
          <p:cNvSpPr/>
          <p:nvPr/>
        </p:nvSpPr>
        <p:spPr>
          <a:xfrm>
            <a:off x="2754572" y="1787412"/>
            <a:ext cx="5041866" cy="707886"/>
          </a:xfrm>
          <a:prstGeom prst="rect">
            <a:avLst/>
          </a:prstGeom>
        </p:spPr>
        <p:txBody>
          <a:bodyPr wrap="square">
            <a:spAutoFit/>
          </a:bodyPr>
          <a:lstStyle/>
          <a:p>
            <a:pPr algn="r"/>
            <a:endParaRPr lang="fa-IR" sz="2000" b="1" dirty="0">
              <a:solidFill>
                <a:srgbClr val="002060"/>
              </a:solidFill>
              <a:cs typeface="B Zar" panose="00000400000000000000" pitchFamily="2" charset="-78"/>
            </a:endParaRPr>
          </a:p>
          <a:p>
            <a:pPr algn="r"/>
            <a:endParaRPr lang="en-US" sz="2000" b="1" dirty="0">
              <a:solidFill>
                <a:srgbClr val="002060"/>
              </a:solidFill>
              <a:cs typeface="B Zar" panose="00000400000000000000" pitchFamily="2" charset="-78"/>
            </a:endParaRPr>
          </a:p>
        </p:txBody>
      </p:sp>
      <p:sp>
        <p:nvSpPr>
          <p:cNvPr id="12" name="Rectangle 11"/>
          <p:cNvSpPr/>
          <p:nvPr/>
        </p:nvSpPr>
        <p:spPr>
          <a:xfrm>
            <a:off x="3998933" y="427892"/>
            <a:ext cx="3589444" cy="707886"/>
          </a:xfrm>
          <a:prstGeom prst="rect">
            <a:avLst/>
          </a:prstGeom>
          <a:noFill/>
        </p:spPr>
        <p:txBody>
          <a:bodyPr wrap="none" lIns="91440" tIns="45720" rIns="91440" bIns="45720">
            <a:spAutoFit/>
          </a:bodyPr>
          <a:lstStyle/>
          <a:p>
            <a:pPr algn="ctr"/>
            <a:r>
              <a:rPr lang="fa-IR" sz="4000" b="1" dirty="0" smtClean="0">
                <a:ln w="0"/>
                <a:solidFill>
                  <a:srgbClr val="00B050"/>
                </a:solidFill>
                <a:effectLst>
                  <a:reflection blurRad="6350" stA="53000" endA="300" endPos="35500" dir="5400000" sy="-90000" algn="bl" rotWithShape="0"/>
                </a:effectLst>
                <a:cs typeface="B Badr" panose="00000400000000000000" pitchFamily="2" charset="-78"/>
              </a:rPr>
              <a:t>هرم طرفداری مشتری </a:t>
            </a:r>
            <a:endParaRPr lang="en-US" sz="4000" b="1" cap="none" spc="0" dirty="0">
              <a:ln w="0"/>
              <a:solidFill>
                <a:srgbClr val="00B050"/>
              </a:solidFill>
              <a:effectLst>
                <a:reflection blurRad="6350" stA="53000" endA="300" endPos="35500" dir="5400000" sy="-90000" algn="bl" rotWithShape="0"/>
              </a:effectLst>
              <a:cs typeface="B Badr" panose="00000400000000000000" pitchFamily="2" charset="-78"/>
            </a:endParaRPr>
          </a:p>
        </p:txBody>
      </p:sp>
      <p:sp>
        <p:nvSpPr>
          <p:cNvPr id="5" name="Rectangle 4"/>
          <p:cNvSpPr/>
          <p:nvPr/>
        </p:nvSpPr>
        <p:spPr>
          <a:xfrm>
            <a:off x="3998933" y="1631015"/>
            <a:ext cx="4032438" cy="5078313"/>
          </a:xfrm>
          <a:prstGeom prst="rect">
            <a:avLst/>
          </a:prstGeom>
        </p:spPr>
        <p:txBody>
          <a:bodyPr wrap="square">
            <a:spAutoFit/>
          </a:bodyPr>
          <a:lstStyle/>
          <a:p>
            <a:pPr algn="r"/>
            <a:r>
              <a:rPr lang="fa-IR" b="1" dirty="0">
                <a:cs typeface="B Compset" panose="00000400000000000000" pitchFamily="2" charset="-78"/>
              </a:rPr>
              <a:t>سط</a:t>
            </a:r>
            <a:r>
              <a:rPr lang="fa-IR" b="1" dirty="0">
                <a:solidFill>
                  <a:schemeClr val="bg2">
                    <a:lumMod val="25000"/>
                  </a:schemeClr>
                </a:solidFill>
                <a:cs typeface="B Compset" panose="00000400000000000000" pitchFamily="2" charset="-78"/>
              </a:rPr>
              <a:t>ح چهار،قله هرم، زمانی است که مشتریان پیوسته از خدمات دریافتی خرسند هستند. آنها دوستدار سازمان ارائه دهنده خدمات هستند و فعالانه این سازمان را بین  دوستان و آشنایان تبلیغ می کنند. این مشتریان را ((ترویج کننده)) می نامند. </a:t>
            </a:r>
            <a:endParaRPr lang="fa-IR" b="1" dirty="0" smtClean="0">
              <a:solidFill>
                <a:schemeClr val="bg2">
                  <a:lumMod val="25000"/>
                </a:schemeClr>
              </a:solidFill>
              <a:cs typeface="B Compset" panose="00000400000000000000" pitchFamily="2" charset="-78"/>
            </a:endParaRPr>
          </a:p>
          <a:p>
            <a:pPr algn="r"/>
            <a:endParaRPr lang="fa-IR" b="1" dirty="0" smtClean="0">
              <a:solidFill>
                <a:schemeClr val="bg2">
                  <a:lumMod val="25000"/>
                </a:schemeClr>
              </a:solidFill>
              <a:cs typeface="B Compset" panose="00000400000000000000" pitchFamily="2" charset="-78"/>
            </a:endParaRPr>
          </a:p>
          <a:p>
            <a:pPr algn="r"/>
            <a:r>
              <a:rPr lang="fa-IR" b="1" dirty="0" smtClean="0">
                <a:solidFill>
                  <a:schemeClr val="bg2">
                    <a:lumMod val="25000"/>
                  </a:schemeClr>
                </a:solidFill>
                <a:cs typeface="B Compset" panose="00000400000000000000" pitchFamily="2" charset="-78"/>
              </a:rPr>
              <a:t>در </a:t>
            </a:r>
            <a:r>
              <a:rPr lang="fa-IR" b="1" dirty="0">
                <a:solidFill>
                  <a:schemeClr val="bg2">
                    <a:lumMod val="25000"/>
                  </a:schemeClr>
                </a:solidFill>
                <a:cs typeface="B Compset" panose="00000400000000000000" pitchFamily="2" charset="-78"/>
              </a:rPr>
              <a:t>طیف امتیازات 10-1 امتیاز 9 یا 10 می دهند. ریچلد، بین و شرکا و ساتمتریکس مقیاس وفاداری مشتری را با عنوان امتیاز خالص ترویج کننده (</a:t>
            </a:r>
            <a:r>
              <a:rPr lang="en-US" b="1" dirty="0">
                <a:solidFill>
                  <a:schemeClr val="bg2">
                    <a:lumMod val="25000"/>
                  </a:schemeClr>
                </a:solidFill>
                <a:cs typeface="B Compset" panose="00000400000000000000" pitchFamily="2" charset="-78"/>
              </a:rPr>
              <a:t>NPS) </a:t>
            </a:r>
            <a:r>
              <a:rPr lang="fa-IR" b="1" dirty="0">
                <a:solidFill>
                  <a:schemeClr val="bg2">
                    <a:lumMod val="25000"/>
                  </a:schemeClr>
                </a:solidFill>
                <a:cs typeface="B Compset" panose="00000400000000000000" pitchFamily="2" charset="-78"/>
              </a:rPr>
              <a:t>تدوین کردند. این امتیاز رقمی است بالاتر یا پایین تر </a:t>
            </a:r>
            <a:r>
              <a:rPr lang="fa-IR" b="1" dirty="0" smtClean="0">
                <a:solidFill>
                  <a:schemeClr val="bg2">
                    <a:lumMod val="25000"/>
                  </a:schemeClr>
                </a:solidFill>
                <a:cs typeface="B Compset" panose="00000400000000000000" pitchFamily="2" charset="-78"/>
              </a:rPr>
              <a:t>از </a:t>
            </a:r>
            <a:r>
              <a:rPr lang="fa-IR" b="1" dirty="0">
                <a:solidFill>
                  <a:schemeClr val="bg2">
                    <a:lumMod val="25000"/>
                  </a:schemeClr>
                </a:solidFill>
                <a:cs typeface="B Compset" panose="00000400000000000000" pitchFamily="2" charset="-78"/>
              </a:rPr>
              <a:t>صفر. هر چه امتیاز مثبت خالص ترویج کننده بالاتر باشد، تعداد مشتریان وفادار کسب و کار شما بیشتر خواهد بود</a:t>
            </a:r>
            <a:r>
              <a:rPr lang="fa-IR" b="1" dirty="0" smtClean="0">
                <a:solidFill>
                  <a:schemeClr val="bg2">
                    <a:lumMod val="25000"/>
                  </a:schemeClr>
                </a:solidFill>
                <a:cs typeface="B Compset" panose="00000400000000000000" pitchFamily="2" charset="-78"/>
              </a:rPr>
              <a:t>.</a:t>
            </a:r>
          </a:p>
          <a:p>
            <a:pPr algn="r"/>
            <a:endParaRPr lang="fa-IR" b="1" dirty="0" smtClean="0">
              <a:solidFill>
                <a:schemeClr val="bg2">
                  <a:lumMod val="25000"/>
                </a:schemeClr>
              </a:solidFill>
              <a:cs typeface="B Compset" panose="00000400000000000000" pitchFamily="2" charset="-78"/>
            </a:endParaRPr>
          </a:p>
          <a:p>
            <a:pPr algn="r"/>
            <a:r>
              <a:rPr lang="fa-IR" b="1" dirty="0" smtClean="0">
                <a:solidFill>
                  <a:schemeClr val="bg2">
                    <a:lumMod val="25000"/>
                  </a:schemeClr>
                </a:solidFill>
                <a:cs typeface="B Compset" panose="00000400000000000000" pitchFamily="2" charset="-78"/>
              </a:rPr>
              <a:t> </a:t>
            </a:r>
            <a:r>
              <a:rPr lang="fa-IR" b="1" dirty="0">
                <a:solidFill>
                  <a:schemeClr val="bg2">
                    <a:lumMod val="25000"/>
                  </a:schemeClr>
                </a:solidFill>
                <a:cs typeface="B Compset" panose="00000400000000000000" pitchFamily="2" charset="-78"/>
              </a:rPr>
              <a:t>طریقه محاسبه امتیاز این است که تعداد ترویج کنندگان (مشتریانی که از 10 امتیاز 9 یا 10 می دهند) از تعداد بدگویان (مشتریانی که از امتیاز 0 تا 6 می دهند) کسر می شود.</a:t>
            </a:r>
          </a:p>
        </p:txBody>
      </p:sp>
      <p:graphicFrame>
        <p:nvGraphicFramePr>
          <p:cNvPr id="14" name="Diagram 13"/>
          <p:cNvGraphicFramePr/>
          <p:nvPr>
            <p:extLst>
              <p:ext uri="{D42A27DB-BD31-4B8C-83A1-F6EECF244321}">
                <p14:modId xmlns:p14="http://schemas.microsoft.com/office/powerpoint/2010/main" val="143002427"/>
              </p:ext>
            </p:extLst>
          </p:nvPr>
        </p:nvGraphicFramePr>
        <p:xfrm>
          <a:off x="370837" y="2289938"/>
          <a:ext cx="3628096" cy="3911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079804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grpId="1" nodeType="clickEffect" nodePh="1">
                                  <p:stCondLst>
                                    <p:cond delay="0"/>
                                  </p:stCondLst>
                                  <p:endCondLst>
                                    <p:cond evt="begin" delay="0">
                                      <p:tn val="11"/>
                                    </p:cond>
                                  </p:endCondLst>
                                  <p:childTnLst>
                                    <p:animEffect transition="out" filter="randombar(horizontal)">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nodePh="1">
                                  <p:stCondLst>
                                    <p:cond delay="0"/>
                                  </p:stCondLst>
                                  <p:endCondLst>
                                    <p:cond evt="begin" delay="0">
                                      <p:tn val="16"/>
                                    </p:cond>
                                  </p:end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xit" presetSubtype="10" fill="hold" grpId="1" nodeType="clickEffect" nodePh="1">
                                  <p:stCondLst>
                                    <p:cond delay="0"/>
                                  </p:stCondLst>
                                  <p:endCondLst>
                                    <p:cond evt="begin" delay="0">
                                      <p:tn val="22"/>
                                    </p:cond>
                                  </p:endCondLst>
                                  <p:childTnLst>
                                    <p:animEffect transition="out" filter="randombar(horizontal)">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heel(1)">
                                      <p:cBhvr>
                                        <p:cTn id="29" dur="2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heel(1)">
                                      <p:cBhvr>
                                        <p:cTn id="3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7" grpId="0"/>
      <p:bldP spid="17" grpId="1"/>
      <p:bldP spid="12" grpId="0"/>
      <p:bldGraphic spid="1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31612" y="5601333"/>
            <a:ext cx="5351339" cy="1200329"/>
          </a:xfrm>
          <a:prstGeom prst="rect">
            <a:avLst/>
          </a:prstGeom>
          <a:noFill/>
        </p:spPr>
        <p:txBody>
          <a:bodyPr wrap="square" lIns="91440" tIns="45720" rIns="91440" bIns="45720">
            <a:spAutoFit/>
          </a:bodyPr>
          <a:lstStyle/>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sp>
        <p:nvSpPr>
          <p:cNvPr id="17" name="Rectangle 16"/>
          <p:cNvSpPr/>
          <p:nvPr/>
        </p:nvSpPr>
        <p:spPr>
          <a:xfrm>
            <a:off x="1877207" y="5930533"/>
            <a:ext cx="6314521" cy="830997"/>
          </a:xfrm>
          <a:prstGeom prst="rect">
            <a:avLst/>
          </a:prstGeom>
          <a:noFill/>
        </p:spPr>
        <p:txBody>
          <a:bodyPr wrap="square" lIns="91440" tIns="45720" rIns="91440" bIns="45720">
            <a:spAutoFit/>
          </a:bodyPr>
          <a:lstStyle/>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pic>
        <p:nvPicPr>
          <p:cNvPr id="2052" name="Picture 4" descr="نتیجه تصویری برای دانشگاه مهر ارون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297" y="122241"/>
            <a:ext cx="980314" cy="93085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656785" y="393221"/>
            <a:ext cx="3248005" cy="769441"/>
          </a:xfrm>
          <a:prstGeom prst="rect">
            <a:avLst/>
          </a:prstGeom>
          <a:noFill/>
        </p:spPr>
        <p:txBody>
          <a:bodyPr wrap="none" lIns="91440" tIns="45720" rIns="91440" bIns="45720">
            <a:spAutoFit/>
          </a:bodyPr>
          <a:lstStyle/>
          <a:p>
            <a:pPr algn="ctr"/>
            <a:r>
              <a:rPr lang="fa-IR" sz="4400" b="1" dirty="0" smtClean="0">
                <a:ln w="0"/>
                <a:solidFill>
                  <a:srgbClr val="C00000"/>
                </a:solidFill>
                <a:effectLst>
                  <a:reflection blurRad="6350" stA="53000" endA="300" endPos="35500" dir="5400000" sy="-90000" algn="bl" rotWithShape="0"/>
                </a:effectLst>
                <a:cs typeface="B Titr" panose="00000700000000000000" pitchFamily="2" charset="-78"/>
              </a:rPr>
              <a:t>شکایت چیست ؟</a:t>
            </a:r>
            <a:endParaRPr lang="en-US" sz="4400" b="1" cap="none" spc="0" dirty="0">
              <a:ln w="0"/>
              <a:solidFill>
                <a:srgbClr val="C00000"/>
              </a:solidFill>
              <a:effectLst>
                <a:reflection blurRad="6350" stA="53000" endA="300" endPos="35500" dir="5400000" sy="-90000" algn="bl" rotWithShape="0"/>
              </a:effectLst>
              <a:cs typeface="B Titr" panose="00000700000000000000" pitchFamily="2" charset="-78"/>
            </a:endParaRPr>
          </a:p>
        </p:txBody>
      </p:sp>
      <p:pic>
        <p:nvPicPr>
          <p:cNvPr id="2" name="Picture 1"/>
          <p:cNvPicPr>
            <a:picLocks noChangeAspect="1"/>
          </p:cNvPicPr>
          <p:nvPr/>
        </p:nvPicPr>
        <p:blipFill>
          <a:blip r:embed="rId3"/>
          <a:stretch>
            <a:fillRect/>
          </a:stretch>
        </p:blipFill>
        <p:spPr>
          <a:xfrm>
            <a:off x="864031" y="2497007"/>
            <a:ext cx="3143250" cy="2381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1"/>
          <p:cNvSpPr>
            <a:spLocks noChangeArrowheads="1"/>
          </p:cNvSpPr>
          <p:nvPr/>
        </p:nvSpPr>
        <p:spPr bwMode="auto">
          <a:xfrm>
            <a:off x="-247956" y="1064638"/>
            <a:ext cx="65"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p:nvPr/>
        </p:nvSpPr>
        <p:spPr>
          <a:xfrm>
            <a:off x="4422285" y="1250713"/>
            <a:ext cx="3821880" cy="523220"/>
          </a:xfrm>
          <a:prstGeom prst="rect">
            <a:avLst/>
          </a:prstGeom>
        </p:spPr>
        <p:txBody>
          <a:bodyPr wrap="none">
            <a:spAutoFit/>
          </a:bodyPr>
          <a:lstStyle/>
          <a:p>
            <a:pPr lvl="0" eaLnBrk="0" fontAlgn="base" hangingPunct="0">
              <a:spcBef>
                <a:spcPct val="0"/>
              </a:spcBef>
              <a:spcAft>
                <a:spcPct val="0"/>
              </a:spcAft>
            </a:pPr>
            <a:r>
              <a:rPr lang="en-US" altLang="en-US" sz="2800" dirty="0">
                <a:solidFill>
                  <a:srgbClr val="1407B9"/>
                </a:solidFill>
                <a:latin typeface="inherit"/>
                <a:cs typeface="Arial" panose="020B0604020202020204" pitchFamily="34" charset="0"/>
              </a:rPr>
              <a:t>What is the complaint?</a:t>
            </a:r>
            <a:endParaRPr lang="en-US" altLang="en-US" sz="900" dirty="0">
              <a:solidFill>
                <a:srgbClr val="1407B9"/>
              </a:solidFill>
            </a:endParaRPr>
          </a:p>
        </p:txBody>
      </p:sp>
      <p:sp>
        <p:nvSpPr>
          <p:cNvPr id="12" name="Rectangle 11"/>
          <p:cNvSpPr/>
          <p:nvPr/>
        </p:nvSpPr>
        <p:spPr>
          <a:xfrm>
            <a:off x="4064717" y="2410360"/>
            <a:ext cx="4051776" cy="2554545"/>
          </a:xfrm>
          <a:prstGeom prst="rect">
            <a:avLst/>
          </a:prstGeom>
        </p:spPr>
        <p:txBody>
          <a:bodyPr wrap="square">
            <a:spAutoFit/>
          </a:bodyPr>
          <a:lstStyle/>
          <a:p>
            <a:pPr algn="r"/>
            <a:r>
              <a:rPr lang="fa-IR" sz="2000" b="1" dirty="0">
                <a:solidFill>
                  <a:schemeClr val="bg2">
                    <a:lumMod val="25000"/>
                  </a:schemeClr>
                </a:solidFill>
                <a:cs typeface="B Zar" pitchFamily="2" charset="-78"/>
              </a:rPr>
              <a:t>برنامه ی استاندارد های بین المللی برای شکایت ها به نام </a:t>
            </a:r>
            <a:r>
              <a:rPr lang="en-US" sz="2000" b="1" dirty="0">
                <a:solidFill>
                  <a:schemeClr val="bg2">
                    <a:lumMod val="25000"/>
                  </a:schemeClr>
                </a:solidFill>
                <a:cs typeface="B Zar" pitchFamily="2" charset="-78"/>
              </a:rPr>
              <a:t>ISO10002:2004</a:t>
            </a:r>
            <a:r>
              <a:rPr lang="fa-IR" sz="2000" b="1" dirty="0">
                <a:solidFill>
                  <a:schemeClr val="bg2">
                    <a:lumMod val="25000"/>
                  </a:schemeClr>
                </a:solidFill>
                <a:cs typeface="B Zar" pitchFamily="2" charset="-78"/>
              </a:rPr>
              <a:t> وجود دارد که چنین تعریف می شود((شکایت ابراز نارضایتی به سازمان در ارتباط با محصولات،یا فرآیند رسیدگی به خود شکایت هایی است که انتظار میرود به صورت تلویحی یا صریح پاسخ داده یا حل و فصل شوند.))</a:t>
            </a:r>
            <a:endParaRPr lang="en-US" sz="2000" b="1" dirty="0">
              <a:solidFill>
                <a:schemeClr val="bg2">
                  <a:lumMod val="25000"/>
                </a:schemeClr>
              </a:solidFill>
              <a:cs typeface="B Zar" pitchFamily="2" charset="-78"/>
            </a:endParaRPr>
          </a:p>
        </p:txBody>
      </p:sp>
    </p:spTree>
    <p:extLst>
      <p:ext uri="{BB962C8B-B14F-4D97-AF65-F5344CB8AC3E}">
        <p14:creationId xmlns:p14="http://schemas.microsoft.com/office/powerpoint/2010/main" val="356953535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grpId="1" nodeType="clickEffect" nodePh="1">
                                  <p:stCondLst>
                                    <p:cond delay="0"/>
                                  </p:stCondLst>
                                  <p:endCondLst>
                                    <p:cond evt="begin" delay="0">
                                      <p:tn val="11"/>
                                    </p:cond>
                                  </p:endCondLst>
                                  <p:childTnLst>
                                    <p:animEffect transition="out" filter="randombar(horizontal)">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nodePh="1">
                                  <p:stCondLst>
                                    <p:cond delay="0"/>
                                  </p:stCondLst>
                                  <p:endCondLst>
                                    <p:cond evt="begin" delay="0">
                                      <p:tn val="16"/>
                                    </p:cond>
                                  </p:end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xit" presetSubtype="10" fill="hold" grpId="1" nodeType="clickEffect" nodePh="1">
                                  <p:stCondLst>
                                    <p:cond delay="0"/>
                                  </p:stCondLst>
                                  <p:endCondLst>
                                    <p:cond evt="begin" delay="0">
                                      <p:tn val="22"/>
                                    </p:cond>
                                  </p:endCondLst>
                                  <p:childTnLst>
                                    <p:animEffect transition="out" filter="randombar(horizontal)">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circle(in)">
                                      <p:cBhvr>
                                        <p:cTn id="3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7" grpId="0"/>
      <p:bldP spid="17" grpId="1"/>
      <p:bldP spid="10"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31612" y="5601333"/>
            <a:ext cx="5351339" cy="1200329"/>
          </a:xfrm>
          <a:prstGeom prst="rect">
            <a:avLst/>
          </a:prstGeom>
          <a:noFill/>
        </p:spPr>
        <p:txBody>
          <a:bodyPr wrap="square" lIns="91440" tIns="45720" rIns="91440" bIns="45720">
            <a:spAutoFit/>
          </a:bodyPr>
          <a:lstStyle/>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sp>
        <p:nvSpPr>
          <p:cNvPr id="17" name="Rectangle 16"/>
          <p:cNvSpPr/>
          <p:nvPr/>
        </p:nvSpPr>
        <p:spPr>
          <a:xfrm>
            <a:off x="1877207" y="5930533"/>
            <a:ext cx="6314521" cy="830997"/>
          </a:xfrm>
          <a:prstGeom prst="rect">
            <a:avLst/>
          </a:prstGeom>
          <a:noFill/>
        </p:spPr>
        <p:txBody>
          <a:bodyPr wrap="square" lIns="91440" tIns="45720" rIns="91440" bIns="45720">
            <a:spAutoFit/>
          </a:bodyPr>
          <a:lstStyle/>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pic>
        <p:nvPicPr>
          <p:cNvPr id="2052" name="Picture 4" descr="نتیجه تصویری برای دانشگاه مهر ارون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297" y="122241"/>
            <a:ext cx="980314" cy="93085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953196" y="587669"/>
            <a:ext cx="3095719" cy="707886"/>
          </a:xfrm>
          <a:prstGeom prst="rect">
            <a:avLst/>
          </a:prstGeom>
          <a:noFill/>
        </p:spPr>
        <p:txBody>
          <a:bodyPr wrap="none" lIns="91440" tIns="45720" rIns="91440" bIns="45720">
            <a:spAutoFit/>
          </a:bodyPr>
          <a:lstStyle/>
          <a:p>
            <a:pPr algn="just">
              <a:buNone/>
            </a:pPr>
            <a:r>
              <a:rPr lang="fa-IR" sz="4000" b="1" dirty="0">
                <a:solidFill>
                  <a:srgbClr val="7030A0"/>
                </a:solidFill>
                <a:cs typeface="B Zar" pitchFamily="2" charset="-78"/>
              </a:rPr>
              <a:t>نارضایتی مشتری</a:t>
            </a:r>
          </a:p>
        </p:txBody>
      </p:sp>
      <p:pic>
        <p:nvPicPr>
          <p:cNvPr id="6" name="Picture 5"/>
          <p:cNvPicPr>
            <a:picLocks noChangeAspect="1"/>
          </p:cNvPicPr>
          <p:nvPr/>
        </p:nvPicPr>
        <p:blipFill>
          <a:blip r:embed="rId3"/>
          <a:stretch>
            <a:fillRect/>
          </a:stretch>
        </p:blipFill>
        <p:spPr>
          <a:xfrm>
            <a:off x="689058" y="1498415"/>
            <a:ext cx="2648373" cy="1828800"/>
          </a:xfrm>
          <a:prstGeom prst="rect">
            <a:avLst/>
          </a:prstGeom>
          <a:ln>
            <a:noFill/>
          </a:ln>
          <a:effectLst>
            <a:outerShdw blurRad="292100" dist="139700" dir="2700000" algn="tl" rotWithShape="0">
              <a:srgbClr val="333333">
                <a:alpha val="65000"/>
              </a:srgbClr>
            </a:outerShdw>
          </a:effectLst>
        </p:spPr>
      </p:pic>
      <p:sp>
        <p:nvSpPr>
          <p:cNvPr id="12" name="Rectangle 11"/>
          <p:cNvSpPr>
            <a:spLocks noChangeArrowheads="1"/>
          </p:cNvSpPr>
          <p:nvPr/>
        </p:nvSpPr>
        <p:spPr bwMode="auto">
          <a:xfrm>
            <a:off x="4150094" y="1507040"/>
            <a:ext cx="4041634" cy="98488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2">
                    <a:lumMod val="75000"/>
                  </a:schemeClr>
                </a:solidFill>
                <a:effectLst/>
                <a:latin typeface="inherit"/>
                <a:cs typeface="Arial" panose="020B0604020202020204" pitchFamily="34" charset="0"/>
              </a:rPr>
              <a:t>Customer dissatisfaction</a:t>
            </a:r>
            <a:endParaRPr kumimoji="0" lang="en-US" altLang="en-US" sz="1000" b="0" i="0" u="none" strike="noStrike" cap="none" normalizeH="0" baseline="0" dirty="0" smtClean="0">
              <a:ln>
                <a:noFill/>
              </a:ln>
              <a:solidFill>
                <a:schemeClr val="tx2">
                  <a:lumMod val="75000"/>
                </a:schemeClr>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4"/>
          <a:stretch>
            <a:fillRect/>
          </a:stretch>
        </p:blipFill>
        <p:spPr>
          <a:xfrm>
            <a:off x="527034" y="3937679"/>
            <a:ext cx="2810398" cy="1390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p:cNvSpPr/>
          <p:nvPr/>
        </p:nvSpPr>
        <p:spPr>
          <a:xfrm>
            <a:off x="3997139" y="2580013"/>
            <a:ext cx="4051776" cy="1631216"/>
          </a:xfrm>
          <a:prstGeom prst="rect">
            <a:avLst/>
          </a:prstGeom>
        </p:spPr>
        <p:txBody>
          <a:bodyPr wrap="square">
            <a:spAutoFit/>
          </a:bodyPr>
          <a:lstStyle/>
          <a:p>
            <a:pPr algn="r">
              <a:buNone/>
            </a:pPr>
            <a:r>
              <a:rPr lang="fa-IR" sz="2000" b="1" dirty="0">
                <a:solidFill>
                  <a:schemeClr val="accent1">
                    <a:lumMod val="50000"/>
                  </a:schemeClr>
                </a:solidFill>
                <a:cs typeface="B Zar" pitchFamily="2" charset="-78"/>
              </a:rPr>
              <a:t>مطالعات بیشماری درباره ی شکایت های مشتریان انجام شده اند. یافته های مهم نشان میدهند که فقط اقلیت مشتری های ناراضی عملاً شکایت می کنند.این موضوع غالباً به کوه یخ شناور تشبیه می شود.</a:t>
            </a:r>
          </a:p>
        </p:txBody>
      </p:sp>
    </p:spTree>
    <p:extLst>
      <p:ext uri="{BB962C8B-B14F-4D97-AF65-F5344CB8AC3E}">
        <p14:creationId xmlns:p14="http://schemas.microsoft.com/office/powerpoint/2010/main" val="2466355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1" nodeType="clickEffect" nodePh="1">
                                  <p:stCondLst>
                                    <p:cond delay="0"/>
                                  </p:stCondLst>
                                  <p:endCondLst>
                                    <p:cond evt="begin" delay="0">
                                      <p:tn val="5"/>
                                    </p:cond>
                                  </p:endCondLst>
                                  <p:childTnLst>
                                    <p:animEffect transition="out" filter="randombar(horizont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xit" presetSubtype="10" fill="hold" grpId="1" nodeType="clickEffect" nodePh="1">
                                  <p:stCondLst>
                                    <p:cond delay="0"/>
                                  </p:stCondLst>
                                  <p:endCondLst>
                                    <p:cond evt="begin" delay="0">
                                      <p:tn val="16"/>
                                    </p:cond>
                                  </p:endCondLst>
                                  <p:childTnLst>
                                    <p:animEffect transition="out" filter="randombar(horizontal)">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style.rotation</p:attrName>
                                        </p:attrNameLst>
                                      </p:cBhvr>
                                      <p:tavLst>
                                        <p:tav tm="0">
                                          <p:val>
                                            <p:fltVal val="90"/>
                                          </p:val>
                                        </p:tav>
                                        <p:tav tm="100000">
                                          <p:val>
                                            <p:fltVal val="0"/>
                                          </p:val>
                                        </p:tav>
                                      </p:tavLst>
                                    </p:anim>
                                    <p:animEffect transition="in" filter="fade">
                                      <p:cBhvr>
                                        <p:cTn id="31" dur="1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p:bldP spid="17" grpId="0"/>
      <p:bldP spid="17" grpId="1"/>
      <p:bldP spid="10"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31612" y="5601333"/>
            <a:ext cx="5351339" cy="1200329"/>
          </a:xfrm>
          <a:prstGeom prst="rect">
            <a:avLst/>
          </a:prstGeom>
          <a:noFill/>
        </p:spPr>
        <p:txBody>
          <a:bodyPr wrap="square" lIns="91440" tIns="45720" rIns="91440" bIns="45720">
            <a:spAutoFit/>
          </a:bodyPr>
          <a:lstStyle/>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sp>
        <p:nvSpPr>
          <p:cNvPr id="17" name="Rectangle 16"/>
          <p:cNvSpPr/>
          <p:nvPr/>
        </p:nvSpPr>
        <p:spPr>
          <a:xfrm>
            <a:off x="1877207" y="5930533"/>
            <a:ext cx="6314521" cy="830997"/>
          </a:xfrm>
          <a:prstGeom prst="rect">
            <a:avLst/>
          </a:prstGeom>
          <a:noFill/>
        </p:spPr>
        <p:txBody>
          <a:bodyPr wrap="square" lIns="91440" tIns="45720" rIns="91440" bIns="45720">
            <a:spAutoFit/>
          </a:bodyPr>
          <a:lstStyle/>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pic>
        <p:nvPicPr>
          <p:cNvPr id="2052" name="Picture 4" descr="نتیجه تصویری برای دانشگاه مهر ارون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297" y="122241"/>
            <a:ext cx="980314" cy="93085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1258518" y="1554103"/>
            <a:ext cx="6537920" cy="0"/>
          </a:xfrm>
          <a:prstGeom prst="line">
            <a:avLst/>
          </a:prstGeom>
        </p:spPr>
        <p:style>
          <a:lnRef idx="3">
            <a:schemeClr val="accent3"/>
          </a:lnRef>
          <a:fillRef idx="0">
            <a:schemeClr val="accent3"/>
          </a:fillRef>
          <a:effectRef idx="2">
            <a:schemeClr val="accent3"/>
          </a:effectRef>
          <a:fontRef idx="minor">
            <a:schemeClr val="tx1"/>
          </a:fontRef>
        </p:style>
      </p:cxnSp>
      <p:sp>
        <p:nvSpPr>
          <p:cNvPr id="3" name="Rectangle 2"/>
          <p:cNvSpPr/>
          <p:nvPr/>
        </p:nvSpPr>
        <p:spPr>
          <a:xfrm>
            <a:off x="2754572" y="1787412"/>
            <a:ext cx="5041866" cy="707886"/>
          </a:xfrm>
          <a:prstGeom prst="rect">
            <a:avLst/>
          </a:prstGeom>
        </p:spPr>
        <p:txBody>
          <a:bodyPr wrap="square">
            <a:spAutoFit/>
          </a:bodyPr>
          <a:lstStyle/>
          <a:p>
            <a:pPr algn="r"/>
            <a:endParaRPr lang="fa-IR" sz="2000" b="1" dirty="0">
              <a:solidFill>
                <a:srgbClr val="002060"/>
              </a:solidFill>
              <a:cs typeface="B Zar" panose="00000400000000000000" pitchFamily="2" charset="-78"/>
            </a:endParaRPr>
          </a:p>
          <a:p>
            <a:pPr algn="r"/>
            <a:endParaRPr lang="en-US" sz="2000" b="1" dirty="0">
              <a:solidFill>
                <a:srgbClr val="002060"/>
              </a:solidFill>
              <a:cs typeface="B Zar" panose="00000400000000000000" pitchFamily="2" charset="-78"/>
            </a:endParaRPr>
          </a:p>
        </p:txBody>
      </p:sp>
      <p:pic>
        <p:nvPicPr>
          <p:cNvPr id="7170" name="Picture 2" descr="نتیجه تصویری برای تصویر کوه یخی ونارضایت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825" y="1247913"/>
            <a:ext cx="5980894" cy="4520942"/>
          </a:xfrm>
          <a:prstGeom prst="rect">
            <a:avLst/>
          </a:prstGeom>
          <a:noFill/>
          <a:extLst>
            <a:ext uri="{909E8E84-426E-40DD-AFC4-6F175D3DCCD1}">
              <a14:hiddenFill xmlns:a14="http://schemas.microsoft.com/office/drawing/2010/main">
                <a:solidFill>
                  <a:srgbClr val="FFFFFF"/>
                </a:solidFill>
              </a14:hiddenFill>
            </a:ext>
          </a:extLst>
        </p:spPr>
      </p:pic>
      <p:sp>
        <p:nvSpPr>
          <p:cNvPr id="6" name="Striped Right Arrow 5"/>
          <p:cNvSpPr/>
          <p:nvPr/>
        </p:nvSpPr>
        <p:spPr>
          <a:xfrm>
            <a:off x="4572000" y="1327372"/>
            <a:ext cx="3459372" cy="1685572"/>
          </a:xfrm>
          <a:prstGeom prst="striped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400" b="1" dirty="0" smtClean="0">
                <a:solidFill>
                  <a:schemeClr val="bg2">
                    <a:lumMod val="10000"/>
                  </a:schemeClr>
                </a:solidFill>
                <a:cs typeface="B Compset" panose="00000400000000000000" pitchFamily="2" charset="-78"/>
              </a:rPr>
              <a:t>حداکثر 15% مشتریان ناراضی شکایت می کنند </a:t>
            </a:r>
            <a:endParaRPr lang="en-US" sz="2400" b="1" dirty="0">
              <a:solidFill>
                <a:schemeClr val="bg2">
                  <a:lumMod val="10000"/>
                </a:schemeClr>
              </a:solidFill>
              <a:cs typeface="B Compset" panose="00000400000000000000" pitchFamily="2" charset="-78"/>
            </a:endParaRPr>
          </a:p>
        </p:txBody>
      </p:sp>
      <p:sp>
        <p:nvSpPr>
          <p:cNvPr id="13" name="Striped Right Arrow 12"/>
          <p:cNvSpPr/>
          <p:nvPr/>
        </p:nvSpPr>
        <p:spPr>
          <a:xfrm>
            <a:off x="4527478" y="3249279"/>
            <a:ext cx="3459372" cy="1806427"/>
          </a:xfrm>
          <a:prstGeom prst="striped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400" b="1" dirty="0" smtClean="0">
                <a:solidFill>
                  <a:schemeClr val="bg2">
                    <a:lumMod val="10000"/>
                  </a:schemeClr>
                </a:solidFill>
                <a:cs typeface="B Badr" panose="00000400000000000000" pitchFamily="2" charset="-78"/>
              </a:rPr>
              <a:t>حدود 85% مشتریان ناراضی خاموش می مانند </a:t>
            </a:r>
            <a:endParaRPr lang="en-US" sz="2400" b="1" dirty="0">
              <a:solidFill>
                <a:schemeClr val="bg2">
                  <a:lumMod val="10000"/>
                </a:schemeClr>
              </a:solidFill>
              <a:cs typeface="B Badr" panose="00000400000000000000" pitchFamily="2" charset="-78"/>
            </a:endParaRPr>
          </a:p>
        </p:txBody>
      </p:sp>
      <p:sp>
        <p:nvSpPr>
          <p:cNvPr id="2" name="Rectangle 1"/>
          <p:cNvSpPr/>
          <p:nvPr/>
        </p:nvSpPr>
        <p:spPr>
          <a:xfrm>
            <a:off x="1516318" y="1527080"/>
            <a:ext cx="1470274" cy="923330"/>
          </a:xfrm>
          <a:prstGeom prst="rect">
            <a:avLst/>
          </a:prstGeom>
          <a:noFill/>
        </p:spPr>
        <p:txBody>
          <a:bodyPr wrap="none" lIns="91440" tIns="45720" rIns="91440" bIns="45720">
            <a:spAutoFit/>
          </a:bodyPr>
          <a:lstStyle/>
          <a:p>
            <a:pPr algn="ctr"/>
            <a:r>
              <a:rPr lang="en-US" sz="5400" b="1" cap="none" spc="0" dirty="0" smtClean="0">
                <a:ln w="0"/>
                <a:solidFill>
                  <a:srgbClr val="FFFF00"/>
                </a:solidFill>
                <a:effectLst>
                  <a:outerShdw blurRad="38100" dist="25400" dir="5400000" algn="ctr" rotWithShape="0">
                    <a:srgbClr val="6E747A">
                      <a:alpha val="43000"/>
                    </a:srgbClr>
                  </a:outerShdw>
                </a:effectLst>
              </a:rPr>
              <a:t>15%</a:t>
            </a:r>
            <a:endParaRPr lang="en-US" sz="5400" b="1" cap="none" spc="0" dirty="0">
              <a:ln w="0"/>
              <a:solidFill>
                <a:srgbClr val="FFFF00"/>
              </a:solidFill>
              <a:effectLst>
                <a:outerShdw blurRad="38100" dist="25400" dir="5400000" algn="ctr" rotWithShape="0">
                  <a:srgbClr val="6E747A">
                    <a:alpha val="43000"/>
                  </a:srgbClr>
                </a:outerShdw>
              </a:effectLst>
            </a:endParaRPr>
          </a:p>
        </p:txBody>
      </p:sp>
      <p:sp>
        <p:nvSpPr>
          <p:cNvPr id="15" name="Rectangle 14"/>
          <p:cNvSpPr/>
          <p:nvPr/>
        </p:nvSpPr>
        <p:spPr>
          <a:xfrm>
            <a:off x="1583462" y="3440602"/>
            <a:ext cx="1470275" cy="923330"/>
          </a:xfrm>
          <a:prstGeom prst="rect">
            <a:avLst/>
          </a:prstGeom>
          <a:noFill/>
        </p:spPr>
        <p:txBody>
          <a:bodyPr wrap="none" lIns="91440" tIns="45720" rIns="91440" bIns="45720">
            <a:spAutoFit/>
          </a:bodyPr>
          <a:lstStyle/>
          <a:p>
            <a:pPr algn="ctr"/>
            <a:r>
              <a:rPr lang="en-US" sz="5400" b="1" cap="none" spc="0" dirty="0" smtClean="0">
                <a:ln w="0"/>
                <a:solidFill>
                  <a:srgbClr val="FFFF00"/>
                </a:solidFill>
                <a:effectLst>
                  <a:outerShdw blurRad="38100" dist="25400" dir="5400000" algn="ctr" rotWithShape="0">
                    <a:srgbClr val="6E747A">
                      <a:alpha val="43000"/>
                    </a:srgbClr>
                  </a:outerShdw>
                </a:effectLst>
              </a:rPr>
              <a:t>85%</a:t>
            </a:r>
            <a:endParaRPr lang="en-US" sz="5400" b="1" cap="none" spc="0" dirty="0">
              <a:ln w="0"/>
              <a:solidFill>
                <a:srgbClr val="FFFF00"/>
              </a:solidFill>
              <a:effectLst>
                <a:outerShdw blurRad="38100" dist="25400" dir="5400000" algn="ctr" rotWithShape="0">
                  <a:srgbClr val="6E747A">
                    <a:alpha val="43000"/>
                  </a:srgbClr>
                </a:outerShdw>
              </a:effectLst>
            </a:endParaRPr>
          </a:p>
        </p:txBody>
      </p:sp>
      <p:sp>
        <p:nvSpPr>
          <p:cNvPr id="16" name="Rectangle 15"/>
          <p:cNvSpPr/>
          <p:nvPr/>
        </p:nvSpPr>
        <p:spPr>
          <a:xfrm>
            <a:off x="2005342" y="332657"/>
            <a:ext cx="4366858" cy="646331"/>
          </a:xfrm>
          <a:prstGeom prst="rect">
            <a:avLst/>
          </a:prstGeom>
          <a:noFill/>
        </p:spPr>
        <p:txBody>
          <a:bodyPr wrap="square" lIns="91440" tIns="45720" rIns="91440" bIns="45720">
            <a:spAutoFit/>
          </a:bodyPr>
          <a:lstStyle/>
          <a:p>
            <a:pPr algn="ctr"/>
            <a:r>
              <a:rPr lang="fa-IR" sz="3600" b="1" dirty="0" smtClean="0">
                <a:ln w="0"/>
                <a:solidFill>
                  <a:srgbClr val="0070C0"/>
                </a:solidFill>
                <a:effectLst>
                  <a:reflection blurRad="6350" stA="53000" endA="300" endPos="35500" dir="5400000" sy="-90000" algn="bl" rotWithShape="0"/>
                </a:effectLst>
                <a:cs typeface="B Titr" panose="00000700000000000000" pitchFamily="2" charset="-78"/>
              </a:rPr>
              <a:t>پدیده کوه یخ ونارضایتی </a:t>
            </a:r>
            <a:endParaRPr lang="en-US" sz="3600" b="1" cap="none" spc="0" dirty="0">
              <a:ln w="0"/>
              <a:solidFill>
                <a:srgbClr val="0070C0"/>
              </a:solidFill>
              <a:effectLst>
                <a:reflection blurRad="6350" stA="53000" endA="300" endPos="35500" dir="5400000" sy="-90000" algn="bl" rotWithShape="0"/>
              </a:effectLst>
              <a:cs typeface="B Titr" panose="00000700000000000000" pitchFamily="2" charset="-78"/>
            </a:endParaRPr>
          </a:p>
        </p:txBody>
      </p:sp>
    </p:spTree>
    <p:extLst>
      <p:ext uri="{BB962C8B-B14F-4D97-AF65-F5344CB8AC3E}">
        <p14:creationId xmlns:p14="http://schemas.microsoft.com/office/powerpoint/2010/main" val="204751638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grpId="1" nodeType="clickEffect" nodePh="1">
                                  <p:stCondLst>
                                    <p:cond delay="0"/>
                                  </p:stCondLst>
                                  <p:endCondLst>
                                    <p:cond evt="begin" delay="0">
                                      <p:tn val="11"/>
                                    </p:cond>
                                  </p:endCondLst>
                                  <p:childTnLst>
                                    <p:animEffect transition="out" filter="randombar(horizontal)">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nodePh="1">
                                  <p:stCondLst>
                                    <p:cond delay="0"/>
                                  </p:stCondLst>
                                  <p:endCondLst>
                                    <p:cond evt="begin" delay="0">
                                      <p:tn val="16"/>
                                    </p:cond>
                                  </p:end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xit" presetSubtype="10" fill="hold" grpId="1" nodeType="clickEffect" nodePh="1">
                                  <p:stCondLst>
                                    <p:cond delay="0"/>
                                  </p:stCondLst>
                                  <p:endCondLst>
                                    <p:cond evt="begin" delay="0">
                                      <p:tn val="22"/>
                                    </p:cond>
                                  </p:endCondLst>
                                  <p:childTnLst>
                                    <p:animEffect transition="out" filter="randombar(horizontal)">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heel(1)">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heel(1)">
                                      <p:cBhvr>
                                        <p:cTn id="34" dur="2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7170"/>
                                        </p:tgtEl>
                                        <p:attrNameLst>
                                          <p:attrName>style.visibility</p:attrName>
                                        </p:attrNameLst>
                                      </p:cBhvr>
                                      <p:to>
                                        <p:strVal val="visible"/>
                                      </p:to>
                                    </p:set>
                                    <p:animEffect transition="in" filter="wheel(1)">
                                      <p:cBhvr>
                                        <p:cTn id="39" dur="2000"/>
                                        <p:tgtEl>
                                          <p:spTgt spid="7170"/>
                                        </p:tgtEl>
                                      </p:cBhvr>
                                    </p:animEffect>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2000"/>
                                        <p:tgtEl>
                                          <p:spTgt spid="2"/>
                                        </p:tgtEl>
                                      </p:cBhvr>
                                    </p:animEffect>
                                    <p:anim calcmode="lin" valueType="num">
                                      <p:cBhvr>
                                        <p:cTn id="45" dur="2000" fill="hold"/>
                                        <p:tgtEl>
                                          <p:spTgt spid="2"/>
                                        </p:tgtEl>
                                        <p:attrNameLst>
                                          <p:attrName>ppt_w</p:attrName>
                                        </p:attrNameLst>
                                      </p:cBhvr>
                                      <p:tavLst>
                                        <p:tav tm="0" fmla="#ppt_w*sin(2.5*pi*$)">
                                          <p:val>
                                            <p:fltVal val="0"/>
                                          </p:val>
                                        </p:tav>
                                        <p:tav tm="100000">
                                          <p:val>
                                            <p:fltVal val="1"/>
                                          </p:val>
                                        </p:tav>
                                      </p:tavLst>
                                    </p:anim>
                                    <p:anim calcmode="lin" valueType="num">
                                      <p:cBhvr>
                                        <p:cTn id="46"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2000"/>
                                        <p:tgtEl>
                                          <p:spTgt spid="15"/>
                                        </p:tgtEl>
                                      </p:cBhvr>
                                    </p:animEffect>
                                    <p:anim calcmode="lin" valueType="num">
                                      <p:cBhvr>
                                        <p:cTn id="52" dur="2000" fill="hold"/>
                                        <p:tgtEl>
                                          <p:spTgt spid="15"/>
                                        </p:tgtEl>
                                        <p:attrNameLst>
                                          <p:attrName>ppt_w</p:attrName>
                                        </p:attrNameLst>
                                      </p:cBhvr>
                                      <p:tavLst>
                                        <p:tav tm="0" fmla="#ppt_w*sin(2.5*pi*$)">
                                          <p:val>
                                            <p:fltVal val="0"/>
                                          </p:val>
                                        </p:tav>
                                        <p:tav tm="100000">
                                          <p:val>
                                            <p:fltVal val="1"/>
                                          </p:val>
                                        </p:tav>
                                      </p:tavLst>
                                    </p:anim>
                                    <p:anim calcmode="lin" valueType="num">
                                      <p:cBhvr>
                                        <p:cTn id="53"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heel(1)">
                                      <p:cBhvr>
                                        <p:cTn id="5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7" grpId="0"/>
      <p:bldP spid="17" grpId="1"/>
      <p:bldP spid="6" grpId="0" animBg="1"/>
      <p:bldP spid="13" grpId="0" animBg="1"/>
      <p:bldP spid="2"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31612" y="5601333"/>
            <a:ext cx="5351339" cy="1200329"/>
          </a:xfrm>
          <a:prstGeom prst="rect">
            <a:avLst/>
          </a:prstGeom>
          <a:noFill/>
        </p:spPr>
        <p:txBody>
          <a:bodyPr wrap="square" lIns="91440" tIns="45720" rIns="91440" bIns="45720">
            <a:spAutoFit/>
          </a:bodyPr>
          <a:lstStyle/>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sp>
        <p:nvSpPr>
          <p:cNvPr id="17" name="Rectangle 16"/>
          <p:cNvSpPr/>
          <p:nvPr/>
        </p:nvSpPr>
        <p:spPr>
          <a:xfrm>
            <a:off x="1877207" y="5930533"/>
            <a:ext cx="6314521" cy="830997"/>
          </a:xfrm>
          <a:prstGeom prst="rect">
            <a:avLst/>
          </a:prstGeom>
          <a:noFill/>
        </p:spPr>
        <p:txBody>
          <a:bodyPr wrap="square" lIns="91440" tIns="45720" rIns="91440" bIns="45720">
            <a:spAutoFit/>
          </a:bodyPr>
          <a:lstStyle/>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pic>
        <p:nvPicPr>
          <p:cNvPr id="2052" name="Picture 4" descr="نتیجه تصویری برای دانشگاه مهر ارون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297" y="122241"/>
            <a:ext cx="980314" cy="93085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3"/>
          <a:stretch>
            <a:fillRect/>
          </a:stretch>
        </p:blipFill>
        <p:spPr>
          <a:xfrm>
            <a:off x="631528" y="2495687"/>
            <a:ext cx="1929164" cy="1722742"/>
          </a:xfrm>
          <a:prstGeom prst="rect">
            <a:avLst/>
          </a:prstGeom>
        </p:spPr>
      </p:pic>
      <p:sp>
        <p:nvSpPr>
          <p:cNvPr id="2" name="Rectangle 1"/>
          <p:cNvSpPr>
            <a:spLocks noChangeArrowheads="1"/>
          </p:cNvSpPr>
          <p:nvPr/>
        </p:nvSpPr>
        <p:spPr bwMode="auto">
          <a:xfrm>
            <a:off x="968014" y="1797155"/>
            <a:ext cx="7220128"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1407B9"/>
                </a:solidFill>
                <a:effectLst/>
                <a:latin typeface="inherit"/>
              </a:rPr>
              <a:t>Risks associated with poor handling complaints</a:t>
            </a:r>
            <a:r>
              <a:rPr kumimoji="0" lang="en-US" altLang="en-US" sz="900" b="0" i="0" u="none" strike="noStrike" cap="none" normalizeH="0" baseline="0" dirty="0" smtClean="0">
                <a:ln>
                  <a:noFill/>
                </a:ln>
                <a:solidFill>
                  <a:srgbClr val="1407B9"/>
                </a:solidFill>
                <a:effectLst/>
              </a:rPr>
              <a:t> </a:t>
            </a:r>
            <a:endParaRPr kumimoji="0" lang="en-US" altLang="en-US" sz="2000" b="0" i="0" u="none" strike="noStrike" cap="none" normalizeH="0" baseline="0" dirty="0" smtClean="0">
              <a:ln>
                <a:noFill/>
              </a:ln>
              <a:solidFill>
                <a:srgbClr val="1407B9"/>
              </a:solidFill>
              <a:effectLst/>
              <a:latin typeface="Arial" panose="020B0604020202020204" pitchFamily="34" charset="0"/>
            </a:endParaRPr>
          </a:p>
        </p:txBody>
      </p:sp>
      <p:sp>
        <p:nvSpPr>
          <p:cNvPr id="9" name="Rectangle 8"/>
          <p:cNvSpPr/>
          <p:nvPr/>
        </p:nvSpPr>
        <p:spPr>
          <a:xfrm>
            <a:off x="1172164" y="1317405"/>
            <a:ext cx="6389891" cy="584775"/>
          </a:xfrm>
          <a:prstGeom prst="rect">
            <a:avLst/>
          </a:prstGeom>
          <a:noFill/>
        </p:spPr>
        <p:txBody>
          <a:bodyPr wrap="none" lIns="91440" tIns="45720" rIns="91440" bIns="45720">
            <a:spAutoFit/>
          </a:bodyPr>
          <a:lstStyle/>
          <a:p>
            <a:pPr algn="just">
              <a:buNone/>
            </a:pPr>
            <a:r>
              <a:rPr lang="fa-IR" sz="3200" b="1" dirty="0" smtClean="0">
                <a:solidFill>
                  <a:srgbClr val="7030A0"/>
                </a:solidFill>
                <a:cs typeface="B Traffic" panose="00000400000000000000" pitchFamily="2" charset="-78"/>
              </a:rPr>
              <a:t>مخاطرات مرتبط با رسیدگی به شکایات</a:t>
            </a:r>
            <a:endParaRPr lang="fa-IR" sz="3200" b="1" dirty="0">
              <a:solidFill>
                <a:srgbClr val="7030A0"/>
              </a:solidFill>
              <a:cs typeface="B Traffic" panose="00000400000000000000" pitchFamily="2" charset="-78"/>
            </a:endParaRPr>
          </a:p>
        </p:txBody>
      </p:sp>
      <p:sp>
        <p:nvSpPr>
          <p:cNvPr id="8" name="Rectangle 7"/>
          <p:cNvSpPr/>
          <p:nvPr/>
        </p:nvSpPr>
        <p:spPr>
          <a:xfrm>
            <a:off x="2520189" y="2413887"/>
            <a:ext cx="5041866" cy="2554545"/>
          </a:xfrm>
          <a:prstGeom prst="rect">
            <a:avLst/>
          </a:prstGeom>
        </p:spPr>
        <p:txBody>
          <a:bodyPr wrap="square">
            <a:spAutoFit/>
          </a:bodyPr>
          <a:lstStyle/>
          <a:p>
            <a:pPr algn="r"/>
            <a:r>
              <a:rPr lang="fa-IR" sz="2000" b="1" dirty="0">
                <a:solidFill>
                  <a:srgbClr val="0070C0"/>
                </a:solidFill>
                <a:cs typeface="B Zar" panose="00000400000000000000" pitchFamily="2" charset="-78"/>
              </a:rPr>
              <a:t>پ</a:t>
            </a:r>
            <a:r>
              <a:rPr lang="fa-IR" sz="2000" b="1" dirty="0">
                <a:solidFill>
                  <a:srgbClr val="002060"/>
                </a:solidFill>
                <a:cs typeface="B Zar" panose="00000400000000000000" pitchFamily="2" charset="-78"/>
              </a:rPr>
              <a:t>ایین آمدن اعتماد و وفاداری </a:t>
            </a:r>
            <a:r>
              <a:rPr lang="fa-IR" sz="2000" b="1" dirty="0" smtClean="0">
                <a:solidFill>
                  <a:srgbClr val="002060"/>
                </a:solidFill>
                <a:cs typeface="B Zar" panose="00000400000000000000" pitchFamily="2" charset="-78"/>
              </a:rPr>
              <a:t>مشتری</a:t>
            </a:r>
          </a:p>
          <a:p>
            <a:pPr algn="r"/>
            <a:endParaRPr lang="fa-IR" sz="2000" b="1" dirty="0">
              <a:solidFill>
                <a:srgbClr val="002060"/>
              </a:solidFill>
              <a:cs typeface="B Zar" panose="00000400000000000000" pitchFamily="2" charset="-78"/>
            </a:endParaRPr>
          </a:p>
          <a:p>
            <a:pPr algn="r"/>
            <a:r>
              <a:rPr lang="fa-IR" sz="2000" b="1" dirty="0">
                <a:solidFill>
                  <a:srgbClr val="002060"/>
                </a:solidFill>
                <a:cs typeface="B Zar" panose="00000400000000000000" pitchFamily="2" charset="-78"/>
              </a:rPr>
              <a:t>کاهش استفاده از محصولات و خدمات </a:t>
            </a:r>
          </a:p>
          <a:p>
            <a:pPr algn="r"/>
            <a:r>
              <a:rPr lang="fa-IR" sz="2000" b="1" dirty="0">
                <a:solidFill>
                  <a:srgbClr val="002060"/>
                </a:solidFill>
                <a:cs typeface="B Zar" panose="00000400000000000000" pitchFamily="2" charset="-78"/>
              </a:rPr>
              <a:t>فرسایش </a:t>
            </a:r>
            <a:r>
              <a:rPr lang="fa-IR" sz="2000" b="1" dirty="0" smtClean="0">
                <a:solidFill>
                  <a:srgbClr val="002060"/>
                </a:solidFill>
                <a:cs typeface="B Zar" panose="00000400000000000000" pitchFamily="2" charset="-78"/>
              </a:rPr>
              <a:t>مشتری</a:t>
            </a:r>
          </a:p>
          <a:p>
            <a:pPr algn="r"/>
            <a:endParaRPr lang="fa-IR" sz="2000" b="1" dirty="0">
              <a:solidFill>
                <a:srgbClr val="002060"/>
              </a:solidFill>
              <a:cs typeface="B Zar" panose="00000400000000000000" pitchFamily="2" charset="-78"/>
            </a:endParaRPr>
          </a:p>
          <a:p>
            <a:pPr algn="r"/>
            <a:r>
              <a:rPr lang="fa-IR" sz="2000" b="1" dirty="0">
                <a:solidFill>
                  <a:srgbClr val="002060"/>
                </a:solidFill>
                <a:cs typeface="B Zar" panose="00000400000000000000" pitchFamily="2" charset="-78"/>
              </a:rPr>
              <a:t>تبدیل مشتری به بدگویانی که فعالانه از سازمان عیب جویی می کنند و سازمان را به دیگران توصیه نمی کنند.</a:t>
            </a:r>
          </a:p>
        </p:txBody>
      </p:sp>
      <p:sp>
        <p:nvSpPr>
          <p:cNvPr id="4" name="Chevron 3"/>
          <p:cNvSpPr/>
          <p:nvPr/>
        </p:nvSpPr>
        <p:spPr>
          <a:xfrm rot="10800000">
            <a:off x="7738292" y="2547317"/>
            <a:ext cx="214722" cy="161373"/>
          </a:xfrm>
          <a:prstGeom prst="chevron">
            <a:avLst/>
          </a:prstGeom>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r"/>
            <a:endParaRPr lang="en-US" sz="2000" b="1" dirty="0">
              <a:solidFill>
                <a:srgbClr val="002060"/>
              </a:solidFill>
              <a:cs typeface="B Zar" panose="00000400000000000000" pitchFamily="2" charset="-78"/>
            </a:endParaRPr>
          </a:p>
        </p:txBody>
      </p:sp>
      <p:sp>
        <p:nvSpPr>
          <p:cNvPr id="12" name="Chevron 11"/>
          <p:cNvSpPr/>
          <p:nvPr/>
        </p:nvSpPr>
        <p:spPr>
          <a:xfrm rot="10800000">
            <a:off x="7738291" y="3329649"/>
            <a:ext cx="214722" cy="161373"/>
          </a:xfrm>
          <a:prstGeom prst="chevron">
            <a:avLst/>
          </a:prstGeom>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r"/>
            <a:endParaRPr lang="en-US" sz="2000" b="1" dirty="0">
              <a:solidFill>
                <a:srgbClr val="002060"/>
              </a:solidFill>
              <a:cs typeface="B Zar" panose="00000400000000000000" pitchFamily="2" charset="-78"/>
            </a:endParaRPr>
          </a:p>
        </p:txBody>
      </p:sp>
      <p:sp>
        <p:nvSpPr>
          <p:cNvPr id="13" name="Chevron 12"/>
          <p:cNvSpPr/>
          <p:nvPr/>
        </p:nvSpPr>
        <p:spPr>
          <a:xfrm rot="10800000">
            <a:off x="7738291" y="4223914"/>
            <a:ext cx="214722" cy="161373"/>
          </a:xfrm>
          <a:prstGeom prst="chevron">
            <a:avLst/>
          </a:prstGeom>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r"/>
            <a:endParaRPr lang="en-US" sz="2000" b="1" dirty="0">
              <a:solidFill>
                <a:srgbClr val="002060"/>
              </a:solidFill>
              <a:cs typeface="B Zar" panose="00000400000000000000" pitchFamily="2" charset="-78"/>
            </a:endParaRPr>
          </a:p>
        </p:txBody>
      </p:sp>
    </p:spTree>
    <p:extLst>
      <p:ext uri="{BB962C8B-B14F-4D97-AF65-F5344CB8AC3E}">
        <p14:creationId xmlns:p14="http://schemas.microsoft.com/office/powerpoint/2010/main" val="45014740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grpId="1" nodeType="clickEffect" nodePh="1">
                                  <p:stCondLst>
                                    <p:cond delay="0"/>
                                  </p:stCondLst>
                                  <p:endCondLst>
                                    <p:cond evt="begin" delay="0">
                                      <p:tn val="11"/>
                                    </p:cond>
                                  </p:endCondLst>
                                  <p:childTnLst>
                                    <p:animEffect transition="out" filter="randombar(horizontal)">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nodePh="1">
                                  <p:stCondLst>
                                    <p:cond delay="0"/>
                                  </p:stCondLst>
                                  <p:endCondLst>
                                    <p:cond evt="begin" delay="0">
                                      <p:tn val="16"/>
                                    </p:cond>
                                  </p:end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xit" presetSubtype="10" fill="hold" grpId="1" nodeType="clickEffect" nodePh="1">
                                  <p:stCondLst>
                                    <p:cond delay="0"/>
                                  </p:stCondLst>
                                  <p:endCondLst>
                                    <p:cond evt="begin" delay="0">
                                      <p:tn val="22"/>
                                    </p:cond>
                                  </p:endCondLst>
                                  <p:childTnLst>
                                    <p:animEffect transition="out" filter="randombar(horizontal)">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2000"/>
                                        <p:tgtEl>
                                          <p:spTgt spid="18"/>
                                        </p:tgtEl>
                                      </p:cBhvr>
                                    </p:animEffect>
                                    <p:anim calcmode="lin" valueType="num">
                                      <p:cBhvr>
                                        <p:cTn id="35" dur="2000" fill="hold"/>
                                        <p:tgtEl>
                                          <p:spTgt spid="18"/>
                                        </p:tgtEl>
                                        <p:attrNameLst>
                                          <p:attrName>ppt_w</p:attrName>
                                        </p:attrNameLst>
                                      </p:cBhvr>
                                      <p:tavLst>
                                        <p:tav tm="0" fmla="#ppt_w*sin(2.5*pi*$)">
                                          <p:val>
                                            <p:fltVal val="0"/>
                                          </p:val>
                                        </p:tav>
                                        <p:tav tm="100000">
                                          <p:val>
                                            <p:fltVal val="1"/>
                                          </p:val>
                                        </p:tav>
                                      </p:tavLst>
                                    </p:anim>
                                    <p:anim calcmode="lin" valueType="num">
                                      <p:cBhvr>
                                        <p:cTn id="36"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heel(1)">
                                      <p:cBhvr>
                                        <p:cTn id="4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7" grpId="0"/>
      <p:bldP spid="17" grpId="1"/>
      <p:bldP spid="2"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31612" y="5601333"/>
            <a:ext cx="5351339" cy="1200329"/>
          </a:xfrm>
          <a:prstGeom prst="rect">
            <a:avLst/>
          </a:prstGeom>
          <a:noFill/>
        </p:spPr>
        <p:txBody>
          <a:bodyPr wrap="square" lIns="91440" tIns="45720" rIns="91440" bIns="45720">
            <a:spAutoFit/>
          </a:bodyPr>
          <a:lstStyle/>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pic>
        <p:nvPicPr>
          <p:cNvPr id="13" name="Picture 4" descr="نتیجه تصویری برای دانشگاه مهر ارون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443" y="775960"/>
            <a:ext cx="1287172" cy="122223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564720" y="281091"/>
            <a:ext cx="9144000" cy="6469183"/>
            <a:chOff x="-564720" y="281091"/>
            <a:chExt cx="9144000" cy="6469183"/>
          </a:xfrm>
        </p:grpSpPr>
        <p:pic>
          <p:nvPicPr>
            <p:cNvPr id="14338" name="Picture 2" descr="نتیجه تصویری برای بسم الله الرحمن الرحی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956" y="281091"/>
              <a:ext cx="1913115" cy="142366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564720" y="2175194"/>
              <a:ext cx="9144000" cy="4575080"/>
              <a:chOff x="-564720" y="2175194"/>
              <a:chExt cx="9144000" cy="4575080"/>
            </a:xfrm>
          </p:grpSpPr>
          <p:sp>
            <p:nvSpPr>
              <p:cNvPr id="12" name="Rectangle 11"/>
              <p:cNvSpPr/>
              <p:nvPr/>
            </p:nvSpPr>
            <p:spPr>
              <a:xfrm>
                <a:off x="-564720" y="2175194"/>
                <a:ext cx="9144000" cy="830997"/>
              </a:xfrm>
              <a:prstGeom prst="rect">
                <a:avLst/>
              </a:prstGeom>
              <a:noFill/>
            </p:spPr>
            <p:txBody>
              <a:bodyPr wrap="square" lIns="91440" tIns="45720" rIns="91440" bIns="45720">
                <a:spAutoFit/>
              </a:bodyPr>
              <a:lstStyle/>
              <a:p>
                <a:pPr algn="ctr"/>
                <a:r>
                  <a:rPr lang="fa-IR" sz="2400" b="1" dirty="0" smtClean="0">
                    <a:ln w="0"/>
                    <a:solidFill>
                      <a:schemeClr val="bg2">
                        <a:lumMod val="10000"/>
                      </a:schemeClr>
                    </a:solidFill>
                    <a:effectLst>
                      <a:reflection blurRad="6350" stA="53000" endA="300" endPos="35500" dir="5400000" sy="-90000" algn="bl" rotWithShape="0"/>
                    </a:effectLst>
                    <a:latin typeface="Andalus" panose="02020603050405020304" pitchFamily="18" charset="-78"/>
                    <a:cs typeface="B Mitra" panose="00000400000000000000" pitchFamily="2" charset="-78"/>
                  </a:rPr>
                  <a:t>دانشگاه مهر اروند  آبادان</a:t>
                </a:r>
                <a:endParaRPr lang="fa-IR" sz="40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r>
                  <a:rPr lang="fa-IR"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rPr>
                  <a:t>آبان 1395</a:t>
                </a: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sp>
            <p:nvSpPr>
              <p:cNvPr id="6" name="Rectangle 5"/>
              <p:cNvSpPr/>
              <p:nvPr/>
            </p:nvSpPr>
            <p:spPr>
              <a:xfrm>
                <a:off x="2857922" y="3116272"/>
                <a:ext cx="2298717" cy="2154436"/>
              </a:xfrm>
              <a:prstGeom prst="rect">
                <a:avLst/>
              </a:prstGeom>
              <a:noFill/>
            </p:spPr>
            <p:txBody>
              <a:bodyPr wrap="square" lIns="91440" tIns="45720" rIns="91440" bIns="45720">
                <a:spAutoFit/>
              </a:bodyPr>
              <a:lstStyle/>
              <a:p>
                <a:pPr algn="ctr"/>
                <a:r>
                  <a:rPr lang="fa-IR" b="1" dirty="0">
                    <a:ln w="0"/>
                    <a:solidFill>
                      <a:srgbClr val="002060"/>
                    </a:solidFill>
                    <a:effectLst>
                      <a:reflection blurRad="6350" stA="53000" endA="300" endPos="35500" dir="5400000" sy="-90000" algn="bl" rotWithShape="0"/>
                    </a:effectLst>
                    <a:latin typeface="Andalus" panose="02020603050405020304" pitchFamily="18" charset="-78"/>
                    <a:cs typeface="B Mitra" panose="00000400000000000000" pitchFamily="2" charset="-78"/>
                  </a:rPr>
                  <a:t>ا</a:t>
                </a:r>
                <a:r>
                  <a:rPr lang="fa-IR" b="1" dirty="0">
                    <a:ln w="0"/>
                    <a:solidFill>
                      <a:srgbClr val="002060"/>
                    </a:solidFill>
                    <a:effectLst>
                      <a:reflection blurRad="6350" stA="53000" endA="300" endPos="35500" dir="5400000" sy="-90000" algn="bl" rotWithShape="0"/>
                    </a:effectLst>
                    <a:latin typeface="Andalus" panose="02020603050405020304" pitchFamily="18" charset="-78"/>
                    <a:cs typeface="B Titr" panose="00000700000000000000" pitchFamily="2" charset="-78"/>
                  </a:rPr>
                  <a:t>ستاد </a:t>
                </a:r>
                <a:endParaRPr lang="fa-IR" b="1" dirty="0" smtClean="0">
                  <a:ln w="0"/>
                  <a:solidFill>
                    <a:srgbClr val="002060"/>
                  </a:solidFill>
                  <a:effectLst>
                    <a:reflection blurRad="6350" stA="53000" endA="300" endPos="35500" dir="5400000" sy="-90000" algn="bl" rotWithShape="0"/>
                  </a:effectLst>
                  <a:latin typeface="Andalus" panose="02020603050405020304" pitchFamily="18" charset="-78"/>
                  <a:cs typeface="B Titr" panose="00000700000000000000" pitchFamily="2" charset="-78"/>
                </a:endParaRPr>
              </a:p>
              <a:p>
                <a:pPr algn="ctr"/>
                <a:r>
                  <a:rPr lang="fa-IR" b="1" dirty="0" smtClean="0">
                    <a:ln w="0"/>
                    <a:solidFill>
                      <a:srgbClr val="002060"/>
                    </a:solidFill>
                    <a:effectLst>
                      <a:reflection blurRad="6350" stA="53000" endA="300" endPos="35500" dir="5400000" sy="-90000" algn="bl" rotWithShape="0"/>
                    </a:effectLst>
                    <a:latin typeface="Andalus" panose="02020603050405020304" pitchFamily="18" charset="-78"/>
                    <a:cs typeface="B Titr" panose="00000700000000000000" pitchFamily="2" charset="-78"/>
                  </a:rPr>
                  <a:t>دکترسید حمزه خرم نسب</a:t>
                </a:r>
                <a:endParaRPr lang="fa-IR" b="1" dirty="0">
                  <a:ln w="0"/>
                  <a:solidFill>
                    <a:srgbClr val="002060"/>
                  </a:solidFill>
                  <a:effectLst>
                    <a:reflection blurRad="6350" stA="53000" endA="300" endPos="35500" dir="5400000" sy="-90000" algn="bl" rotWithShape="0"/>
                  </a:effectLst>
                  <a:latin typeface="Andalus" panose="02020603050405020304" pitchFamily="18" charset="-78"/>
                  <a:cs typeface="B Titr" panose="00000700000000000000" pitchFamily="2" charset="-78"/>
                </a:endParaRPr>
              </a:p>
              <a:p>
                <a:pPr algn="ctr"/>
                <a:endParaRPr lang="fa-IR" b="1" dirty="0" smtClean="0">
                  <a:ln w="0"/>
                  <a:solidFill>
                    <a:srgbClr val="002060"/>
                  </a:solidFill>
                  <a:effectLst>
                    <a:reflection blurRad="6350" stA="53000" endA="300" endPos="35500" dir="5400000" sy="-90000" algn="bl" rotWithShape="0"/>
                  </a:effectLst>
                  <a:latin typeface="Andalus" panose="02020603050405020304" pitchFamily="18" charset="-78"/>
                  <a:cs typeface="B Titr" panose="00000700000000000000" pitchFamily="2" charset="-78"/>
                </a:endParaRPr>
              </a:p>
              <a:p>
                <a:pPr algn="ctr"/>
                <a:r>
                  <a:rPr lang="fa-IR" b="1" dirty="0" smtClean="0">
                    <a:ln w="0"/>
                    <a:solidFill>
                      <a:srgbClr val="002060"/>
                    </a:solidFill>
                    <a:effectLst>
                      <a:reflection blurRad="6350" stA="53000" endA="300" endPos="35500" dir="5400000" sy="-90000" algn="bl" rotWithShape="0"/>
                    </a:effectLst>
                    <a:latin typeface="Andalus" panose="02020603050405020304" pitchFamily="18" charset="-78"/>
                    <a:cs typeface="B Titr" panose="00000700000000000000" pitchFamily="2" charset="-78"/>
                  </a:rPr>
                  <a:t>تهیه کننده :</a:t>
                </a:r>
              </a:p>
              <a:p>
                <a:pPr algn="ctr"/>
                <a:r>
                  <a:rPr lang="fa-IR" b="1" dirty="0" smtClean="0">
                    <a:ln w="0"/>
                    <a:solidFill>
                      <a:srgbClr val="002060"/>
                    </a:solidFill>
                    <a:effectLst>
                      <a:reflection blurRad="6350" stA="53000" endA="300" endPos="35500" dir="5400000" sy="-90000" algn="bl" rotWithShape="0"/>
                    </a:effectLst>
                    <a:latin typeface="Andalus" panose="02020603050405020304" pitchFamily="18" charset="-78"/>
                    <a:cs typeface="B Titr" panose="00000700000000000000" pitchFamily="2" charset="-78"/>
                  </a:rPr>
                  <a:t>هادی صخی پور</a:t>
                </a:r>
              </a:p>
              <a:p>
                <a:pPr algn="ctr"/>
                <a:r>
                  <a:rPr lang="fa-IR" sz="2000" b="1" dirty="0" smtClean="0">
                    <a:ln w="0"/>
                    <a:solidFill>
                      <a:srgbClr val="002060"/>
                    </a:solidFill>
                    <a:effectLst>
                      <a:reflection blurRad="6350" stA="53000" endA="300" endPos="35500" dir="5400000" sy="-90000" algn="bl" rotWithShape="0"/>
                    </a:effectLst>
                    <a:latin typeface="Andalus" panose="02020603050405020304" pitchFamily="18" charset="-78"/>
                    <a:cs typeface="B Titr" panose="00000700000000000000" pitchFamily="2" charset="-78"/>
                  </a:rPr>
                  <a:t>و آرش اسدی </a:t>
                </a:r>
                <a:endParaRPr lang="fa-IR" b="1" dirty="0">
                  <a:ln w="0"/>
                  <a:solidFill>
                    <a:srgbClr val="002060"/>
                  </a:solidFill>
                  <a:effectLst>
                    <a:reflection blurRad="6350" stA="53000" endA="300" endPos="35500" dir="5400000" sy="-90000" algn="bl" rotWithShape="0"/>
                  </a:effectLst>
                  <a:latin typeface="Andalus" panose="02020603050405020304" pitchFamily="18" charset="-78"/>
                  <a:cs typeface="B Titr" panose="00000700000000000000" pitchFamily="2" charset="-78"/>
                </a:endParaRPr>
              </a:p>
              <a:p>
                <a:pPr algn="ctr"/>
                <a:endParaRPr lang="fa-IR"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sp>
            <p:nvSpPr>
              <p:cNvPr id="8" name="Rectangle 7"/>
              <p:cNvSpPr/>
              <p:nvPr/>
            </p:nvSpPr>
            <p:spPr>
              <a:xfrm>
                <a:off x="-78920" y="5341077"/>
                <a:ext cx="8172400" cy="892552"/>
              </a:xfrm>
              <a:prstGeom prst="rect">
                <a:avLst/>
              </a:prstGeom>
              <a:noFill/>
            </p:spPr>
            <p:txBody>
              <a:bodyPr wrap="square" lIns="91440" tIns="45720" rIns="91440" bIns="45720">
                <a:spAutoFit/>
              </a:bodyPr>
              <a:lstStyle/>
              <a:p>
                <a:pPr algn="ctr"/>
                <a:r>
                  <a:rPr lang="fa-IR" sz="2800" b="1" dirty="0" smtClean="0">
                    <a:ln w="0"/>
                    <a:solidFill>
                      <a:srgbClr val="002060"/>
                    </a:solidFill>
                    <a:effectLst>
                      <a:reflection blurRad="6350" stA="53000" endA="300" endPos="35500" dir="5400000" sy="-90000" algn="bl" rotWithShape="0"/>
                    </a:effectLst>
                    <a:latin typeface="Andalus" panose="02020603050405020304" pitchFamily="18" charset="-78"/>
                    <a:cs typeface="B Mitra" panose="00000400000000000000" pitchFamily="2" charset="-78"/>
                  </a:rPr>
                  <a:t>رشته کارشناسی ایمنی وبهداشت </a:t>
                </a:r>
                <a:endParaRPr lang="fa-IR" sz="2800" b="1" dirty="0">
                  <a:ln w="0"/>
                  <a:solidFill>
                    <a:srgbClr val="002060"/>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fa-IR"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sp>
            <p:nvSpPr>
              <p:cNvPr id="9" name="Rectangle 8"/>
              <p:cNvSpPr/>
              <p:nvPr/>
            </p:nvSpPr>
            <p:spPr>
              <a:xfrm>
                <a:off x="1780060" y="5857722"/>
                <a:ext cx="4248472" cy="892552"/>
              </a:xfrm>
              <a:prstGeom prst="rect">
                <a:avLst/>
              </a:prstGeom>
              <a:noFill/>
            </p:spPr>
            <p:txBody>
              <a:bodyPr wrap="square" lIns="91440" tIns="45720" rIns="91440" bIns="45720">
                <a:spAutoFit/>
              </a:bodyPr>
              <a:lstStyle/>
              <a:p>
                <a:pPr algn="ctr"/>
                <a:r>
                  <a:rPr lang="en-US" sz="2800" b="1" dirty="0" smtClean="0">
                    <a:ln w="0"/>
                    <a:solidFill>
                      <a:srgbClr val="C00000"/>
                    </a:solidFill>
                    <a:effectLst>
                      <a:reflection blurRad="6350" stA="53000" endA="300" endPos="35500" dir="5400000" sy="-90000" algn="bl" rotWithShape="0"/>
                    </a:effectLst>
                    <a:latin typeface="Andalus" panose="02020603050405020304" pitchFamily="18" charset="-78"/>
                    <a:cs typeface="B Mitra" panose="00000400000000000000" pitchFamily="2" charset="-78"/>
                  </a:rPr>
                  <a:t>HSE </a:t>
                </a:r>
                <a:endParaRPr lang="fa-IR" sz="2800" b="1" dirty="0">
                  <a:ln w="0"/>
                  <a:solidFill>
                    <a:srgbClr val="C00000"/>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fa-IR"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grpSp>
      </p:grpSp>
    </p:spTree>
    <p:extLst>
      <p:ext uri="{BB962C8B-B14F-4D97-AF65-F5344CB8AC3E}">
        <p14:creationId xmlns:p14="http://schemas.microsoft.com/office/powerpoint/2010/main" val="126079207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grpId="1" nodeType="clickEffect" nodePh="1">
                                  <p:stCondLst>
                                    <p:cond delay="0"/>
                                  </p:stCondLst>
                                  <p:endCondLst>
                                    <p:cond evt="begin" delay="0">
                                      <p:tn val="11"/>
                                    </p:cond>
                                  </p:endCondLst>
                                  <p:childTnLst>
                                    <p:animEffect transition="out" filter="randombar(horizontal)">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31612" y="5601333"/>
            <a:ext cx="5351339" cy="1200329"/>
          </a:xfrm>
          <a:prstGeom prst="rect">
            <a:avLst/>
          </a:prstGeom>
          <a:noFill/>
        </p:spPr>
        <p:txBody>
          <a:bodyPr wrap="square" lIns="91440" tIns="45720" rIns="91440" bIns="45720">
            <a:spAutoFit/>
          </a:bodyPr>
          <a:lstStyle/>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sp>
        <p:nvSpPr>
          <p:cNvPr id="17" name="Rectangle 16"/>
          <p:cNvSpPr/>
          <p:nvPr/>
        </p:nvSpPr>
        <p:spPr>
          <a:xfrm>
            <a:off x="1877207" y="5930533"/>
            <a:ext cx="6314521" cy="830997"/>
          </a:xfrm>
          <a:prstGeom prst="rect">
            <a:avLst/>
          </a:prstGeom>
          <a:noFill/>
        </p:spPr>
        <p:txBody>
          <a:bodyPr wrap="square" lIns="91440" tIns="45720" rIns="91440" bIns="45720">
            <a:spAutoFit/>
          </a:bodyPr>
          <a:lstStyle/>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pic>
        <p:nvPicPr>
          <p:cNvPr id="2052" name="Picture 4" descr="نتیجه تصویری برای دانشگاه مهر ارون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297" y="122241"/>
            <a:ext cx="980314" cy="9308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754572" y="1787412"/>
            <a:ext cx="5041866" cy="707886"/>
          </a:xfrm>
          <a:prstGeom prst="rect">
            <a:avLst/>
          </a:prstGeom>
        </p:spPr>
        <p:txBody>
          <a:bodyPr wrap="square">
            <a:spAutoFit/>
          </a:bodyPr>
          <a:lstStyle/>
          <a:p>
            <a:pPr algn="r"/>
            <a:endParaRPr lang="fa-IR" sz="2000" b="1" dirty="0">
              <a:solidFill>
                <a:srgbClr val="002060"/>
              </a:solidFill>
              <a:cs typeface="B Zar" panose="00000400000000000000" pitchFamily="2" charset="-78"/>
            </a:endParaRPr>
          </a:p>
          <a:p>
            <a:pPr algn="r"/>
            <a:endParaRPr lang="en-US" sz="2000" b="1" dirty="0">
              <a:solidFill>
                <a:srgbClr val="002060"/>
              </a:solidFill>
              <a:cs typeface="B Zar" panose="00000400000000000000" pitchFamily="2" charset="-78"/>
            </a:endParaRPr>
          </a:p>
        </p:txBody>
      </p:sp>
      <p:sp>
        <p:nvSpPr>
          <p:cNvPr id="10" name="Rectangle 9"/>
          <p:cNvSpPr/>
          <p:nvPr/>
        </p:nvSpPr>
        <p:spPr>
          <a:xfrm>
            <a:off x="1894825" y="260936"/>
            <a:ext cx="6279283" cy="523220"/>
          </a:xfrm>
          <a:prstGeom prst="rect">
            <a:avLst/>
          </a:prstGeom>
          <a:noFill/>
        </p:spPr>
        <p:txBody>
          <a:bodyPr wrap="none" lIns="91440" tIns="45720" rIns="91440" bIns="45720">
            <a:spAutoFit/>
          </a:bodyPr>
          <a:lstStyle/>
          <a:p>
            <a:pPr algn="just">
              <a:buNone/>
            </a:pPr>
            <a:r>
              <a:rPr lang="fa-IR" sz="2800" b="1" dirty="0" smtClean="0">
                <a:solidFill>
                  <a:srgbClr val="7030A0"/>
                </a:solidFill>
                <a:cs typeface="B Zar" pitchFamily="2" charset="-78"/>
              </a:rPr>
              <a:t>مورد کسب  </a:t>
            </a:r>
            <a:r>
              <a:rPr lang="fa-IR" sz="2800" b="1" dirty="0">
                <a:solidFill>
                  <a:srgbClr val="7030A0"/>
                </a:solidFill>
                <a:cs typeface="B Zar" pitchFamily="2" charset="-78"/>
              </a:rPr>
              <a:t>و کار برای رسیدگی عالی به شکایت</a:t>
            </a:r>
          </a:p>
        </p:txBody>
      </p:sp>
      <p:sp>
        <p:nvSpPr>
          <p:cNvPr id="2" name="Rectangle 1"/>
          <p:cNvSpPr>
            <a:spLocks noChangeArrowheads="1"/>
          </p:cNvSpPr>
          <p:nvPr/>
        </p:nvSpPr>
        <p:spPr bwMode="auto">
          <a:xfrm>
            <a:off x="2187269" y="836357"/>
            <a:ext cx="6176471"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B050"/>
                </a:solidFill>
                <a:effectLst/>
                <a:latin typeface="inherit"/>
              </a:rPr>
              <a:t>The business case for excellent handling complaints</a:t>
            </a:r>
            <a:r>
              <a:rPr kumimoji="0" lang="en-US" altLang="en-US" sz="700" b="1" i="0" u="none" strike="noStrike" cap="none" normalizeH="0" baseline="0" dirty="0" smtClean="0">
                <a:ln>
                  <a:noFill/>
                </a:ln>
                <a:solidFill>
                  <a:srgbClr val="00B050"/>
                </a:solidFill>
                <a:effectLst/>
              </a:rPr>
              <a:t> </a:t>
            </a:r>
            <a:endParaRPr kumimoji="0" lang="en-US" altLang="en-US" sz="1600" b="1" i="0" u="none" strike="noStrike" cap="none" normalizeH="0" baseline="0" dirty="0" smtClean="0">
              <a:ln>
                <a:noFill/>
              </a:ln>
              <a:solidFill>
                <a:srgbClr val="00B050"/>
              </a:solidFill>
              <a:effectLst/>
              <a:latin typeface="Arial" panose="020B0604020202020204" pitchFamily="34" charset="0"/>
            </a:endParaRPr>
          </a:p>
        </p:txBody>
      </p:sp>
      <p:sp>
        <p:nvSpPr>
          <p:cNvPr id="8" name="Rectangle 7"/>
          <p:cNvSpPr/>
          <p:nvPr/>
        </p:nvSpPr>
        <p:spPr>
          <a:xfrm>
            <a:off x="3620872" y="1313722"/>
            <a:ext cx="4522402" cy="4893647"/>
          </a:xfrm>
          <a:prstGeom prst="rect">
            <a:avLst/>
          </a:prstGeom>
        </p:spPr>
        <p:txBody>
          <a:bodyPr wrap="square">
            <a:spAutoFit/>
          </a:bodyPr>
          <a:lstStyle/>
          <a:p>
            <a:pPr algn="r"/>
            <a:r>
              <a:rPr lang="fa-IR" sz="2400" b="1" dirty="0">
                <a:solidFill>
                  <a:srgbClr val="002060"/>
                </a:solidFill>
                <a:cs typeface="B Badr" panose="00000400000000000000" pitchFamily="2" charset="-78"/>
              </a:rPr>
              <a:t>در شرکت مخابراتی نوکیا، عاملان فروش ویژه ای به صورت اختصاصی در زمینه ی مهارت های رسیدگی به شکایت آموزش می بینند.</a:t>
            </a:r>
          </a:p>
          <a:p>
            <a:pPr algn="r"/>
            <a:r>
              <a:rPr lang="fa-IR" sz="2400" b="1" dirty="0">
                <a:solidFill>
                  <a:srgbClr val="002060"/>
                </a:solidFill>
                <a:cs typeface="B Badr" panose="00000400000000000000" pitchFamily="2" charset="-78"/>
              </a:rPr>
              <a:t>آنها تشویق شده و آموزش می بینند تا از فرایندی پنج مرحله ای برای حل مسائل استفاده کنند:</a:t>
            </a:r>
          </a:p>
          <a:p>
            <a:pPr algn="r"/>
            <a:r>
              <a:rPr lang="fa-IR" sz="2400" b="1" dirty="0">
                <a:solidFill>
                  <a:srgbClr val="002060"/>
                </a:solidFill>
                <a:cs typeface="B Badr" panose="00000400000000000000" pitchFamily="2" charset="-78"/>
              </a:rPr>
              <a:t>1- از دیدگاه مشتری به سخنانش گوش کنید.</a:t>
            </a:r>
          </a:p>
          <a:p>
            <a:pPr algn="r"/>
            <a:r>
              <a:rPr lang="fa-IR" sz="2400" b="1" dirty="0">
                <a:solidFill>
                  <a:srgbClr val="002060"/>
                </a:solidFill>
                <a:cs typeface="B Badr" panose="00000400000000000000" pitchFamily="2" charset="-78"/>
              </a:rPr>
              <a:t>2- راه حلی طرح کنید.</a:t>
            </a:r>
          </a:p>
          <a:p>
            <a:pPr algn="r"/>
            <a:r>
              <a:rPr lang="fa-IR" sz="2400" b="1" dirty="0">
                <a:solidFill>
                  <a:srgbClr val="002060"/>
                </a:solidFill>
                <a:cs typeface="B Badr" panose="00000400000000000000" pitchFamily="2" charset="-78"/>
              </a:rPr>
              <a:t>3- روند بهبود را اجرا کنید(راه های جدید را امتحان کنید. از این راه های جدید درس می گیرید نه اینکه آنها را شکست تلقی کنید).</a:t>
            </a:r>
          </a:p>
          <a:p>
            <a:pPr algn="r"/>
            <a:r>
              <a:rPr lang="fa-IR" sz="2400" b="1" dirty="0">
                <a:solidFill>
                  <a:srgbClr val="002060"/>
                </a:solidFill>
                <a:cs typeface="B Badr" panose="00000400000000000000" pitchFamily="2" charset="-78"/>
              </a:rPr>
              <a:t>4- از فرآیند جبران عالی اطمینان یابید.</a:t>
            </a:r>
          </a:p>
          <a:p>
            <a:pPr algn="r"/>
            <a:r>
              <a:rPr lang="fa-IR" sz="2400" b="1" dirty="0">
                <a:solidFill>
                  <a:srgbClr val="002060"/>
                </a:solidFill>
                <a:cs typeface="B Badr" panose="00000400000000000000" pitchFamily="2" charset="-78"/>
              </a:rPr>
              <a:t>5- تجربه های ((پرشور)) ایجاد کنید</a:t>
            </a:r>
            <a:r>
              <a:rPr lang="fa-IR" sz="2000" dirty="0">
                <a:solidFill>
                  <a:srgbClr val="002060"/>
                </a:solidFill>
                <a:cs typeface="B Badr" panose="00000400000000000000" pitchFamily="2" charset="-78"/>
              </a:rPr>
              <a:t>.</a:t>
            </a:r>
            <a:endParaRPr lang="en-US" sz="2000" dirty="0">
              <a:solidFill>
                <a:srgbClr val="002060"/>
              </a:solidFill>
              <a:cs typeface="B Badr" panose="00000400000000000000" pitchFamily="2" charset="-78"/>
            </a:endParaRPr>
          </a:p>
        </p:txBody>
      </p:sp>
      <p:pic>
        <p:nvPicPr>
          <p:cNvPr id="4" name="Picture 3"/>
          <p:cNvPicPr>
            <a:picLocks noChangeAspect="1"/>
          </p:cNvPicPr>
          <p:nvPr/>
        </p:nvPicPr>
        <p:blipFill>
          <a:blip r:embed="rId3"/>
          <a:stretch>
            <a:fillRect/>
          </a:stretch>
        </p:blipFill>
        <p:spPr>
          <a:xfrm>
            <a:off x="616569" y="3403260"/>
            <a:ext cx="2774656" cy="3454740"/>
          </a:xfrm>
          <a:prstGeom prst="rect">
            <a:avLst/>
          </a:prstGeom>
        </p:spPr>
      </p:pic>
      <p:pic>
        <p:nvPicPr>
          <p:cNvPr id="1026" name="Picture 2" descr="نتیجه تصویری برای ‪nokia servic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5476" y="1273268"/>
            <a:ext cx="2378560" cy="2034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1600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grpId="1" nodeType="clickEffect" nodePh="1">
                                  <p:stCondLst>
                                    <p:cond delay="0"/>
                                  </p:stCondLst>
                                  <p:endCondLst>
                                    <p:cond evt="begin" delay="0">
                                      <p:tn val="11"/>
                                    </p:cond>
                                  </p:endCondLst>
                                  <p:childTnLst>
                                    <p:animEffect transition="out" filter="randombar(horizontal)">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nodePh="1">
                                  <p:stCondLst>
                                    <p:cond delay="0"/>
                                  </p:stCondLst>
                                  <p:endCondLst>
                                    <p:cond evt="begin" delay="0">
                                      <p:tn val="16"/>
                                    </p:cond>
                                  </p:end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xit" presetSubtype="10" fill="hold" grpId="1" nodeType="clickEffect" nodePh="1">
                                  <p:stCondLst>
                                    <p:cond delay="0"/>
                                  </p:stCondLst>
                                  <p:endCondLst>
                                    <p:cond evt="begin" delay="0">
                                      <p:tn val="22"/>
                                    </p:cond>
                                  </p:endCondLst>
                                  <p:childTnLst>
                                    <p:animEffect transition="out" filter="randombar(horizontal)">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7" grpId="0"/>
      <p:bldP spid="17" grpId="1"/>
      <p:bldP spid="10" grpId="0"/>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401197" y="5657671"/>
            <a:ext cx="5351339" cy="1200329"/>
          </a:xfrm>
          <a:prstGeom prst="rect">
            <a:avLst/>
          </a:prstGeom>
          <a:noFill/>
        </p:spPr>
        <p:txBody>
          <a:bodyPr wrap="square" lIns="91440" tIns="45720" rIns="91440" bIns="45720">
            <a:spAutoFit/>
          </a:bodyPr>
          <a:lstStyle/>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sp>
        <p:nvSpPr>
          <p:cNvPr id="17" name="Rectangle 16"/>
          <p:cNvSpPr/>
          <p:nvPr/>
        </p:nvSpPr>
        <p:spPr>
          <a:xfrm>
            <a:off x="1877207" y="5930533"/>
            <a:ext cx="6314521" cy="830997"/>
          </a:xfrm>
          <a:prstGeom prst="rect">
            <a:avLst/>
          </a:prstGeom>
          <a:noFill/>
        </p:spPr>
        <p:txBody>
          <a:bodyPr wrap="square" lIns="91440" tIns="45720" rIns="91440" bIns="45720">
            <a:spAutoFit/>
          </a:bodyPr>
          <a:lstStyle/>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pic>
        <p:nvPicPr>
          <p:cNvPr id="2052" name="Picture 4" descr="نتیجه تصویری برای دانشگاه مهر ارون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297" y="122241"/>
            <a:ext cx="980314" cy="930857"/>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1027454" y="4327864"/>
            <a:ext cx="6956307" cy="1246295"/>
          </a:xfrm>
          <a:prstGeom prst="rect">
            <a:avLst/>
          </a:prstGeom>
        </p:spPr>
        <p:txBody>
          <a:bodyPr/>
          <a:lst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buFont typeface="Wingdings 2"/>
              <a:buNone/>
            </a:pPr>
            <a:r>
              <a:rPr lang="fa-IR" dirty="0" smtClean="0">
                <a:solidFill>
                  <a:schemeClr val="accent1">
                    <a:lumMod val="75000"/>
                  </a:schemeClr>
                </a:solidFill>
                <a:cs typeface="B Titr" pitchFamily="2" charset="-78"/>
              </a:rPr>
              <a:t>منابع:</a:t>
            </a:r>
          </a:p>
          <a:p>
            <a:pPr marL="0" indent="0">
              <a:buFont typeface="Wingdings 2"/>
              <a:buNone/>
            </a:pPr>
            <a:r>
              <a:rPr lang="fa-IR" sz="2400" dirty="0" smtClean="0">
                <a:solidFill>
                  <a:srgbClr val="0070C0"/>
                </a:solidFill>
                <a:cs typeface="B Titr" pitchFamily="2" charset="-78"/>
              </a:rPr>
              <a:t>کتاب مدیریت شکایت مشتریان </a:t>
            </a:r>
            <a:endParaRPr lang="en-US" sz="2400" dirty="0" smtClean="0">
              <a:solidFill>
                <a:srgbClr val="0070C0"/>
              </a:solidFill>
              <a:cs typeface="B Titr" pitchFamily="2" charset="-78"/>
            </a:endParaRPr>
          </a:p>
          <a:p>
            <a:pPr marL="0" indent="0">
              <a:buFont typeface="Wingdings 2"/>
              <a:buNone/>
            </a:pPr>
            <a:r>
              <a:rPr lang="fa-IR" sz="2400" dirty="0" smtClean="0">
                <a:solidFill>
                  <a:srgbClr val="0070C0"/>
                </a:solidFill>
                <a:cs typeface="B Titr" pitchFamily="2" charset="-78"/>
              </a:rPr>
              <a:t> ترجمه و تلخیص دکتر احمد روستا و سید حمزه خرم نسب</a:t>
            </a:r>
          </a:p>
          <a:p>
            <a:pPr marL="0" indent="0">
              <a:buFont typeface="Wingdings 2"/>
              <a:buNone/>
            </a:pPr>
            <a:endParaRPr lang="fa-IR" dirty="0">
              <a:cs typeface="B Titr" pitchFamily="2" charset="-78"/>
            </a:endParaRPr>
          </a:p>
        </p:txBody>
      </p:sp>
      <p:pic>
        <p:nvPicPr>
          <p:cNvPr id="14" name="Picture 13"/>
          <p:cNvPicPr>
            <a:picLocks noChangeAspect="1"/>
          </p:cNvPicPr>
          <p:nvPr/>
        </p:nvPicPr>
        <p:blipFill>
          <a:blip r:embed="rId3"/>
          <a:stretch>
            <a:fillRect/>
          </a:stretch>
        </p:blipFill>
        <p:spPr>
          <a:xfrm>
            <a:off x="2915816" y="332657"/>
            <a:ext cx="2664296" cy="2879324"/>
          </a:xfrm>
          <a:prstGeom prst="rect">
            <a:avLst/>
          </a:prstGeom>
          <a:ln>
            <a:noFill/>
          </a:ln>
          <a:effectLst>
            <a:outerShdw blurRad="292100" dist="139700" dir="2700000" algn="tl" rotWithShape="0">
              <a:srgbClr val="333333">
                <a:alpha val="65000"/>
              </a:srgbClr>
            </a:outerShdw>
          </a:effectLst>
        </p:spPr>
      </p:pic>
      <p:grpSp>
        <p:nvGrpSpPr>
          <p:cNvPr id="15" name="Group 14"/>
          <p:cNvGrpSpPr/>
          <p:nvPr/>
        </p:nvGrpSpPr>
        <p:grpSpPr>
          <a:xfrm>
            <a:off x="2303748" y="2152812"/>
            <a:ext cx="3888432" cy="2831086"/>
            <a:chOff x="887590" y="3418280"/>
            <a:chExt cx="5801060" cy="2783216"/>
          </a:xfrm>
        </p:grpSpPr>
        <p:grpSp>
          <p:nvGrpSpPr>
            <p:cNvPr id="16" name="Group 15"/>
            <p:cNvGrpSpPr/>
            <p:nvPr/>
          </p:nvGrpSpPr>
          <p:grpSpPr>
            <a:xfrm>
              <a:off x="4244836" y="3418280"/>
              <a:ext cx="2443814" cy="2783216"/>
              <a:chOff x="4877504" y="3357622"/>
              <a:chExt cx="2443814" cy="2783216"/>
            </a:xfrm>
          </p:grpSpPr>
          <p:pic>
            <p:nvPicPr>
              <p:cNvPr id="21" name="Picture 20"/>
              <p:cNvPicPr>
                <a:picLocks noChangeAspect="1"/>
              </p:cNvPicPr>
              <p:nvPr/>
            </p:nvPicPr>
            <p:blipFill>
              <a:blip r:embed="rId4"/>
              <a:stretch>
                <a:fillRect/>
              </a:stretch>
            </p:blipFill>
            <p:spPr>
              <a:xfrm>
                <a:off x="4877504" y="3357622"/>
                <a:ext cx="2443814" cy="1874378"/>
              </a:xfrm>
              <a:prstGeom prst="rect">
                <a:avLst/>
              </a:prstGeom>
              <a:ln>
                <a:noFill/>
              </a:ln>
              <a:effectLst>
                <a:outerShdw blurRad="292100" dist="139700" dir="2700000" algn="tl" rotWithShape="0">
                  <a:srgbClr val="333333">
                    <a:alpha val="65000"/>
                  </a:srgbClr>
                </a:outerShdw>
              </a:effectLst>
            </p:spPr>
          </p:pic>
          <p:sp>
            <p:nvSpPr>
              <p:cNvPr id="22" name="Rectangle 21"/>
              <p:cNvSpPr/>
              <p:nvPr/>
            </p:nvSpPr>
            <p:spPr>
              <a:xfrm>
                <a:off x="4877504" y="5402174"/>
                <a:ext cx="2338805" cy="738664"/>
              </a:xfrm>
              <a:prstGeom prst="rect">
                <a:avLst/>
              </a:prstGeom>
              <a:noFill/>
            </p:spPr>
            <p:txBody>
              <a:bodyPr wrap="square" lIns="91440" tIns="45720" rIns="91440" bIns="45720">
                <a:spAutoFit/>
              </a:bodyPr>
              <a:lstStyle/>
              <a:p>
                <a:pPr algn="ctr"/>
                <a:r>
                  <a:rPr lang="fa-IR" b="1" dirty="0" smtClean="0">
                    <a:ln w="0"/>
                    <a:solidFill>
                      <a:srgbClr val="002060"/>
                    </a:solidFill>
                    <a:effectLst>
                      <a:reflection blurRad="6350" stA="53000" endA="300" endPos="35500" dir="5400000" sy="-90000" algn="bl" rotWithShape="0"/>
                    </a:effectLst>
                    <a:latin typeface="Andalus" panose="02020603050405020304" pitchFamily="18" charset="-78"/>
                    <a:cs typeface="B Mitra" panose="00000400000000000000" pitchFamily="2" charset="-78"/>
                  </a:rPr>
                  <a:t>دکتر احمد روستا </a:t>
                </a:r>
                <a:endParaRPr lang="fa-IR" b="1" dirty="0">
                  <a:ln w="0"/>
                  <a:solidFill>
                    <a:srgbClr val="002060"/>
                  </a:solidFill>
                  <a:effectLst>
                    <a:reflection blurRad="6350" stA="53000" endA="300" endPos="35500" dir="5400000" sy="-90000" algn="bl" rotWithShape="0"/>
                  </a:effectLst>
                  <a:latin typeface="Andalus" panose="02020603050405020304" pitchFamily="18" charset="-78"/>
                  <a:cs typeface="B Titr" panose="00000700000000000000" pitchFamily="2" charset="-78"/>
                </a:endParaRPr>
              </a:p>
              <a:p>
                <a:pPr algn="ctr"/>
                <a:endParaRPr lang="fa-IR"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grpSp>
        <p:grpSp>
          <p:nvGrpSpPr>
            <p:cNvPr id="18" name="Group 17"/>
            <p:cNvGrpSpPr/>
            <p:nvPr/>
          </p:nvGrpSpPr>
          <p:grpSpPr>
            <a:xfrm>
              <a:off x="887590" y="3422781"/>
              <a:ext cx="2444117" cy="2696033"/>
              <a:chOff x="879212" y="3422781"/>
              <a:chExt cx="2452440" cy="2696033"/>
            </a:xfrm>
          </p:grpSpPr>
          <p:pic>
            <p:nvPicPr>
              <p:cNvPr id="19" name="Picture 18"/>
              <p:cNvPicPr>
                <a:picLocks noChangeAspect="1"/>
              </p:cNvPicPr>
              <p:nvPr/>
            </p:nvPicPr>
            <p:blipFill>
              <a:blip r:embed="rId5"/>
              <a:stretch>
                <a:fillRect/>
              </a:stretch>
            </p:blipFill>
            <p:spPr>
              <a:xfrm>
                <a:off x="903556" y="3422781"/>
                <a:ext cx="2428096" cy="1848579"/>
              </a:xfrm>
              <a:prstGeom prst="rect">
                <a:avLst/>
              </a:prstGeom>
              <a:ln>
                <a:noFill/>
              </a:ln>
              <a:effectLst>
                <a:outerShdw blurRad="292100" dist="139700" dir="2700000" algn="tl" rotWithShape="0">
                  <a:srgbClr val="333333">
                    <a:alpha val="65000"/>
                  </a:srgbClr>
                </a:outerShdw>
              </a:effectLst>
            </p:spPr>
          </p:pic>
          <p:sp>
            <p:nvSpPr>
              <p:cNvPr id="20" name="Rectangle 19"/>
              <p:cNvSpPr/>
              <p:nvPr/>
            </p:nvSpPr>
            <p:spPr>
              <a:xfrm>
                <a:off x="879212" y="5380150"/>
                <a:ext cx="2298717" cy="738664"/>
              </a:xfrm>
              <a:prstGeom prst="rect">
                <a:avLst/>
              </a:prstGeom>
              <a:noFill/>
            </p:spPr>
            <p:txBody>
              <a:bodyPr wrap="square" lIns="91440" tIns="45720" rIns="91440" bIns="45720">
                <a:spAutoFit/>
              </a:bodyPr>
              <a:lstStyle/>
              <a:p>
                <a:pPr algn="ctr"/>
                <a:r>
                  <a:rPr lang="fa-IR" b="1" dirty="0" smtClean="0">
                    <a:ln w="0"/>
                    <a:solidFill>
                      <a:srgbClr val="002060"/>
                    </a:solidFill>
                    <a:effectLst>
                      <a:reflection blurRad="6350" stA="53000" endA="300" endPos="35500" dir="5400000" sy="-90000" algn="bl" rotWithShape="0"/>
                    </a:effectLst>
                    <a:latin typeface="Andalus" panose="02020603050405020304" pitchFamily="18" charset="-78"/>
                    <a:cs typeface="B Mitra" panose="00000400000000000000" pitchFamily="2" charset="-78"/>
                  </a:rPr>
                  <a:t>دکتر سید حمزه خرم نسب </a:t>
                </a:r>
                <a:endParaRPr lang="fa-IR" b="1" dirty="0">
                  <a:ln w="0"/>
                  <a:solidFill>
                    <a:srgbClr val="002060"/>
                  </a:solidFill>
                  <a:effectLst>
                    <a:reflection blurRad="6350" stA="53000" endA="300" endPos="35500" dir="5400000" sy="-90000" algn="bl" rotWithShape="0"/>
                  </a:effectLst>
                  <a:latin typeface="Andalus" panose="02020603050405020304" pitchFamily="18" charset="-78"/>
                  <a:cs typeface="B Titr" panose="00000700000000000000" pitchFamily="2" charset="-78"/>
                </a:endParaRPr>
              </a:p>
              <a:p>
                <a:pPr algn="ctr"/>
                <a:endParaRPr lang="fa-IR"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grpSp>
      </p:grpSp>
    </p:spTree>
    <p:extLst>
      <p:ext uri="{BB962C8B-B14F-4D97-AF65-F5344CB8AC3E}">
        <p14:creationId xmlns:p14="http://schemas.microsoft.com/office/powerpoint/2010/main" val="101957781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grpId="1" nodeType="clickEffect" nodePh="1">
                                  <p:stCondLst>
                                    <p:cond delay="0"/>
                                  </p:stCondLst>
                                  <p:endCondLst>
                                    <p:cond evt="begin" delay="0">
                                      <p:tn val="11"/>
                                    </p:cond>
                                  </p:endCondLst>
                                  <p:childTnLst>
                                    <p:animEffect transition="out" filter="randombar(horizontal)">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nodePh="1">
                                  <p:stCondLst>
                                    <p:cond delay="0"/>
                                  </p:stCondLst>
                                  <p:endCondLst>
                                    <p:cond evt="begin" delay="0">
                                      <p:tn val="16"/>
                                    </p:cond>
                                  </p:end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xit" presetSubtype="10" fill="hold" grpId="1" nodeType="clickEffect" nodePh="1">
                                  <p:stCondLst>
                                    <p:cond delay="0"/>
                                  </p:stCondLst>
                                  <p:endCondLst>
                                    <p:cond evt="begin" delay="0">
                                      <p:tn val="22"/>
                                    </p:cond>
                                  </p:endCondLst>
                                  <p:childTnLst>
                                    <p:animEffect transition="out" filter="randombar(horizontal)">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ircle(in)">
                                      <p:cBhvr>
                                        <p:cTn id="34" dur="2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heel(1)">
                                      <p:cBhvr>
                                        <p:cTn id="3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7" grpId="0"/>
      <p:bldP spid="17" grpId="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401197" y="5657671"/>
            <a:ext cx="5351339" cy="1200329"/>
          </a:xfrm>
          <a:prstGeom prst="rect">
            <a:avLst/>
          </a:prstGeom>
          <a:noFill/>
        </p:spPr>
        <p:txBody>
          <a:bodyPr wrap="square" lIns="91440" tIns="45720" rIns="91440" bIns="45720">
            <a:spAutoFit/>
          </a:bodyPr>
          <a:lstStyle/>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sp>
        <p:nvSpPr>
          <p:cNvPr id="17" name="Rectangle 16"/>
          <p:cNvSpPr/>
          <p:nvPr/>
        </p:nvSpPr>
        <p:spPr>
          <a:xfrm>
            <a:off x="1877207" y="5930533"/>
            <a:ext cx="6314521" cy="830997"/>
          </a:xfrm>
          <a:prstGeom prst="rect">
            <a:avLst/>
          </a:prstGeom>
          <a:noFill/>
        </p:spPr>
        <p:txBody>
          <a:bodyPr wrap="square" lIns="91440" tIns="45720" rIns="91440" bIns="45720">
            <a:spAutoFit/>
          </a:bodyPr>
          <a:lstStyle/>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pic>
        <p:nvPicPr>
          <p:cNvPr id="2052" name="Picture 4" descr="نتیجه تصویری برای دانشگاه مهر ارون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297" y="122241"/>
            <a:ext cx="980314" cy="9308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77247" y="431893"/>
            <a:ext cx="6949526" cy="523220"/>
          </a:xfrm>
          <a:prstGeom prst="rect">
            <a:avLst/>
          </a:prstGeom>
        </p:spPr>
        <p:txBody>
          <a:bodyPr wrap="square">
            <a:spAutoFit/>
          </a:bodyPr>
          <a:lstStyle/>
          <a:p>
            <a:r>
              <a:rPr lang="en-US" sz="2800" b="1" dirty="0" smtClean="0">
                <a:solidFill>
                  <a:schemeClr val="accent1">
                    <a:lumMod val="75000"/>
                  </a:schemeClr>
                </a:solidFill>
                <a:cs typeface="B Zar" panose="00000400000000000000" pitchFamily="2" charset="-78"/>
              </a:rPr>
              <a:t>References:</a:t>
            </a:r>
            <a:endParaRPr lang="fa-IR" sz="2800" b="1" dirty="0">
              <a:solidFill>
                <a:schemeClr val="accent1">
                  <a:lumMod val="75000"/>
                </a:schemeClr>
              </a:solidFill>
              <a:cs typeface="B Zar" panose="00000400000000000000" pitchFamily="2" charset="-78"/>
            </a:endParaRPr>
          </a:p>
        </p:txBody>
      </p:sp>
      <p:sp>
        <p:nvSpPr>
          <p:cNvPr id="2" name="Rectangle 1"/>
          <p:cNvSpPr>
            <a:spLocks noChangeArrowheads="1"/>
          </p:cNvSpPr>
          <p:nvPr/>
        </p:nvSpPr>
        <p:spPr bwMode="auto">
          <a:xfrm>
            <a:off x="1036622" y="4159043"/>
            <a:ext cx="6912768" cy="113877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eaLnBrk="0" fontAlgn="base" hangingPunct="0">
              <a:spcBef>
                <a:spcPct val="0"/>
              </a:spcBef>
              <a:spcAft>
                <a:spcPct val="0"/>
              </a:spcAft>
            </a:pPr>
            <a:r>
              <a:rPr kumimoji="0" lang="en-US" altLang="en-US" sz="2400" b="1" i="0" u="none" strike="noStrike" cap="none" normalizeH="0" baseline="0" dirty="0" smtClean="0">
                <a:ln>
                  <a:noFill/>
                </a:ln>
                <a:solidFill>
                  <a:schemeClr val="bg2">
                    <a:lumMod val="25000"/>
                  </a:schemeClr>
                </a:solidFill>
                <a:effectLst/>
                <a:latin typeface="+mj-lt"/>
              </a:rPr>
              <a:t>The</a:t>
            </a:r>
            <a:r>
              <a:rPr kumimoji="0" lang="en-US" altLang="en-US" sz="2400" b="1" i="0" u="none" strike="noStrike" cap="none" normalizeH="0" dirty="0" smtClean="0">
                <a:ln>
                  <a:noFill/>
                </a:ln>
                <a:solidFill>
                  <a:schemeClr val="bg2">
                    <a:lumMod val="25000"/>
                  </a:schemeClr>
                </a:solidFill>
                <a:effectLst/>
                <a:latin typeface="+mj-lt"/>
              </a:rPr>
              <a:t> Book of Complaint Management excellence </a:t>
            </a:r>
            <a:endParaRPr kumimoji="0" lang="en-US" altLang="en-US" sz="2400" b="1" i="0" u="none" strike="noStrike" cap="none" normalizeH="0" baseline="0" dirty="0" smtClean="0">
              <a:ln>
                <a:noFill/>
              </a:ln>
              <a:solidFill>
                <a:schemeClr val="bg2">
                  <a:lumMod val="25000"/>
                </a:schemeClr>
              </a:solidFill>
              <a:effectLst/>
              <a:latin typeface="+mj-lt"/>
            </a:endParaRPr>
          </a:p>
          <a:p>
            <a:pPr eaLnBrk="0" fontAlgn="base" hangingPunct="0">
              <a:spcBef>
                <a:spcPct val="0"/>
              </a:spcBef>
              <a:spcAft>
                <a:spcPct val="0"/>
              </a:spcAft>
            </a:pPr>
            <a:r>
              <a:rPr lang="en-US" altLang="en-US" sz="2400" b="1" dirty="0" smtClean="0">
                <a:solidFill>
                  <a:schemeClr val="bg2">
                    <a:lumMod val="25000"/>
                  </a:schemeClr>
                </a:solidFill>
                <a:latin typeface="+mj-lt"/>
              </a:rPr>
              <a:t>Written by :</a:t>
            </a:r>
            <a:r>
              <a:rPr lang="en-US" altLang="en-US" sz="3200" b="1" dirty="0" smtClean="0">
                <a:solidFill>
                  <a:schemeClr val="bg2">
                    <a:lumMod val="25000"/>
                  </a:schemeClr>
                </a:solidFill>
                <a:latin typeface="+mj-lt"/>
              </a:rPr>
              <a:t> </a:t>
            </a:r>
            <a:r>
              <a:rPr kumimoji="0" lang="en-US" altLang="en-US" sz="1050" b="1" i="0" u="none" strike="noStrike" cap="none" normalizeH="0" baseline="0" dirty="0" smtClean="0">
                <a:ln>
                  <a:noFill/>
                </a:ln>
                <a:solidFill>
                  <a:schemeClr val="bg2">
                    <a:lumMod val="25000"/>
                  </a:schemeClr>
                </a:solidFill>
                <a:effectLst/>
                <a:latin typeface="+mj-lt"/>
              </a:rPr>
              <a:t> </a:t>
            </a:r>
            <a:r>
              <a:rPr lang="en-US" altLang="en-US" sz="2400" b="1" dirty="0" smtClean="0">
                <a:solidFill>
                  <a:schemeClr val="bg2">
                    <a:lumMod val="25000"/>
                  </a:schemeClr>
                </a:solidFill>
                <a:latin typeface="+mj-lt"/>
              </a:rPr>
              <a:t>Sarah </a:t>
            </a:r>
            <a:r>
              <a:rPr lang="en-US" altLang="en-US" sz="2400" b="1" dirty="0">
                <a:solidFill>
                  <a:schemeClr val="bg2">
                    <a:lumMod val="25000"/>
                  </a:schemeClr>
                </a:solidFill>
                <a:latin typeface="+mj-lt"/>
              </a:rPr>
              <a:t>Cook  </a:t>
            </a:r>
            <a:endParaRPr lang="en-US" altLang="en-US" sz="2800" b="1" dirty="0">
              <a:solidFill>
                <a:schemeClr val="bg2">
                  <a:lumMod val="25000"/>
                </a:schemeClr>
              </a:solidFill>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nvGrpSpPr>
          <p:cNvPr id="4" name="Group 3"/>
          <p:cNvGrpSpPr/>
          <p:nvPr/>
        </p:nvGrpSpPr>
        <p:grpSpPr>
          <a:xfrm>
            <a:off x="1650508" y="1372654"/>
            <a:ext cx="5102028" cy="2606462"/>
            <a:chOff x="1650508" y="814252"/>
            <a:chExt cx="5102028" cy="2606462"/>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4544" y="814252"/>
              <a:ext cx="3167992" cy="2182700"/>
            </a:xfrm>
            <a:prstGeom prst="rect">
              <a:avLst/>
            </a:prstGeom>
          </p:spPr>
        </p:pic>
        <p:pic>
          <p:nvPicPr>
            <p:cNvPr id="13" name="Picture 12"/>
            <p:cNvPicPr>
              <a:picLocks noChangeAspect="1"/>
            </p:cNvPicPr>
            <p:nvPr/>
          </p:nvPicPr>
          <p:blipFill>
            <a:blip r:embed="rId4"/>
            <a:stretch>
              <a:fillRect/>
            </a:stretch>
          </p:blipFill>
          <p:spPr>
            <a:xfrm>
              <a:off x="1650508" y="848395"/>
              <a:ext cx="2489444" cy="2572319"/>
            </a:xfrm>
            <a:prstGeom prst="rect">
              <a:avLst/>
            </a:prstGeom>
          </p:spPr>
        </p:pic>
      </p:grpSp>
    </p:spTree>
    <p:extLst>
      <p:ext uri="{BB962C8B-B14F-4D97-AF65-F5344CB8AC3E}">
        <p14:creationId xmlns:p14="http://schemas.microsoft.com/office/powerpoint/2010/main" val="11758230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grpId="1" nodeType="clickEffect" nodePh="1">
                                  <p:stCondLst>
                                    <p:cond delay="0"/>
                                  </p:stCondLst>
                                  <p:endCondLst>
                                    <p:cond evt="begin" delay="0">
                                      <p:tn val="11"/>
                                    </p:cond>
                                  </p:endCondLst>
                                  <p:childTnLst>
                                    <p:animEffect transition="out" filter="randombar(horizontal)">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nodePh="1">
                                  <p:stCondLst>
                                    <p:cond delay="0"/>
                                  </p:stCondLst>
                                  <p:endCondLst>
                                    <p:cond evt="begin" delay="0">
                                      <p:tn val="16"/>
                                    </p:cond>
                                  </p:end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xit" presetSubtype="10" fill="hold" grpId="1" nodeType="clickEffect" nodePh="1">
                                  <p:stCondLst>
                                    <p:cond delay="0"/>
                                  </p:stCondLst>
                                  <p:endCondLst>
                                    <p:cond evt="begin" delay="0">
                                      <p:tn val="22"/>
                                    </p:cond>
                                  </p:endCondLst>
                                  <p:childTnLst>
                                    <p:animEffect transition="out" filter="randombar(horizontal)">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heel(1)">
                                      <p:cBhvr>
                                        <p:cTn id="4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7" grpId="0"/>
      <p:bldP spid="17" grpId="1"/>
      <p:bldP spid="3" grpId="0"/>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31612" y="5601333"/>
            <a:ext cx="5351339" cy="1200329"/>
          </a:xfrm>
          <a:prstGeom prst="rect">
            <a:avLst/>
          </a:prstGeom>
          <a:noFill/>
        </p:spPr>
        <p:txBody>
          <a:bodyPr wrap="square" lIns="91440" tIns="45720" rIns="91440" bIns="45720">
            <a:spAutoFit/>
          </a:bodyPr>
          <a:lstStyle/>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sp>
        <p:nvSpPr>
          <p:cNvPr id="17" name="Rectangle 16"/>
          <p:cNvSpPr/>
          <p:nvPr/>
        </p:nvSpPr>
        <p:spPr>
          <a:xfrm>
            <a:off x="1877207" y="5930533"/>
            <a:ext cx="6314521" cy="830997"/>
          </a:xfrm>
          <a:prstGeom prst="rect">
            <a:avLst/>
          </a:prstGeom>
          <a:noFill/>
        </p:spPr>
        <p:txBody>
          <a:bodyPr wrap="square" lIns="91440" tIns="45720" rIns="91440" bIns="45720">
            <a:spAutoFit/>
          </a:bodyPr>
          <a:lstStyle/>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pic>
        <p:nvPicPr>
          <p:cNvPr id="2052" name="Picture 4" descr="نتیجه تصویری برای دانشگاه مهر ارون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19" y="122241"/>
            <a:ext cx="815458" cy="7743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754572" y="1787412"/>
            <a:ext cx="5041866" cy="707886"/>
          </a:xfrm>
          <a:prstGeom prst="rect">
            <a:avLst/>
          </a:prstGeom>
        </p:spPr>
        <p:txBody>
          <a:bodyPr wrap="square">
            <a:spAutoFit/>
          </a:bodyPr>
          <a:lstStyle/>
          <a:p>
            <a:pPr algn="r"/>
            <a:endParaRPr lang="fa-IR" sz="2000" b="1" dirty="0">
              <a:solidFill>
                <a:srgbClr val="002060"/>
              </a:solidFill>
              <a:cs typeface="B Zar" panose="00000400000000000000" pitchFamily="2" charset="-78"/>
            </a:endParaRPr>
          </a:p>
          <a:p>
            <a:pPr algn="r"/>
            <a:endParaRPr lang="en-US" sz="2000" b="1" dirty="0">
              <a:solidFill>
                <a:srgbClr val="002060"/>
              </a:solidFill>
              <a:cs typeface="B Zar" panose="00000400000000000000" pitchFamily="2" charset="-78"/>
            </a:endParaRPr>
          </a:p>
        </p:txBody>
      </p:sp>
      <p:pic>
        <p:nvPicPr>
          <p:cNvPr id="1028" name="Picture 4" descr="نتیجه تصویری برای ‪thank you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4090" y="1144617"/>
            <a:ext cx="6163598" cy="50568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1001366" y="1433983"/>
            <a:ext cx="6276322" cy="193899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a-IR" sz="6000" b="1" dirty="0" smtClean="0">
                <a:ln/>
                <a:solidFill>
                  <a:schemeClr val="accent1">
                    <a:lumMod val="75000"/>
                  </a:schemeClr>
                </a:solidFill>
                <a:cs typeface="B Badr" panose="00000400000000000000" pitchFamily="2" charset="-78"/>
              </a:rPr>
              <a:t>با تشکر از توجه شما عزیزان</a:t>
            </a:r>
            <a:endParaRPr lang="en-US" sz="6000" b="1" cap="none" spc="0" dirty="0">
              <a:ln/>
              <a:solidFill>
                <a:schemeClr val="accent1">
                  <a:lumMod val="75000"/>
                </a:schemeClr>
              </a:solidFill>
              <a:effectLst/>
              <a:cs typeface="B Badr" panose="00000400000000000000" pitchFamily="2" charset="-78"/>
            </a:endParaRPr>
          </a:p>
        </p:txBody>
      </p:sp>
    </p:spTree>
    <p:extLst>
      <p:ext uri="{BB962C8B-B14F-4D97-AF65-F5344CB8AC3E}">
        <p14:creationId xmlns:p14="http://schemas.microsoft.com/office/powerpoint/2010/main" val="103978782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grpId="1" nodeType="clickEffect" nodePh="1">
                                  <p:stCondLst>
                                    <p:cond delay="0"/>
                                  </p:stCondLst>
                                  <p:endCondLst>
                                    <p:cond evt="begin" delay="0">
                                      <p:tn val="11"/>
                                    </p:cond>
                                  </p:endCondLst>
                                  <p:childTnLst>
                                    <p:animEffect transition="out" filter="randombar(horizontal)">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nodePh="1">
                                  <p:stCondLst>
                                    <p:cond delay="0"/>
                                  </p:stCondLst>
                                  <p:endCondLst>
                                    <p:cond evt="begin" delay="0">
                                      <p:tn val="16"/>
                                    </p:cond>
                                  </p:end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xit" presetSubtype="10" fill="hold" grpId="1" nodeType="clickEffect" nodePh="1">
                                  <p:stCondLst>
                                    <p:cond delay="0"/>
                                  </p:stCondLst>
                                  <p:endCondLst>
                                    <p:cond evt="begin" delay="0">
                                      <p:tn val="22"/>
                                    </p:cond>
                                  </p:endCondLst>
                                  <p:childTnLst>
                                    <p:animEffect transition="out" filter="randombar(horizontal)">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wheel(1)">
                                      <p:cBhvr>
                                        <p:cTn id="29"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7" grpId="0"/>
      <p:bldP spid="1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31612" y="5601333"/>
            <a:ext cx="5351339" cy="1200329"/>
          </a:xfrm>
          <a:prstGeom prst="rect">
            <a:avLst/>
          </a:prstGeom>
          <a:noFill/>
        </p:spPr>
        <p:txBody>
          <a:bodyPr wrap="square" lIns="91440" tIns="45720" rIns="91440" bIns="45720">
            <a:spAutoFit/>
          </a:bodyPr>
          <a:lstStyle/>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sp>
        <p:nvSpPr>
          <p:cNvPr id="17" name="Rectangle 16"/>
          <p:cNvSpPr/>
          <p:nvPr/>
        </p:nvSpPr>
        <p:spPr>
          <a:xfrm>
            <a:off x="1877207" y="5930533"/>
            <a:ext cx="6314521" cy="830997"/>
          </a:xfrm>
          <a:prstGeom prst="rect">
            <a:avLst/>
          </a:prstGeom>
          <a:noFill/>
        </p:spPr>
        <p:txBody>
          <a:bodyPr wrap="square" lIns="91440" tIns="45720" rIns="91440" bIns="45720">
            <a:spAutoFit/>
          </a:bodyPr>
          <a:lstStyle/>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pic>
        <p:nvPicPr>
          <p:cNvPr id="2052" name="Picture 4" descr="نتیجه تصویری برای دانشگاه مهر ارون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355" y="343528"/>
            <a:ext cx="1287172" cy="12222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62547" y="505900"/>
            <a:ext cx="4052712" cy="707886"/>
          </a:xfrm>
          <a:prstGeom prst="rect">
            <a:avLst/>
          </a:prstGeom>
          <a:noFill/>
        </p:spPr>
        <p:txBody>
          <a:bodyPr wrap="none" lIns="91440" tIns="45720" rIns="91440" bIns="45720">
            <a:spAutoFit/>
          </a:bodyPr>
          <a:lstStyle/>
          <a:p>
            <a:pPr algn="ctr"/>
            <a:r>
              <a:rPr lang="fa-IR" sz="4000" b="1" dirty="0" smtClean="0">
                <a:ln w="22225">
                  <a:solidFill>
                    <a:schemeClr val="accent2"/>
                  </a:solidFill>
                  <a:prstDash val="solid"/>
                </a:ln>
                <a:solidFill>
                  <a:srgbClr val="00B050"/>
                </a:solidFill>
                <a:cs typeface="B Mitra" panose="00000400000000000000" pitchFamily="2" charset="-78"/>
              </a:rPr>
              <a:t>فرصتی به نام شکایت </a:t>
            </a:r>
            <a:endParaRPr lang="en-US" sz="4000" b="1" dirty="0">
              <a:ln w="22225">
                <a:solidFill>
                  <a:schemeClr val="accent2"/>
                </a:solidFill>
                <a:prstDash val="solid"/>
              </a:ln>
              <a:solidFill>
                <a:srgbClr val="00B050"/>
              </a:solidFill>
              <a:cs typeface="B Mitra" panose="00000400000000000000" pitchFamily="2" charset="-78"/>
            </a:endParaRPr>
          </a:p>
        </p:txBody>
      </p:sp>
      <p:sp>
        <p:nvSpPr>
          <p:cNvPr id="7" name="Rectangle 6"/>
          <p:cNvSpPr/>
          <p:nvPr/>
        </p:nvSpPr>
        <p:spPr>
          <a:xfrm>
            <a:off x="3868656" y="1899623"/>
            <a:ext cx="3957679" cy="4924425"/>
          </a:xfrm>
          <a:prstGeom prst="rect">
            <a:avLst/>
          </a:prstGeom>
          <a:noFill/>
        </p:spPr>
        <p:txBody>
          <a:bodyPr wrap="square" lIns="91440" tIns="45720" rIns="91440" bIns="45720">
            <a:spAutoFit/>
          </a:bodyPr>
          <a:lstStyle/>
          <a:p>
            <a:pPr algn="r"/>
            <a:endParaRPr lang="fa-IR" sz="2000" b="1" dirty="0">
              <a:ln w="0"/>
              <a:solidFill>
                <a:srgbClr val="002060"/>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r"/>
            <a:endParaRPr lang="fa-IR" sz="2000" b="1" dirty="0">
              <a:ln w="0"/>
              <a:solidFill>
                <a:srgbClr val="002060"/>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r"/>
            <a:r>
              <a:rPr lang="fa-IR" b="1" dirty="0" smtClean="0">
                <a:ln w="0"/>
                <a:solidFill>
                  <a:srgbClr val="002060"/>
                </a:solidFill>
                <a:effectLst>
                  <a:reflection blurRad="6350" stA="53000" endA="300" endPos="35500" dir="5400000" sy="-90000" algn="bl" rotWithShape="0"/>
                </a:effectLst>
                <a:latin typeface="Andalus" panose="02020603050405020304" pitchFamily="18" charset="-78"/>
                <a:cs typeface="B Mitra" panose="00000400000000000000" pitchFamily="2" charset="-78"/>
              </a:rPr>
              <a:t>نارضایتی </a:t>
            </a:r>
            <a:r>
              <a:rPr lang="fa-IR" b="1" dirty="0">
                <a:ln w="0"/>
                <a:solidFill>
                  <a:srgbClr val="002060"/>
                </a:solidFill>
                <a:effectLst>
                  <a:reflection blurRad="6350" stA="53000" endA="300" endPos="35500" dir="5400000" sy="-90000" algn="bl" rotWithShape="0"/>
                </a:effectLst>
                <a:latin typeface="Andalus" panose="02020603050405020304" pitchFamily="18" charset="-78"/>
                <a:cs typeface="B Mitra" panose="00000400000000000000" pitchFamily="2" charset="-78"/>
              </a:rPr>
              <a:t>مشتری •عوامل اجتماعی، تکنولوژیکی، سیاسی و اقتصادی که توقعات مشتریان را از خدماتی که تجربه می کنند، تغییر می دهند.</a:t>
            </a:r>
            <a:br>
              <a:rPr lang="fa-IR" b="1" dirty="0">
                <a:ln w="0"/>
                <a:solidFill>
                  <a:srgbClr val="002060"/>
                </a:solidFill>
                <a:effectLst>
                  <a:reflection blurRad="6350" stA="53000" endA="300" endPos="35500" dir="5400000" sy="-90000" algn="bl" rotWithShape="0"/>
                </a:effectLst>
                <a:latin typeface="Andalus" panose="02020603050405020304" pitchFamily="18" charset="-78"/>
                <a:cs typeface="B Mitra" panose="00000400000000000000" pitchFamily="2" charset="-78"/>
              </a:rPr>
            </a:br>
            <a:r>
              <a:rPr lang="fa-IR" b="1" dirty="0">
                <a:ln w="0"/>
                <a:solidFill>
                  <a:srgbClr val="002060"/>
                </a:solidFill>
                <a:effectLst>
                  <a:reflection blurRad="6350" stA="53000" endA="300" endPos="35500" dir="5400000" sy="-90000" algn="bl" rotWithShape="0"/>
                </a:effectLst>
                <a:latin typeface="Andalus" panose="02020603050405020304" pitchFamily="18" charset="-78"/>
                <a:cs typeface="B Mitra" panose="00000400000000000000" pitchFamily="2" charset="-78"/>
              </a:rPr>
              <a:t>•تاثیر این عوامل بر رضایت مشتریان و شکایت های آنها از سازمان</a:t>
            </a:r>
            <a:br>
              <a:rPr lang="fa-IR" b="1" dirty="0">
                <a:ln w="0"/>
                <a:solidFill>
                  <a:srgbClr val="002060"/>
                </a:solidFill>
                <a:effectLst>
                  <a:reflection blurRad="6350" stA="53000" endA="300" endPos="35500" dir="5400000" sy="-90000" algn="bl" rotWithShape="0"/>
                </a:effectLst>
                <a:latin typeface="Andalus" panose="02020603050405020304" pitchFamily="18" charset="-78"/>
                <a:cs typeface="B Mitra" panose="00000400000000000000" pitchFamily="2" charset="-78"/>
              </a:rPr>
            </a:br>
            <a:r>
              <a:rPr lang="fa-IR" b="1" dirty="0">
                <a:ln w="0"/>
                <a:solidFill>
                  <a:srgbClr val="002060"/>
                </a:solidFill>
                <a:effectLst>
                  <a:reflection blurRad="6350" stA="53000" endA="300" endPos="35500" dir="5400000" sy="-90000" algn="bl" rotWithShape="0"/>
                </a:effectLst>
                <a:latin typeface="Andalus" panose="02020603050405020304" pitchFamily="18" charset="-78"/>
                <a:cs typeface="B Mitra" panose="00000400000000000000" pitchFamily="2" charset="-78"/>
              </a:rPr>
              <a:t>•علت اهمیت شکایت ها برای سازمان و مخاطرات مرتبط با رسیدگی نامناسب به شکایات</a:t>
            </a:r>
            <a:br>
              <a:rPr lang="fa-IR" b="1" dirty="0">
                <a:ln w="0"/>
                <a:solidFill>
                  <a:srgbClr val="002060"/>
                </a:solidFill>
                <a:effectLst>
                  <a:reflection blurRad="6350" stA="53000" endA="300" endPos="35500" dir="5400000" sy="-90000" algn="bl" rotWithShape="0"/>
                </a:effectLst>
                <a:latin typeface="Andalus" panose="02020603050405020304" pitchFamily="18" charset="-78"/>
                <a:cs typeface="B Mitra" panose="00000400000000000000" pitchFamily="2" charset="-78"/>
              </a:rPr>
            </a:br>
            <a:r>
              <a:rPr lang="fa-IR" b="1" dirty="0">
                <a:ln w="0"/>
                <a:solidFill>
                  <a:srgbClr val="002060"/>
                </a:solidFill>
                <a:effectLst>
                  <a:reflection blurRad="6350" stA="53000" endA="300" endPos="35500" dir="5400000" sy="-90000" algn="bl" rotWithShape="0"/>
                </a:effectLst>
                <a:latin typeface="Andalus" panose="02020603050405020304" pitchFamily="18" charset="-78"/>
                <a:cs typeface="B Mitra" panose="00000400000000000000" pitchFamily="2" charset="-78"/>
              </a:rPr>
              <a:t>•چرا سازمان هایی که از نظر شیوه ی کار الگو هستند شکایت ها را فرصتی برای بهبود می </a:t>
            </a:r>
            <a:r>
              <a:rPr lang="fa-IR" b="1" dirty="0" smtClean="0">
                <a:ln w="0"/>
                <a:solidFill>
                  <a:srgbClr val="002060"/>
                </a:solidFill>
                <a:effectLst>
                  <a:reflection blurRad="6350" stA="53000" endA="300" endPos="35500" dir="5400000" sy="-90000" algn="bl" rotWithShape="0"/>
                </a:effectLst>
                <a:latin typeface="Andalus" panose="02020603050405020304" pitchFamily="18" charset="-78"/>
                <a:cs typeface="B Mitra" panose="00000400000000000000" pitchFamily="2" charset="-78"/>
              </a:rPr>
              <a:t>دانند.</a:t>
            </a:r>
            <a:endParaRPr lang="fa-IR" sz="1400" b="1" dirty="0">
              <a:ln w="0"/>
              <a:solidFill>
                <a:srgbClr val="2C3C43">
                  <a:lumMod val="75000"/>
                </a:srgbClr>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r"/>
            <a:r>
              <a:rPr lang="fa-IR" sz="1600" b="1" dirty="0">
                <a:ln w="0"/>
                <a:solidFill>
                  <a:srgbClr val="2C3C43">
                    <a:lumMod val="75000"/>
                  </a:srgbClr>
                </a:solidFill>
                <a:effectLst>
                  <a:reflection blurRad="6350" stA="53000" endA="300" endPos="35500" dir="5400000" sy="-90000" algn="bl" rotWithShape="0"/>
                </a:effectLst>
                <a:latin typeface="Andalus" panose="02020603050405020304" pitchFamily="18" charset="-78"/>
                <a:cs typeface="B Mitra" panose="00000400000000000000" pitchFamily="2" charset="-78"/>
              </a:rPr>
              <a:t> </a:t>
            </a:r>
          </a:p>
          <a:p>
            <a:pPr algn="r"/>
            <a:endParaRPr lang="fa-IR" sz="1600" b="1" dirty="0">
              <a:ln w="0"/>
              <a:solidFill>
                <a:srgbClr val="2C3C43">
                  <a:lumMod val="75000"/>
                </a:srgbClr>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r"/>
            <a:endParaRPr lang="fa-IR" sz="1600" b="1" dirty="0">
              <a:ln w="0"/>
              <a:solidFill>
                <a:srgbClr val="2C3C43">
                  <a:lumMod val="75000"/>
                </a:srgbClr>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r"/>
            <a:endParaRPr lang="fa-IR" sz="1600" b="1" dirty="0">
              <a:ln w="0"/>
              <a:solidFill>
                <a:srgbClr val="2C3C43">
                  <a:lumMod val="75000"/>
                </a:srgbClr>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r"/>
            <a:endParaRPr lang="fa-IR" sz="1600" b="1" dirty="0">
              <a:ln w="0"/>
              <a:solidFill>
                <a:srgbClr val="2C3C43">
                  <a:lumMod val="75000"/>
                </a:srgbClr>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r"/>
            <a:r>
              <a:rPr lang="fa-IR" sz="1600" b="1" dirty="0">
                <a:ln w="0"/>
                <a:solidFill>
                  <a:srgbClr val="2C3C43">
                    <a:lumMod val="75000"/>
                  </a:srgbClr>
                </a:solidFill>
                <a:effectLst>
                  <a:reflection blurRad="6350" stA="53000" endA="300" endPos="35500" dir="5400000" sy="-90000" algn="bl" rotWithShape="0"/>
                </a:effectLst>
                <a:latin typeface="Andalus" panose="02020603050405020304" pitchFamily="18" charset="-78"/>
                <a:cs typeface="B Mitra" panose="00000400000000000000" pitchFamily="2" charset="-78"/>
              </a:rPr>
              <a:t> </a:t>
            </a:r>
          </a:p>
          <a:p>
            <a:pPr algn="r"/>
            <a:endParaRPr lang="fa-IR" sz="1600" b="1" dirty="0">
              <a:ln w="0"/>
              <a:solidFill>
                <a:srgbClr val="2C3C43">
                  <a:lumMod val="75000"/>
                </a:srgbClr>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pic>
        <p:nvPicPr>
          <p:cNvPr id="3" name="Picture 2"/>
          <p:cNvPicPr>
            <a:picLocks noChangeAspect="1"/>
          </p:cNvPicPr>
          <p:nvPr/>
        </p:nvPicPr>
        <p:blipFill>
          <a:blip r:embed="rId3"/>
          <a:stretch>
            <a:fillRect/>
          </a:stretch>
        </p:blipFill>
        <p:spPr>
          <a:xfrm>
            <a:off x="483073" y="2060847"/>
            <a:ext cx="2979474" cy="3401165"/>
          </a:xfrm>
          <a:prstGeom prst="rect">
            <a:avLst/>
          </a:prstGeom>
        </p:spPr>
      </p:pic>
      <p:sp>
        <p:nvSpPr>
          <p:cNvPr id="9" name="Rectangle 8"/>
          <p:cNvSpPr/>
          <p:nvPr/>
        </p:nvSpPr>
        <p:spPr>
          <a:xfrm>
            <a:off x="3848868" y="1159086"/>
            <a:ext cx="3533339" cy="523220"/>
          </a:xfrm>
          <a:prstGeom prst="rect">
            <a:avLst/>
          </a:prstGeom>
          <a:noFill/>
        </p:spPr>
        <p:txBody>
          <a:bodyPr wrap="none" lIns="91440" tIns="45720" rIns="91440" bIns="45720">
            <a:spAutoFit/>
          </a:bodyPr>
          <a:lstStyle/>
          <a:p>
            <a:pPr algn="ctr"/>
            <a:r>
              <a:rPr lang="en-US" sz="2800" b="1" cap="none" spc="0" dirty="0" smtClean="0">
                <a:ln w="9525">
                  <a:solidFill>
                    <a:schemeClr val="bg1"/>
                  </a:solidFill>
                  <a:prstDash val="solid"/>
                </a:ln>
                <a:solidFill>
                  <a:srgbClr val="002060"/>
                </a:solidFill>
                <a:effectLst>
                  <a:outerShdw blurRad="12700" dist="38100" dir="2700000" algn="tl" rotWithShape="0">
                    <a:schemeClr val="bg1">
                      <a:lumMod val="50000"/>
                    </a:schemeClr>
                  </a:outerShdw>
                </a:effectLst>
                <a:latin typeface="Andalus" panose="02020603050405020304" pitchFamily="18" charset="-78"/>
                <a:cs typeface="B Mitra" panose="00000400000000000000" pitchFamily="2" charset="-78"/>
              </a:rPr>
              <a:t>A </a:t>
            </a:r>
            <a:r>
              <a:rPr lang="en-US" sz="2800" b="1" cap="none" spc="0" dirty="0">
                <a:ln w="9525">
                  <a:solidFill>
                    <a:schemeClr val="bg1"/>
                  </a:solidFill>
                  <a:prstDash val="solid"/>
                </a:ln>
                <a:solidFill>
                  <a:srgbClr val="002060"/>
                </a:solidFill>
                <a:effectLst>
                  <a:outerShdw blurRad="12700" dist="38100" dir="2700000" algn="tl" rotWithShape="0">
                    <a:schemeClr val="bg1">
                      <a:lumMod val="50000"/>
                    </a:schemeClr>
                  </a:outerShdw>
                </a:effectLst>
                <a:latin typeface="Andalus" panose="02020603050405020304" pitchFamily="18" charset="-78"/>
                <a:cs typeface="B Mitra" panose="00000400000000000000" pitchFamily="2" charset="-78"/>
              </a:rPr>
              <a:t>chance to Complain </a:t>
            </a:r>
            <a:r>
              <a:rPr lang="fa-IR" sz="2800" b="1" cap="none" spc="0" dirty="0">
                <a:ln w="9525">
                  <a:solidFill>
                    <a:schemeClr val="bg1"/>
                  </a:solidFill>
                  <a:prstDash val="solid"/>
                </a:ln>
                <a:solidFill>
                  <a:srgbClr val="002060"/>
                </a:solidFill>
                <a:effectLst>
                  <a:outerShdw blurRad="12700" dist="38100" dir="2700000" algn="tl" rotWithShape="0">
                    <a:schemeClr val="bg1">
                      <a:lumMod val="50000"/>
                    </a:schemeClr>
                  </a:outerShdw>
                </a:effectLst>
                <a:latin typeface="Andalus" panose="02020603050405020304" pitchFamily="18" charset="-78"/>
                <a:cs typeface="B Mitra" panose="00000400000000000000" pitchFamily="2" charset="-78"/>
              </a:rPr>
              <a:t> </a:t>
            </a:r>
            <a:endParaRPr lang="en-US" sz="2800" b="1" cap="none" spc="0" dirty="0">
              <a:ln w="9525">
                <a:solidFill>
                  <a:schemeClr val="bg1"/>
                </a:solidFill>
                <a:prstDash val="solid"/>
              </a:ln>
              <a:solidFill>
                <a:srgbClr val="00206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00755944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grpId="1" nodeType="clickEffect" nodePh="1">
                                  <p:stCondLst>
                                    <p:cond delay="0"/>
                                  </p:stCondLst>
                                  <p:endCondLst>
                                    <p:cond evt="begin" delay="0">
                                      <p:tn val="11"/>
                                    </p:cond>
                                  </p:endCondLst>
                                  <p:childTnLst>
                                    <p:animEffect transition="out" filter="randombar(horizontal)">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nodePh="1">
                                  <p:stCondLst>
                                    <p:cond delay="0"/>
                                  </p:stCondLst>
                                  <p:endCondLst>
                                    <p:cond evt="begin" delay="0">
                                      <p:tn val="16"/>
                                    </p:cond>
                                  </p:end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xit" presetSubtype="10" fill="hold" grpId="1" nodeType="clickEffect" nodePh="1">
                                  <p:stCondLst>
                                    <p:cond delay="0"/>
                                  </p:stCondLst>
                                  <p:endCondLst>
                                    <p:cond evt="begin" delay="0">
                                      <p:tn val="22"/>
                                    </p:cond>
                                  </p:endCondLst>
                                  <p:childTnLst>
                                    <p:animEffect transition="out" filter="randombar(horizontal)">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xit" presetSubtype="10" fill="hold" grpId="1" nodeType="clickEffect">
                                  <p:stCondLst>
                                    <p:cond delay="0"/>
                                  </p:stCondLst>
                                  <p:childTnLst>
                                    <p:animEffect transition="out" filter="randombar(horizontal)">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7" grpId="0"/>
      <p:bldP spid="17" grpId="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31612" y="5601333"/>
            <a:ext cx="5351339" cy="1200329"/>
          </a:xfrm>
          <a:prstGeom prst="rect">
            <a:avLst/>
          </a:prstGeom>
          <a:noFill/>
        </p:spPr>
        <p:txBody>
          <a:bodyPr wrap="square" lIns="91440" tIns="45720" rIns="91440" bIns="45720">
            <a:spAutoFit/>
          </a:bodyPr>
          <a:lstStyle/>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sp>
        <p:nvSpPr>
          <p:cNvPr id="17" name="Rectangle 16"/>
          <p:cNvSpPr/>
          <p:nvPr/>
        </p:nvSpPr>
        <p:spPr>
          <a:xfrm>
            <a:off x="1877207" y="5930533"/>
            <a:ext cx="6314521" cy="830997"/>
          </a:xfrm>
          <a:prstGeom prst="rect">
            <a:avLst/>
          </a:prstGeom>
          <a:noFill/>
        </p:spPr>
        <p:txBody>
          <a:bodyPr wrap="square" lIns="91440" tIns="45720" rIns="91440" bIns="45720">
            <a:spAutoFit/>
          </a:bodyPr>
          <a:lstStyle/>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pic>
        <p:nvPicPr>
          <p:cNvPr id="2052" name="Picture 4" descr="نتیجه تصویری برای دانشگاه مهر ارون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026" y="343528"/>
            <a:ext cx="1287172" cy="122223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402610" y="1976496"/>
            <a:ext cx="2160268" cy="20644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4"/>
          <a:stretch>
            <a:fillRect/>
          </a:stretch>
        </p:blipFill>
        <p:spPr>
          <a:xfrm>
            <a:off x="464783" y="4807886"/>
            <a:ext cx="1968574" cy="1001395"/>
          </a:xfrm>
          <a:prstGeom prst="rect">
            <a:avLst/>
          </a:prstGeom>
        </p:spPr>
      </p:pic>
      <p:sp>
        <p:nvSpPr>
          <p:cNvPr id="6" name="TextBox 5"/>
          <p:cNvSpPr txBox="1"/>
          <p:nvPr/>
        </p:nvSpPr>
        <p:spPr>
          <a:xfrm>
            <a:off x="3347864" y="1146955"/>
            <a:ext cx="5511733" cy="400110"/>
          </a:xfrm>
          <a:prstGeom prst="rect">
            <a:avLst/>
          </a:prstGeom>
          <a:noFill/>
        </p:spPr>
        <p:txBody>
          <a:bodyPr wrap="square" rtlCol="0">
            <a:spAutoFit/>
          </a:bodyPr>
          <a:lstStyle/>
          <a:p>
            <a:r>
              <a:rPr lang="en-US" sz="2000" b="1" dirty="0" smtClean="0">
                <a:solidFill>
                  <a:srgbClr val="00B050"/>
                </a:solidFill>
              </a:rPr>
              <a:t>Rising expectations of customers</a:t>
            </a:r>
            <a:endParaRPr lang="en-US" sz="2000" b="1" dirty="0">
              <a:solidFill>
                <a:srgbClr val="00B050"/>
              </a:solidFill>
            </a:endParaRPr>
          </a:p>
        </p:txBody>
      </p:sp>
      <p:sp>
        <p:nvSpPr>
          <p:cNvPr id="9" name="Rectangle 8"/>
          <p:cNvSpPr/>
          <p:nvPr/>
        </p:nvSpPr>
        <p:spPr>
          <a:xfrm>
            <a:off x="3225237" y="406356"/>
            <a:ext cx="4599336" cy="707886"/>
          </a:xfrm>
          <a:prstGeom prst="rect">
            <a:avLst/>
          </a:prstGeom>
          <a:noFill/>
        </p:spPr>
        <p:txBody>
          <a:bodyPr wrap="none" lIns="91440" tIns="45720" rIns="91440" bIns="45720">
            <a:spAutoFit/>
          </a:bodyPr>
          <a:lstStyle/>
          <a:p>
            <a:pPr algn="ctr"/>
            <a:r>
              <a:rPr lang="fa-IR" sz="4000" b="1" dirty="0" smtClean="0">
                <a:ln w="22225">
                  <a:solidFill>
                    <a:schemeClr val="accent2"/>
                  </a:solidFill>
                  <a:prstDash val="solid"/>
                </a:ln>
                <a:solidFill>
                  <a:srgbClr val="00B050"/>
                </a:solidFill>
                <a:cs typeface="B Mitra" panose="00000400000000000000" pitchFamily="2" charset="-78"/>
              </a:rPr>
              <a:t>بالارفتن توقعات مشتریان</a:t>
            </a:r>
            <a:endParaRPr lang="en-US" sz="4000" b="1" dirty="0">
              <a:ln w="22225">
                <a:solidFill>
                  <a:schemeClr val="accent2"/>
                </a:solidFill>
                <a:prstDash val="solid"/>
              </a:ln>
              <a:solidFill>
                <a:srgbClr val="00B050"/>
              </a:solidFill>
              <a:cs typeface="B Mitra" panose="00000400000000000000" pitchFamily="2" charset="-78"/>
            </a:endParaRPr>
          </a:p>
        </p:txBody>
      </p:sp>
      <p:sp>
        <p:nvSpPr>
          <p:cNvPr id="10" name="Rectangle 9"/>
          <p:cNvSpPr/>
          <p:nvPr/>
        </p:nvSpPr>
        <p:spPr>
          <a:xfrm>
            <a:off x="3149862" y="1989149"/>
            <a:ext cx="5041866" cy="2893100"/>
          </a:xfrm>
          <a:prstGeom prst="rect">
            <a:avLst/>
          </a:prstGeom>
        </p:spPr>
        <p:txBody>
          <a:bodyPr wrap="square">
            <a:spAutoFit/>
          </a:bodyPr>
          <a:lstStyle/>
          <a:p>
            <a:pPr algn="r"/>
            <a:endParaRPr lang="fa-IR" sz="2000" b="1" dirty="0">
              <a:solidFill>
                <a:srgbClr val="002060"/>
              </a:solidFill>
              <a:cs typeface="B Zar" panose="00000400000000000000" pitchFamily="2" charset="-78"/>
            </a:endParaRPr>
          </a:p>
          <a:p>
            <a:pPr algn="r"/>
            <a:r>
              <a:rPr lang="fa-IR" b="1" dirty="0">
                <a:solidFill>
                  <a:srgbClr val="002060"/>
                </a:solidFill>
                <a:cs typeface="B Zar" panose="00000400000000000000" pitchFamily="2" charset="-78"/>
              </a:rPr>
              <a:t>تعداد شکایت ها در سرتاسر جهان به طور روزافزونی افزایش می یابد؛ که نشان دهنده ی این است که دیگر مشتریان حاضر نیستند با خدمات ضعیف کنار بیایند</a:t>
            </a:r>
            <a:r>
              <a:rPr lang="fa-IR" b="1" dirty="0" smtClean="0">
                <a:solidFill>
                  <a:srgbClr val="002060"/>
                </a:solidFill>
                <a:cs typeface="B Zar" panose="00000400000000000000" pitchFamily="2" charset="-78"/>
              </a:rPr>
              <a:t>.</a:t>
            </a:r>
          </a:p>
          <a:p>
            <a:pPr algn="r"/>
            <a:r>
              <a:rPr lang="fa-IR" b="1" dirty="0" smtClean="0">
                <a:solidFill>
                  <a:srgbClr val="002060"/>
                </a:solidFill>
                <a:cs typeface="B Zar" panose="00000400000000000000" pitchFamily="2" charset="-78"/>
              </a:rPr>
              <a:t>بی </a:t>
            </a:r>
            <a:r>
              <a:rPr lang="fa-IR" b="1" dirty="0">
                <a:solidFill>
                  <a:srgbClr val="002060"/>
                </a:solidFill>
                <a:cs typeface="B Zar" panose="00000400000000000000" pitchFamily="2" charset="-78"/>
              </a:rPr>
              <a:t>شک، بنگاه های اقتصادی قرن بیست و یک در حال حاضر تمرکز بیشتری بر لزوم ارائه ی تجربه </a:t>
            </a:r>
            <a:r>
              <a:rPr lang="fa-IR" b="1" dirty="0" smtClean="0">
                <a:solidFill>
                  <a:srgbClr val="002060"/>
                </a:solidFill>
                <a:cs typeface="B Zar" panose="00000400000000000000" pitchFamily="2" charset="-78"/>
              </a:rPr>
              <a:t>های </a:t>
            </a:r>
            <a:r>
              <a:rPr lang="fa-IR" b="1" dirty="0">
                <a:solidFill>
                  <a:srgbClr val="002060"/>
                </a:solidFill>
                <a:cs typeface="B Zar" panose="00000400000000000000" pitchFamily="2" charset="-78"/>
              </a:rPr>
              <a:t>عالی مشتری دارند.</a:t>
            </a:r>
          </a:p>
          <a:p>
            <a:pPr algn="r"/>
            <a:r>
              <a:rPr lang="fa-IR" b="1" dirty="0">
                <a:solidFill>
                  <a:srgbClr val="002060"/>
                </a:solidFill>
                <a:cs typeface="B Zar" panose="00000400000000000000" pitchFamily="2" charset="-78"/>
              </a:rPr>
              <a:t>مشتری امروز در مقایسه با 20 سال پیش </a:t>
            </a:r>
            <a:r>
              <a:rPr lang="fa-IR" b="1" dirty="0" smtClean="0">
                <a:solidFill>
                  <a:srgbClr val="002060"/>
                </a:solidFill>
                <a:cs typeface="B Zar" panose="00000400000000000000" pitchFamily="2" charset="-78"/>
              </a:rPr>
              <a:t>آگاه </a:t>
            </a:r>
            <a:r>
              <a:rPr lang="fa-IR" b="1" dirty="0">
                <a:solidFill>
                  <a:srgbClr val="002060"/>
                </a:solidFill>
                <a:cs typeface="B Zar" panose="00000400000000000000" pitchFamily="2" charset="-78"/>
              </a:rPr>
              <a:t>تر و رک تر است. در آن زمان حرفه ی خدمات مشتری نو پا بود. قدرت در اختیار شرکت های بزرگ تولیدی بود</a:t>
            </a:r>
            <a:r>
              <a:rPr lang="fa-IR" sz="1600" dirty="0">
                <a:solidFill>
                  <a:srgbClr val="002060"/>
                </a:solidFill>
                <a:cs typeface="B Zar" panose="00000400000000000000" pitchFamily="2" charset="-78"/>
              </a:rPr>
              <a:t>. </a:t>
            </a:r>
          </a:p>
        </p:txBody>
      </p:sp>
    </p:spTree>
    <p:extLst>
      <p:ext uri="{BB962C8B-B14F-4D97-AF65-F5344CB8AC3E}">
        <p14:creationId xmlns:p14="http://schemas.microsoft.com/office/powerpoint/2010/main" val="8255599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1" nodeType="clickEffect" nodePh="1">
                                  <p:stCondLst>
                                    <p:cond delay="0"/>
                                  </p:stCondLst>
                                  <p:endCondLst>
                                    <p:cond evt="begin" delay="0">
                                      <p:tn val="5"/>
                                    </p:cond>
                                  </p:endCondLst>
                                  <p:childTnLst>
                                    <p:animEffect transition="out" filter="randombar(horizont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xit" presetSubtype="10" fill="hold" grpId="1" nodeType="clickEffect" nodePh="1">
                                  <p:stCondLst>
                                    <p:cond delay="0"/>
                                  </p:stCondLst>
                                  <p:endCondLst>
                                    <p:cond evt="begin" delay="0">
                                      <p:tn val="16"/>
                                    </p:cond>
                                  </p:endCondLst>
                                  <p:childTnLst>
                                    <p:animEffect transition="out" filter="randombar(horizontal)">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p:bldP spid="17" grpId="0"/>
      <p:bldP spid="1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877207" y="5930533"/>
            <a:ext cx="6314521" cy="830997"/>
          </a:xfrm>
          <a:prstGeom prst="rect">
            <a:avLst/>
          </a:prstGeom>
          <a:noFill/>
        </p:spPr>
        <p:txBody>
          <a:bodyPr wrap="square" lIns="91440" tIns="45720" rIns="91440" bIns="45720">
            <a:spAutoFit/>
          </a:bodyPr>
          <a:lstStyle/>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pic>
        <p:nvPicPr>
          <p:cNvPr id="2052" name="Picture 4" descr="نتیجه تصویری برای دانشگاه مهر ارون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026" y="343528"/>
            <a:ext cx="1287172" cy="122223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flipV="1">
            <a:off x="688026" y="5930533"/>
            <a:ext cx="7439768" cy="1"/>
          </a:xfrm>
          <a:prstGeom prst="line">
            <a:avLst/>
          </a:prstGeom>
        </p:spPr>
        <p:style>
          <a:lnRef idx="3">
            <a:schemeClr val="accent3"/>
          </a:lnRef>
          <a:fillRef idx="0">
            <a:schemeClr val="accent3"/>
          </a:fillRef>
          <a:effectRef idx="2">
            <a:schemeClr val="accent3"/>
          </a:effectRef>
          <a:fontRef idx="minor">
            <a:schemeClr val="tx1"/>
          </a:fontRef>
        </p:style>
      </p:cxnSp>
      <p:pic>
        <p:nvPicPr>
          <p:cNvPr id="7" name="Picture 6"/>
          <p:cNvPicPr>
            <a:picLocks noChangeAspect="1"/>
          </p:cNvPicPr>
          <p:nvPr/>
        </p:nvPicPr>
        <p:blipFill>
          <a:blip r:embed="rId3"/>
          <a:stretch>
            <a:fillRect/>
          </a:stretch>
        </p:blipFill>
        <p:spPr>
          <a:xfrm>
            <a:off x="2699793" y="300722"/>
            <a:ext cx="1385014" cy="1222234"/>
          </a:xfrm>
          <a:prstGeom prst="ellipse">
            <a:avLst/>
          </a:prstGeom>
          <a:ln>
            <a:noFill/>
          </a:ln>
          <a:effectLst>
            <a:softEdge rad="112500"/>
          </a:effectLst>
        </p:spPr>
      </p:pic>
      <p:pic>
        <p:nvPicPr>
          <p:cNvPr id="8" name="Picture 7"/>
          <p:cNvPicPr>
            <a:picLocks noChangeAspect="1"/>
          </p:cNvPicPr>
          <p:nvPr/>
        </p:nvPicPr>
        <p:blipFill>
          <a:blip r:embed="rId4"/>
          <a:stretch>
            <a:fillRect/>
          </a:stretch>
        </p:blipFill>
        <p:spPr>
          <a:xfrm>
            <a:off x="1086739" y="1894962"/>
            <a:ext cx="1504486" cy="1133689"/>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a:stretch>
            <a:fillRect/>
          </a:stretch>
        </p:blipFill>
        <p:spPr>
          <a:xfrm>
            <a:off x="977107" y="3331178"/>
            <a:ext cx="1800200" cy="1743075"/>
          </a:xfrm>
          <a:prstGeom prst="rect">
            <a:avLst/>
          </a:prstGeom>
          <a:ln>
            <a:noFill/>
          </a:ln>
          <a:effectLst>
            <a:outerShdw blurRad="292100" dist="139700" dir="2700000" algn="tl" rotWithShape="0">
              <a:srgbClr val="333333">
                <a:alpha val="65000"/>
              </a:srgbClr>
            </a:outerShdw>
          </a:effectLst>
        </p:spPr>
      </p:pic>
      <p:grpSp>
        <p:nvGrpSpPr>
          <p:cNvPr id="3" name="Group 2"/>
          <p:cNvGrpSpPr/>
          <p:nvPr/>
        </p:nvGrpSpPr>
        <p:grpSpPr>
          <a:xfrm>
            <a:off x="5034467" y="300722"/>
            <a:ext cx="2948243" cy="1275180"/>
            <a:chOff x="5034467" y="300722"/>
            <a:chExt cx="2948243" cy="1275180"/>
          </a:xfrm>
        </p:grpSpPr>
        <p:sp>
          <p:nvSpPr>
            <p:cNvPr id="2" name="Rectangle 1"/>
            <p:cNvSpPr/>
            <p:nvPr/>
          </p:nvSpPr>
          <p:spPr>
            <a:xfrm>
              <a:off x="5034467" y="1052682"/>
              <a:ext cx="2948243" cy="523220"/>
            </a:xfrm>
            <a:prstGeom prst="rect">
              <a:avLst/>
            </a:prstGeom>
          </p:spPr>
          <p:txBody>
            <a:bodyPr wrap="none">
              <a:spAutoFit/>
            </a:bodyPr>
            <a:lstStyle/>
            <a:p>
              <a:r>
                <a:rPr lang="en-US" sz="2800" b="1" dirty="0">
                  <a:solidFill>
                    <a:srgbClr val="002060"/>
                  </a:solidFill>
                </a:rPr>
                <a:t>Customer power</a:t>
              </a:r>
            </a:p>
          </p:txBody>
        </p:sp>
        <p:sp>
          <p:nvSpPr>
            <p:cNvPr id="12" name="Rectangle 11"/>
            <p:cNvSpPr/>
            <p:nvPr/>
          </p:nvSpPr>
          <p:spPr>
            <a:xfrm>
              <a:off x="5217208" y="300722"/>
              <a:ext cx="2582759" cy="707886"/>
            </a:xfrm>
            <a:prstGeom prst="rect">
              <a:avLst/>
            </a:prstGeom>
            <a:noFill/>
          </p:spPr>
          <p:txBody>
            <a:bodyPr wrap="none" lIns="91440" tIns="45720" rIns="91440" bIns="45720">
              <a:spAutoFit/>
            </a:bodyPr>
            <a:lstStyle/>
            <a:p>
              <a:pPr algn="ctr"/>
              <a:r>
                <a:rPr lang="fa-IR" sz="4000" b="1" dirty="0" smtClean="0">
                  <a:ln w="22225">
                    <a:solidFill>
                      <a:schemeClr val="accent2"/>
                    </a:solidFill>
                    <a:prstDash val="solid"/>
                  </a:ln>
                  <a:solidFill>
                    <a:srgbClr val="00B050"/>
                  </a:solidFill>
                  <a:cs typeface="B Mitra" panose="00000400000000000000" pitchFamily="2" charset="-78"/>
                </a:rPr>
                <a:t>قدرت مشتری</a:t>
              </a:r>
              <a:endParaRPr lang="en-US" sz="4000" b="1" dirty="0">
                <a:ln w="22225">
                  <a:solidFill>
                    <a:schemeClr val="accent2"/>
                  </a:solidFill>
                  <a:prstDash val="solid"/>
                </a:ln>
                <a:solidFill>
                  <a:srgbClr val="00B050"/>
                </a:solidFill>
                <a:cs typeface="B Mitra" panose="00000400000000000000" pitchFamily="2" charset="-78"/>
              </a:endParaRPr>
            </a:p>
          </p:txBody>
        </p:sp>
      </p:grpSp>
      <p:sp>
        <p:nvSpPr>
          <p:cNvPr id="13" name="Rectangle 12"/>
          <p:cNvSpPr/>
          <p:nvPr/>
        </p:nvSpPr>
        <p:spPr>
          <a:xfrm>
            <a:off x="3246103" y="2017829"/>
            <a:ext cx="4736607" cy="3539430"/>
          </a:xfrm>
          <a:prstGeom prst="rect">
            <a:avLst/>
          </a:prstGeom>
        </p:spPr>
        <p:txBody>
          <a:bodyPr wrap="square">
            <a:spAutoFit/>
          </a:bodyPr>
          <a:lstStyle/>
          <a:p>
            <a:pPr algn="r"/>
            <a:r>
              <a:rPr lang="fa-IR" sz="1600" b="1" dirty="0">
                <a:solidFill>
                  <a:srgbClr val="002060"/>
                </a:solidFill>
                <a:cs typeface="B Zar" panose="00000400000000000000" pitchFamily="2" charset="-78"/>
              </a:rPr>
              <a:t>این وضعیت دلایل چندی دارد که تا بدین جا برخی را بررسی کردیم</a:t>
            </a:r>
            <a:r>
              <a:rPr lang="fa-IR" sz="1600" b="1" dirty="0" smtClean="0">
                <a:solidFill>
                  <a:srgbClr val="002060"/>
                </a:solidFill>
                <a:cs typeface="B Zar" panose="00000400000000000000" pitchFamily="2" charset="-78"/>
              </a:rPr>
              <a:t>:</a:t>
            </a:r>
            <a:endParaRPr lang="fa-IR" sz="1600" b="1" dirty="0">
              <a:solidFill>
                <a:srgbClr val="002060"/>
              </a:solidFill>
              <a:cs typeface="B Zar" panose="00000400000000000000" pitchFamily="2" charset="-78"/>
            </a:endParaRPr>
          </a:p>
          <a:p>
            <a:pPr algn="r"/>
            <a:r>
              <a:rPr lang="fa-IR" sz="1600" b="1" dirty="0">
                <a:solidFill>
                  <a:srgbClr val="002060"/>
                </a:solidFill>
                <a:cs typeface="B Zar" panose="00000400000000000000" pitchFamily="2" charset="-78"/>
              </a:rPr>
              <a:t>•امروزه ما در جامعه ای زندگی می کنیم که پیشرفت سریعی دارد، جامعه ای که زمان و دقت  افراد محدود است</a:t>
            </a:r>
            <a:r>
              <a:rPr lang="fa-IR" sz="1600" b="1" dirty="0" smtClean="0">
                <a:solidFill>
                  <a:srgbClr val="002060"/>
                </a:solidFill>
                <a:cs typeface="B Zar" panose="00000400000000000000" pitchFamily="2" charset="-78"/>
              </a:rPr>
              <a:t>.</a:t>
            </a:r>
            <a:endParaRPr lang="en-US" sz="1600" b="1" dirty="0" smtClean="0">
              <a:solidFill>
                <a:srgbClr val="002060"/>
              </a:solidFill>
              <a:cs typeface="B Zar" panose="00000400000000000000" pitchFamily="2" charset="-78"/>
            </a:endParaRPr>
          </a:p>
          <a:p>
            <a:pPr algn="r"/>
            <a:endParaRPr lang="fa-IR" sz="1600" b="1" dirty="0">
              <a:solidFill>
                <a:srgbClr val="002060"/>
              </a:solidFill>
              <a:cs typeface="B Zar" panose="00000400000000000000" pitchFamily="2" charset="-78"/>
            </a:endParaRPr>
          </a:p>
          <a:p>
            <a:pPr algn="r"/>
            <a:r>
              <a:rPr lang="fa-IR" sz="1600" b="1" dirty="0">
                <a:solidFill>
                  <a:srgbClr val="002060"/>
                </a:solidFill>
                <a:cs typeface="B Zar" panose="00000400000000000000" pitchFamily="2" charset="-78"/>
              </a:rPr>
              <a:t>•رقابت بیشتری در بازار وجود دارد و لذا مصرف کننده گزینه های انتخابی بیشتری دارد</a:t>
            </a:r>
            <a:r>
              <a:rPr lang="fa-IR" sz="1600" b="1" dirty="0" smtClean="0">
                <a:solidFill>
                  <a:srgbClr val="002060"/>
                </a:solidFill>
                <a:cs typeface="B Zar" panose="00000400000000000000" pitchFamily="2" charset="-78"/>
              </a:rPr>
              <a:t>.</a:t>
            </a:r>
            <a:endParaRPr lang="en-US" sz="1600" b="1" dirty="0" smtClean="0">
              <a:solidFill>
                <a:srgbClr val="002060"/>
              </a:solidFill>
              <a:cs typeface="B Zar" panose="00000400000000000000" pitchFamily="2" charset="-78"/>
            </a:endParaRPr>
          </a:p>
          <a:p>
            <a:pPr algn="r"/>
            <a:endParaRPr lang="fa-IR" sz="1600" b="1" dirty="0">
              <a:solidFill>
                <a:srgbClr val="002060"/>
              </a:solidFill>
              <a:cs typeface="B Zar" panose="00000400000000000000" pitchFamily="2" charset="-78"/>
            </a:endParaRPr>
          </a:p>
          <a:p>
            <a:pPr algn="r"/>
            <a:r>
              <a:rPr lang="fa-IR" sz="1600" b="1" dirty="0">
                <a:solidFill>
                  <a:srgbClr val="002060"/>
                </a:solidFill>
                <a:cs typeface="B Zar" panose="00000400000000000000" pitchFamily="2" charset="-78"/>
              </a:rPr>
              <a:t>•قانون زدایی و در برخی موارد مقررات دولتی، بازارها را به روی رقابت بیشتر  و اختیار بیشتر مشتری باز کرده است</a:t>
            </a:r>
            <a:r>
              <a:rPr lang="fa-IR" sz="1600" b="1" dirty="0" smtClean="0">
                <a:solidFill>
                  <a:srgbClr val="002060"/>
                </a:solidFill>
                <a:cs typeface="B Zar" panose="00000400000000000000" pitchFamily="2" charset="-78"/>
              </a:rPr>
              <a:t>.</a:t>
            </a:r>
            <a:endParaRPr lang="en-US" sz="1600" b="1" dirty="0" smtClean="0">
              <a:solidFill>
                <a:srgbClr val="002060"/>
              </a:solidFill>
              <a:cs typeface="B Zar" panose="00000400000000000000" pitchFamily="2" charset="-78"/>
            </a:endParaRPr>
          </a:p>
          <a:p>
            <a:pPr algn="r"/>
            <a:endParaRPr lang="fa-IR" sz="1600" b="1" dirty="0">
              <a:solidFill>
                <a:srgbClr val="002060"/>
              </a:solidFill>
              <a:cs typeface="B Zar" panose="00000400000000000000" pitchFamily="2" charset="-78"/>
            </a:endParaRPr>
          </a:p>
          <a:p>
            <a:pPr algn="r"/>
            <a:r>
              <a:rPr lang="fa-IR" sz="1600" b="1" dirty="0">
                <a:solidFill>
                  <a:srgbClr val="002060"/>
                </a:solidFill>
                <a:cs typeface="B Zar" panose="00000400000000000000" pitchFamily="2" charset="-78"/>
              </a:rPr>
              <a:t>•جو اقتصادی، خصوصاً در نیمکره غربی ، با تاکید بیشتر بر هزینه و ارزش پول انجامیده که قیمت ها را پایین می آورد و نیاز به خدماتی با کیفیت عالی به منظور ایجاد تمایز را بالا می برد.</a:t>
            </a:r>
          </a:p>
        </p:txBody>
      </p:sp>
    </p:spTree>
    <p:extLst>
      <p:ext uri="{BB962C8B-B14F-4D97-AF65-F5344CB8AC3E}">
        <p14:creationId xmlns:p14="http://schemas.microsoft.com/office/powerpoint/2010/main" val="217250021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grpId="1" nodeType="clickEffect" nodePh="1">
                                  <p:stCondLst>
                                    <p:cond delay="0"/>
                                  </p:stCondLst>
                                  <p:endCondLst>
                                    <p:cond evt="begin" delay="0">
                                      <p:tn val="11"/>
                                    </p:cond>
                                  </p:endCondLst>
                                  <p:childTnLst>
                                    <p:animEffect transition="out" filter="randombar(horizontal)">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31612" y="5601333"/>
            <a:ext cx="5351339" cy="1200329"/>
          </a:xfrm>
          <a:prstGeom prst="rect">
            <a:avLst/>
          </a:prstGeom>
          <a:noFill/>
        </p:spPr>
        <p:txBody>
          <a:bodyPr wrap="square" lIns="91440" tIns="45720" rIns="91440" bIns="45720">
            <a:spAutoFit/>
          </a:bodyPr>
          <a:lstStyle/>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sp>
        <p:nvSpPr>
          <p:cNvPr id="17" name="Rectangle 16"/>
          <p:cNvSpPr/>
          <p:nvPr/>
        </p:nvSpPr>
        <p:spPr>
          <a:xfrm>
            <a:off x="1877207" y="5930533"/>
            <a:ext cx="6314521" cy="830997"/>
          </a:xfrm>
          <a:prstGeom prst="rect">
            <a:avLst/>
          </a:prstGeom>
          <a:noFill/>
        </p:spPr>
        <p:txBody>
          <a:bodyPr wrap="square" lIns="91440" tIns="45720" rIns="91440" bIns="45720">
            <a:spAutoFit/>
          </a:bodyPr>
          <a:lstStyle/>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pic>
        <p:nvPicPr>
          <p:cNvPr id="2052" name="Picture 4" descr="نتیجه تصویری برای دانشگاه مهر ارون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725" y="227458"/>
            <a:ext cx="1124351" cy="99473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flipV="1">
            <a:off x="616717" y="6288733"/>
            <a:ext cx="6840293" cy="57298"/>
          </a:xfrm>
          <a:prstGeom prst="line">
            <a:avLst/>
          </a:prstGeom>
        </p:spPr>
        <p:style>
          <a:lnRef idx="3">
            <a:schemeClr val="accent3"/>
          </a:lnRef>
          <a:fillRef idx="0">
            <a:schemeClr val="accent3"/>
          </a:fillRef>
          <a:effectRef idx="2">
            <a:schemeClr val="accent3"/>
          </a:effectRef>
          <a:fontRef idx="minor">
            <a:schemeClr val="tx1"/>
          </a:fontRef>
        </p:style>
      </p:cxnSp>
      <p:pic>
        <p:nvPicPr>
          <p:cNvPr id="12" name="Picture 11"/>
          <p:cNvPicPr>
            <a:picLocks noChangeAspect="1"/>
          </p:cNvPicPr>
          <p:nvPr/>
        </p:nvPicPr>
        <p:blipFill>
          <a:blip r:embed="rId3"/>
          <a:stretch>
            <a:fillRect/>
          </a:stretch>
        </p:blipFill>
        <p:spPr>
          <a:xfrm>
            <a:off x="760152" y="1936099"/>
            <a:ext cx="2234110" cy="2033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نتیجه تصویری برای رسانه های اجتماعی"/>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815" y="4230752"/>
            <a:ext cx="1922585" cy="175066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stretch>
            <a:fillRect/>
          </a:stretch>
        </p:blipFill>
        <p:spPr>
          <a:xfrm>
            <a:off x="1812377" y="510500"/>
            <a:ext cx="2530695" cy="1067399"/>
          </a:xfrm>
          <a:prstGeom prst="rect">
            <a:avLst/>
          </a:prstGeom>
        </p:spPr>
      </p:pic>
      <p:sp>
        <p:nvSpPr>
          <p:cNvPr id="10" name="Rectangle 9"/>
          <p:cNvSpPr/>
          <p:nvPr/>
        </p:nvSpPr>
        <p:spPr>
          <a:xfrm>
            <a:off x="4007281" y="510500"/>
            <a:ext cx="4063933" cy="769441"/>
          </a:xfrm>
          <a:prstGeom prst="rect">
            <a:avLst/>
          </a:prstGeom>
          <a:noFill/>
        </p:spPr>
        <p:txBody>
          <a:bodyPr wrap="none" lIns="91440" tIns="45720" rIns="91440" bIns="45720">
            <a:spAutoFit/>
          </a:bodyPr>
          <a:lstStyle/>
          <a:p>
            <a:pPr algn="ctr"/>
            <a:r>
              <a:rPr lang="fa-IR" sz="4400" b="1" dirty="0" smtClean="0">
                <a:ln w="22225">
                  <a:solidFill>
                    <a:schemeClr val="accent2"/>
                  </a:solidFill>
                  <a:prstDash val="solid"/>
                </a:ln>
                <a:solidFill>
                  <a:srgbClr val="00B050"/>
                </a:solidFill>
                <a:cs typeface="B Mitra" panose="00000400000000000000" pitchFamily="2" charset="-78"/>
              </a:rPr>
              <a:t>رسانه های اجتماعی </a:t>
            </a:r>
            <a:endParaRPr lang="en-US" sz="4400" b="1" dirty="0">
              <a:ln w="22225">
                <a:solidFill>
                  <a:schemeClr val="accent2"/>
                </a:solidFill>
                <a:prstDash val="solid"/>
              </a:ln>
              <a:solidFill>
                <a:srgbClr val="00B050"/>
              </a:solidFill>
              <a:cs typeface="B Mitra" panose="00000400000000000000" pitchFamily="2" charset="-78"/>
            </a:endParaRPr>
          </a:p>
        </p:txBody>
      </p:sp>
      <p:sp>
        <p:nvSpPr>
          <p:cNvPr id="13" name="Rectangle 12"/>
          <p:cNvSpPr/>
          <p:nvPr/>
        </p:nvSpPr>
        <p:spPr>
          <a:xfrm>
            <a:off x="3563888" y="1505168"/>
            <a:ext cx="4232550" cy="3724096"/>
          </a:xfrm>
          <a:prstGeom prst="rect">
            <a:avLst/>
          </a:prstGeom>
        </p:spPr>
        <p:txBody>
          <a:bodyPr wrap="square">
            <a:spAutoFit/>
          </a:bodyPr>
          <a:lstStyle/>
          <a:p>
            <a:pPr algn="r"/>
            <a:endParaRPr lang="fa-IR" sz="2000" b="1" dirty="0" smtClean="0">
              <a:solidFill>
                <a:srgbClr val="002060"/>
              </a:solidFill>
              <a:cs typeface="B Zar" panose="00000400000000000000" pitchFamily="2" charset="-78"/>
            </a:endParaRPr>
          </a:p>
          <a:p>
            <a:pPr algn="r"/>
            <a:endParaRPr lang="fa-IR" b="1" dirty="0">
              <a:solidFill>
                <a:srgbClr val="002060"/>
              </a:solidFill>
              <a:cs typeface="B Zar" panose="00000400000000000000" pitchFamily="2" charset="-78"/>
            </a:endParaRPr>
          </a:p>
          <a:p>
            <a:pPr algn="r"/>
            <a:r>
              <a:rPr lang="fa-IR" b="1" dirty="0" smtClean="0">
                <a:solidFill>
                  <a:srgbClr val="002060"/>
                </a:solidFill>
                <a:cs typeface="B Zar" panose="00000400000000000000" pitchFamily="2" charset="-78"/>
              </a:rPr>
              <a:t>در مارس 2011 آمار جهانی اینترنت مدعی شد که 31 درصد از جمعیت جهان از اینترنت استفاده میکنند .اینترنت در مقایسه با هر اختراع مدرن دیگری نظیر تلفن یا تلویزیون درسطح جهان با سرعت بیشتری پذیرفته شده است </a:t>
            </a:r>
          </a:p>
          <a:p>
            <a:pPr algn="r"/>
            <a:endParaRPr lang="fa-IR" b="1" dirty="0">
              <a:solidFill>
                <a:srgbClr val="002060"/>
              </a:solidFill>
              <a:cs typeface="B Zar" panose="00000400000000000000" pitchFamily="2" charset="-78"/>
            </a:endParaRPr>
          </a:p>
          <a:p>
            <a:pPr algn="r"/>
            <a:r>
              <a:rPr lang="fa-IR" b="1" dirty="0" smtClean="0">
                <a:solidFill>
                  <a:srgbClr val="002060"/>
                </a:solidFill>
                <a:cs typeface="B Zar" panose="00000400000000000000" pitchFamily="2" charset="-78"/>
              </a:rPr>
              <a:t>اما بیشترین استفاده برای دسترسی به اینترنت لپ تاپ تبلت وکامپیوترها ی شخصی نبوده اند تحقیقات                                  </a:t>
            </a:r>
            <a:r>
              <a:rPr lang="en-US" b="1" dirty="0" smtClean="0">
                <a:solidFill>
                  <a:srgbClr val="002060"/>
                </a:solidFill>
                <a:cs typeface="B Zar" panose="00000400000000000000" pitchFamily="2" charset="-78"/>
              </a:rPr>
              <a:t> </a:t>
            </a:r>
            <a:r>
              <a:rPr lang="fa-IR" b="1" dirty="0" smtClean="0">
                <a:solidFill>
                  <a:srgbClr val="002060"/>
                </a:solidFill>
                <a:cs typeface="B Zar" panose="00000400000000000000" pitchFamily="2" charset="-78"/>
              </a:rPr>
              <a:t>نشان میدهد که نیم میلیارد نفر با استفاده از تلفن های همراه در سال 2010 به اینترنت دسترسی داشته اند</a:t>
            </a:r>
            <a:r>
              <a:rPr lang="fa-IR" b="1" dirty="0">
                <a:solidFill>
                  <a:srgbClr val="002060"/>
                </a:solidFill>
                <a:cs typeface="B Zar" panose="00000400000000000000" pitchFamily="2" charset="-78"/>
              </a:rPr>
              <a:t>.</a:t>
            </a:r>
            <a:r>
              <a:rPr lang="fa-IR" b="1" dirty="0" smtClean="0">
                <a:solidFill>
                  <a:srgbClr val="002060"/>
                </a:solidFill>
                <a:cs typeface="B Zar" panose="00000400000000000000" pitchFamily="2" charset="-78"/>
              </a:rPr>
              <a:t> </a:t>
            </a:r>
            <a:endParaRPr lang="en-US" b="1" dirty="0">
              <a:solidFill>
                <a:srgbClr val="002060"/>
              </a:solidFill>
              <a:cs typeface="B Zar" panose="00000400000000000000" pitchFamily="2" charset="-78"/>
            </a:endParaRPr>
          </a:p>
        </p:txBody>
      </p:sp>
    </p:spTree>
    <p:extLst>
      <p:ext uri="{BB962C8B-B14F-4D97-AF65-F5344CB8AC3E}">
        <p14:creationId xmlns:p14="http://schemas.microsoft.com/office/powerpoint/2010/main" val="174233508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1" nodeType="clickEffect" nodePh="1">
                                  <p:stCondLst>
                                    <p:cond delay="0"/>
                                  </p:stCondLst>
                                  <p:endCondLst>
                                    <p:cond evt="begin" delay="0">
                                      <p:tn val="5"/>
                                    </p:cond>
                                  </p:endCondLst>
                                  <p:childTnLst>
                                    <p:animEffect transition="out" filter="wheel(1)">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nodePh="1">
                                  <p:stCondLst>
                                    <p:cond delay="0"/>
                                  </p:stCondLst>
                                  <p:endCondLst>
                                    <p:cond evt="begin" delay="0">
                                      <p:tn val="10"/>
                                    </p:cond>
                                  </p:endCondLst>
                                  <p:childTnLst>
                                    <p:animEffect transition="out" filter="randombar(horizontal)">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anim calcmode="lin" valueType="num">
                                      <p:cBhvr>
                                        <p:cTn id="18" dur="2000" fill="hold"/>
                                        <p:tgtEl>
                                          <p:spTgt spid="9"/>
                                        </p:tgtEl>
                                        <p:attrNameLst>
                                          <p:attrName>ppt_w</p:attrName>
                                        </p:attrNameLst>
                                      </p:cBhvr>
                                      <p:tavLst>
                                        <p:tav tm="0" fmla="#ppt_w*sin(2.5*pi*$)">
                                          <p:val>
                                            <p:fltVal val="0"/>
                                          </p:val>
                                        </p:tav>
                                        <p:tav tm="100000">
                                          <p:val>
                                            <p:fltVal val="1"/>
                                          </p:val>
                                        </p:tav>
                                      </p:tavLst>
                                    </p:anim>
                                    <p:anim calcmode="lin" valueType="num">
                                      <p:cBhvr>
                                        <p:cTn id="1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050"/>
                                        </p:tgtEl>
                                        <p:attrNameLst>
                                          <p:attrName>style.visibility</p:attrName>
                                        </p:attrNameLst>
                                      </p:cBhvr>
                                      <p:to>
                                        <p:strVal val="visible"/>
                                      </p:to>
                                    </p:set>
                                    <p:anim calcmode="lin" valueType="num">
                                      <p:cBhvr additive="base">
                                        <p:cTn id="30" dur="500" fill="hold"/>
                                        <p:tgtEl>
                                          <p:spTgt spid="2050"/>
                                        </p:tgtEl>
                                        <p:attrNameLst>
                                          <p:attrName>ppt_x</p:attrName>
                                        </p:attrNameLst>
                                      </p:cBhvr>
                                      <p:tavLst>
                                        <p:tav tm="0">
                                          <p:val>
                                            <p:strVal val="#ppt_x"/>
                                          </p:val>
                                        </p:tav>
                                        <p:tav tm="100000">
                                          <p:val>
                                            <p:strVal val="#ppt_x"/>
                                          </p:val>
                                        </p:tav>
                                      </p:tavLst>
                                    </p:anim>
                                    <p:anim calcmode="lin" valueType="num">
                                      <p:cBhvr additive="base">
                                        <p:cTn id="31"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p:bldP spid="1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31612" y="5601333"/>
            <a:ext cx="5351339" cy="1200329"/>
          </a:xfrm>
          <a:prstGeom prst="rect">
            <a:avLst/>
          </a:prstGeom>
          <a:noFill/>
        </p:spPr>
        <p:txBody>
          <a:bodyPr wrap="square" lIns="91440" tIns="45720" rIns="91440" bIns="45720">
            <a:spAutoFit/>
          </a:bodyPr>
          <a:lstStyle/>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sp>
        <p:nvSpPr>
          <p:cNvPr id="17" name="Rectangle 16"/>
          <p:cNvSpPr/>
          <p:nvPr/>
        </p:nvSpPr>
        <p:spPr>
          <a:xfrm>
            <a:off x="1877207" y="5930533"/>
            <a:ext cx="6314521" cy="830997"/>
          </a:xfrm>
          <a:prstGeom prst="rect">
            <a:avLst/>
          </a:prstGeom>
          <a:noFill/>
        </p:spPr>
        <p:txBody>
          <a:bodyPr wrap="square" lIns="91440" tIns="45720" rIns="91440" bIns="45720">
            <a:spAutoFit/>
          </a:bodyPr>
          <a:lstStyle/>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pic>
        <p:nvPicPr>
          <p:cNvPr id="2052" name="Picture 4" descr="نتیجه تصویری برای دانشگاه مهر ارون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109" y="343567"/>
            <a:ext cx="980314" cy="9308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02551" y="1490896"/>
            <a:ext cx="5041866" cy="4401205"/>
          </a:xfrm>
          <a:prstGeom prst="rect">
            <a:avLst/>
          </a:prstGeom>
        </p:spPr>
        <p:txBody>
          <a:bodyPr wrap="square">
            <a:spAutoFit/>
          </a:bodyPr>
          <a:lstStyle/>
          <a:p>
            <a:pPr algn="r"/>
            <a:endParaRPr lang="fa-IR" sz="2000" b="1" dirty="0">
              <a:solidFill>
                <a:srgbClr val="002060"/>
              </a:solidFill>
              <a:cs typeface="B Zar" panose="00000400000000000000" pitchFamily="2" charset="-78"/>
            </a:endParaRPr>
          </a:p>
          <a:p>
            <a:pPr algn="r"/>
            <a:r>
              <a:rPr lang="fa-IR" sz="2000" b="1" dirty="0" smtClean="0">
                <a:solidFill>
                  <a:srgbClr val="002060"/>
                </a:solidFill>
                <a:cs typeface="B Zar" panose="00000400000000000000" pitchFamily="2" charset="-78"/>
              </a:rPr>
              <a:t>بزرگترین عوامل موثر رشد سریع رسانه های اجتماعی است در </a:t>
            </a:r>
            <a:r>
              <a:rPr lang="fa-IR" sz="2000" b="1" dirty="0">
                <a:solidFill>
                  <a:srgbClr val="002060"/>
                </a:solidFill>
                <a:cs typeface="B Zar" panose="00000400000000000000" pitchFamily="2" charset="-78"/>
              </a:rPr>
              <a:t>حال حاضر، «حرف آخر را کلیک» می زند، نه «ارتباطات شفاهی». رفته رفته مردم در سرتاسر جهان از اینترنت استفاده می کنند و مصرف کننده صدای قدرتمندتری در مقایسه با سازمان های امروزی دارد. </a:t>
            </a:r>
          </a:p>
          <a:p>
            <a:pPr algn="r"/>
            <a:r>
              <a:rPr lang="fa-IR" sz="2000" b="1" dirty="0">
                <a:solidFill>
                  <a:srgbClr val="002060"/>
                </a:solidFill>
                <a:cs typeface="B Zar" panose="00000400000000000000" pitchFamily="2" charset="-78"/>
              </a:rPr>
              <a:t>سایت های محبوب:</a:t>
            </a:r>
          </a:p>
          <a:p>
            <a:pPr algn="r"/>
            <a:r>
              <a:rPr lang="fa-IR" sz="2000" b="1" dirty="0">
                <a:solidFill>
                  <a:srgbClr val="002060"/>
                </a:solidFill>
                <a:cs typeface="B Zar" panose="00000400000000000000" pitchFamily="2" charset="-78"/>
              </a:rPr>
              <a:t>-فیسبوک </a:t>
            </a:r>
          </a:p>
          <a:p>
            <a:pPr algn="r"/>
            <a:r>
              <a:rPr lang="fa-IR" sz="2000" b="1" dirty="0">
                <a:solidFill>
                  <a:srgbClr val="002060"/>
                </a:solidFill>
                <a:cs typeface="B Zar" panose="00000400000000000000" pitchFamily="2" charset="-78"/>
              </a:rPr>
              <a:t>-توییتر</a:t>
            </a:r>
          </a:p>
          <a:p>
            <a:pPr algn="r"/>
            <a:r>
              <a:rPr lang="fa-IR" sz="2000" b="1" dirty="0">
                <a:solidFill>
                  <a:srgbClr val="002060"/>
                </a:solidFill>
                <a:cs typeface="B Zar" panose="00000400000000000000" pitchFamily="2" charset="-78"/>
              </a:rPr>
              <a:t>-لینکدین</a:t>
            </a:r>
          </a:p>
          <a:p>
            <a:pPr algn="r"/>
            <a:r>
              <a:rPr lang="fa-IR" sz="2000" b="1" dirty="0">
                <a:solidFill>
                  <a:srgbClr val="002060"/>
                </a:solidFill>
                <a:cs typeface="B Zar" panose="00000400000000000000" pitchFamily="2" charset="-78"/>
              </a:rPr>
              <a:t>سایت های تجمیع:</a:t>
            </a:r>
          </a:p>
          <a:p>
            <a:pPr algn="r"/>
            <a:r>
              <a:rPr lang="fa-IR" sz="2000" b="1" dirty="0">
                <a:solidFill>
                  <a:srgbClr val="002060"/>
                </a:solidFill>
                <a:cs typeface="B Zar" panose="00000400000000000000" pitchFamily="2" charset="-78"/>
              </a:rPr>
              <a:t>-</a:t>
            </a:r>
            <a:r>
              <a:rPr lang="en-US" sz="2000" b="1" dirty="0">
                <a:solidFill>
                  <a:srgbClr val="002060"/>
                </a:solidFill>
                <a:cs typeface="B Zar" panose="00000400000000000000" pitchFamily="2" charset="-78"/>
              </a:rPr>
              <a:t>Trip Advisor</a:t>
            </a:r>
          </a:p>
          <a:p>
            <a:pPr algn="r"/>
            <a:r>
              <a:rPr lang="en-US" sz="2000" b="1" dirty="0">
                <a:solidFill>
                  <a:srgbClr val="002060"/>
                </a:solidFill>
                <a:cs typeface="B Zar" panose="00000400000000000000" pitchFamily="2" charset="-78"/>
              </a:rPr>
              <a:t>- </a:t>
            </a:r>
            <a:r>
              <a:rPr lang="fa-IR" sz="2000" b="1" dirty="0">
                <a:solidFill>
                  <a:srgbClr val="002060"/>
                </a:solidFill>
                <a:cs typeface="B Zar" panose="00000400000000000000" pitchFamily="2" charset="-78"/>
              </a:rPr>
              <a:t>آمازون </a:t>
            </a:r>
          </a:p>
          <a:p>
            <a:pPr algn="r"/>
            <a:r>
              <a:rPr lang="fa-IR" sz="2000" b="1" dirty="0">
                <a:solidFill>
                  <a:srgbClr val="002060"/>
                </a:solidFill>
                <a:cs typeface="B Zar" panose="00000400000000000000" pitchFamily="2" charset="-78"/>
              </a:rPr>
              <a:t>-</a:t>
            </a:r>
            <a:r>
              <a:rPr lang="en-US" sz="2000" b="1" dirty="0">
                <a:solidFill>
                  <a:srgbClr val="002060"/>
                </a:solidFill>
                <a:cs typeface="B Zar" panose="00000400000000000000" pitchFamily="2" charset="-78"/>
              </a:rPr>
              <a:t>eBay</a:t>
            </a:r>
          </a:p>
        </p:txBody>
      </p:sp>
      <p:pic>
        <p:nvPicPr>
          <p:cNvPr id="2" name="Picture 1"/>
          <p:cNvPicPr>
            <a:picLocks noChangeAspect="1"/>
          </p:cNvPicPr>
          <p:nvPr/>
        </p:nvPicPr>
        <p:blipFill>
          <a:blip r:embed="rId3"/>
          <a:stretch>
            <a:fillRect/>
          </a:stretch>
        </p:blipFill>
        <p:spPr>
          <a:xfrm>
            <a:off x="976078" y="3889474"/>
            <a:ext cx="3176132" cy="20410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977381" y="1386806"/>
            <a:ext cx="1799651" cy="1728679"/>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4007281" y="510500"/>
            <a:ext cx="4063933" cy="769441"/>
          </a:xfrm>
          <a:prstGeom prst="rect">
            <a:avLst/>
          </a:prstGeom>
          <a:noFill/>
        </p:spPr>
        <p:txBody>
          <a:bodyPr wrap="none" lIns="91440" tIns="45720" rIns="91440" bIns="45720">
            <a:spAutoFit/>
          </a:bodyPr>
          <a:lstStyle/>
          <a:p>
            <a:pPr algn="ctr"/>
            <a:r>
              <a:rPr lang="fa-IR" sz="4400" b="1" dirty="0" smtClean="0">
                <a:ln w="22225">
                  <a:solidFill>
                    <a:schemeClr val="accent2"/>
                  </a:solidFill>
                  <a:prstDash val="solid"/>
                </a:ln>
                <a:solidFill>
                  <a:srgbClr val="00B050"/>
                </a:solidFill>
                <a:cs typeface="B Mitra" panose="00000400000000000000" pitchFamily="2" charset="-78"/>
              </a:rPr>
              <a:t>رسانه های اجتماعی </a:t>
            </a:r>
            <a:endParaRPr lang="en-US" sz="4400" b="1" dirty="0">
              <a:ln w="22225">
                <a:solidFill>
                  <a:schemeClr val="accent2"/>
                </a:solidFill>
                <a:prstDash val="solid"/>
              </a:ln>
              <a:solidFill>
                <a:srgbClr val="00B050"/>
              </a:solidFill>
              <a:cs typeface="B Mitra" panose="00000400000000000000" pitchFamily="2" charset="-78"/>
            </a:endParaRPr>
          </a:p>
        </p:txBody>
      </p:sp>
    </p:spTree>
    <p:extLst>
      <p:ext uri="{BB962C8B-B14F-4D97-AF65-F5344CB8AC3E}">
        <p14:creationId xmlns:p14="http://schemas.microsoft.com/office/powerpoint/2010/main" val="427005501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grpId="1" nodeType="clickEffect" nodePh="1">
                                  <p:stCondLst>
                                    <p:cond delay="0"/>
                                  </p:stCondLst>
                                  <p:endCondLst>
                                    <p:cond evt="begin" delay="0">
                                      <p:tn val="11"/>
                                    </p:cond>
                                  </p:endCondLst>
                                  <p:childTnLst>
                                    <p:animEffect transition="out" filter="randombar(horizontal)">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nodePh="1">
                                  <p:stCondLst>
                                    <p:cond delay="0"/>
                                  </p:stCondLst>
                                  <p:endCondLst>
                                    <p:cond evt="begin" delay="0">
                                      <p:tn val="16"/>
                                    </p:cond>
                                  </p:end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xit" presetSubtype="10" fill="hold" grpId="1" nodeType="clickEffect" nodePh="1">
                                  <p:stCondLst>
                                    <p:cond delay="0"/>
                                  </p:stCondLst>
                                  <p:endCondLst>
                                    <p:cond evt="begin" delay="0">
                                      <p:tn val="22"/>
                                    </p:cond>
                                  </p:endCondLst>
                                  <p:childTnLst>
                                    <p:animEffect transition="out" filter="randombar(horizontal)">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7" grpId="0"/>
      <p:bldP spid="1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31612" y="5601333"/>
            <a:ext cx="5351339" cy="1200329"/>
          </a:xfrm>
          <a:prstGeom prst="rect">
            <a:avLst/>
          </a:prstGeom>
          <a:noFill/>
        </p:spPr>
        <p:txBody>
          <a:bodyPr wrap="square" lIns="91440" tIns="45720" rIns="91440" bIns="45720">
            <a:spAutoFit/>
          </a:bodyPr>
          <a:lstStyle/>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sp>
        <p:nvSpPr>
          <p:cNvPr id="17" name="Rectangle 16"/>
          <p:cNvSpPr/>
          <p:nvPr/>
        </p:nvSpPr>
        <p:spPr>
          <a:xfrm>
            <a:off x="1877207" y="5930533"/>
            <a:ext cx="6314521" cy="830997"/>
          </a:xfrm>
          <a:prstGeom prst="rect">
            <a:avLst/>
          </a:prstGeom>
          <a:noFill/>
        </p:spPr>
        <p:txBody>
          <a:bodyPr wrap="square" lIns="91440" tIns="45720" rIns="91440" bIns="45720">
            <a:spAutoFit/>
          </a:bodyPr>
          <a:lstStyle/>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pic>
        <p:nvPicPr>
          <p:cNvPr id="2052" name="Picture 4" descr="نتیجه تصویری برای دانشگاه مهر ارون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297" y="122241"/>
            <a:ext cx="980314" cy="93085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1258518" y="1554103"/>
            <a:ext cx="6537920" cy="0"/>
          </a:xfrm>
          <a:prstGeom prst="line">
            <a:avLst/>
          </a:prstGeom>
        </p:spPr>
        <p:style>
          <a:lnRef idx="3">
            <a:schemeClr val="accent3"/>
          </a:lnRef>
          <a:fillRef idx="0">
            <a:schemeClr val="accent3"/>
          </a:fillRef>
          <a:effectRef idx="2">
            <a:schemeClr val="accent3"/>
          </a:effectRef>
          <a:fontRef idx="minor">
            <a:schemeClr val="tx1"/>
          </a:fontRef>
        </p:style>
      </p:cxnSp>
      <p:sp>
        <p:nvSpPr>
          <p:cNvPr id="3" name="Rectangle 2"/>
          <p:cNvSpPr/>
          <p:nvPr/>
        </p:nvSpPr>
        <p:spPr>
          <a:xfrm>
            <a:off x="2754572" y="1787412"/>
            <a:ext cx="5041866" cy="707886"/>
          </a:xfrm>
          <a:prstGeom prst="rect">
            <a:avLst/>
          </a:prstGeom>
        </p:spPr>
        <p:txBody>
          <a:bodyPr wrap="square">
            <a:spAutoFit/>
          </a:bodyPr>
          <a:lstStyle/>
          <a:p>
            <a:pPr algn="r"/>
            <a:endParaRPr lang="fa-IR" sz="2000" b="1" dirty="0">
              <a:solidFill>
                <a:srgbClr val="002060"/>
              </a:solidFill>
              <a:cs typeface="B Zar" panose="00000400000000000000" pitchFamily="2" charset="-78"/>
            </a:endParaRPr>
          </a:p>
          <a:p>
            <a:pPr algn="r"/>
            <a:endParaRPr lang="en-US" sz="2000" b="1" dirty="0">
              <a:solidFill>
                <a:srgbClr val="002060"/>
              </a:solidFill>
              <a:cs typeface="B Zar" panose="00000400000000000000" pitchFamily="2" charset="-78"/>
            </a:endParaRPr>
          </a:p>
        </p:txBody>
      </p:sp>
      <p:pic>
        <p:nvPicPr>
          <p:cNvPr id="3074" name="Picture 2" descr="نتیجه تصویری برای ‪best servi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3775" y="269528"/>
            <a:ext cx="1362036" cy="9057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3565455" y="3205973"/>
            <a:ext cx="2055724" cy="1822420"/>
          </a:xfrm>
          <a:prstGeom prst="ellipse">
            <a:avLst/>
          </a:prstGeom>
          <a:ln>
            <a:noFill/>
          </a:ln>
          <a:effectLst>
            <a:softEdge rad="112500"/>
          </a:effectLst>
        </p:spPr>
      </p:pic>
      <p:pic>
        <p:nvPicPr>
          <p:cNvPr id="8" name="Picture 7"/>
          <p:cNvPicPr>
            <a:picLocks noChangeAspect="1"/>
          </p:cNvPicPr>
          <p:nvPr/>
        </p:nvPicPr>
        <p:blipFill>
          <a:blip r:embed="rId5"/>
          <a:stretch>
            <a:fillRect/>
          </a:stretch>
        </p:blipFill>
        <p:spPr>
          <a:xfrm>
            <a:off x="5689954" y="4890658"/>
            <a:ext cx="2104818" cy="1421349"/>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6"/>
          <a:stretch>
            <a:fillRect/>
          </a:stretch>
        </p:blipFill>
        <p:spPr>
          <a:xfrm>
            <a:off x="6094503" y="2452307"/>
            <a:ext cx="1640943" cy="1299421"/>
          </a:xfrm>
          <a:prstGeom prst="rect">
            <a:avLst/>
          </a:prstGeom>
          <a:ln>
            <a:noFill/>
          </a:ln>
          <a:effectLst>
            <a:outerShdw blurRad="292100" dist="139700" dir="2700000" algn="tl" rotWithShape="0">
              <a:srgbClr val="333333">
                <a:alpha val="65000"/>
              </a:srgbClr>
            </a:outerShdw>
          </a:effectLst>
        </p:spPr>
      </p:pic>
      <p:sp>
        <p:nvSpPr>
          <p:cNvPr id="13" name="Rectangle 12"/>
          <p:cNvSpPr/>
          <p:nvPr/>
        </p:nvSpPr>
        <p:spPr>
          <a:xfrm>
            <a:off x="4106005" y="306188"/>
            <a:ext cx="3337773" cy="646331"/>
          </a:xfrm>
          <a:prstGeom prst="rect">
            <a:avLst/>
          </a:prstGeom>
          <a:noFill/>
        </p:spPr>
        <p:txBody>
          <a:bodyPr wrap="none" lIns="91440" tIns="45720" rIns="91440" bIns="45720">
            <a:spAutoFit/>
          </a:bodyPr>
          <a:lstStyle/>
          <a:p>
            <a:pPr algn="ctr"/>
            <a:r>
              <a:rPr lang="fa-IR" sz="3600" b="1" dirty="0" smtClean="0">
                <a:ln w="22225">
                  <a:solidFill>
                    <a:schemeClr val="accent2"/>
                  </a:solidFill>
                  <a:prstDash val="solid"/>
                </a:ln>
                <a:solidFill>
                  <a:srgbClr val="00B050"/>
                </a:solidFill>
                <a:cs typeface="B Mitra" panose="00000400000000000000" pitchFamily="2" charset="-78"/>
              </a:rPr>
              <a:t>خدمات رسانی عالی </a:t>
            </a:r>
            <a:endParaRPr lang="en-US" sz="3600" b="1" dirty="0">
              <a:ln w="22225">
                <a:solidFill>
                  <a:schemeClr val="accent2"/>
                </a:solidFill>
                <a:prstDash val="solid"/>
              </a:ln>
              <a:solidFill>
                <a:srgbClr val="00B050"/>
              </a:solidFill>
              <a:cs typeface="B Mitra" panose="00000400000000000000" pitchFamily="2" charset="-78"/>
            </a:endParaRPr>
          </a:p>
        </p:txBody>
      </p:sp>
      <p:sp>
        <p:nvSpPr>
          <p:cNvPr id="5" name="Rectangle 4"/>
          <p:cNvSpPr/>
          <p:nvPr/>
        </p:nvSpPr>
        <p:spPr>
          <a:xfrm>
            <a:off x="4593317" y="956965"/>
            <a:ext cx="2771913" cy="461665"/>
          </a:xfrm>
          <a:prstGeom prst="rect">
            <a:avLst/>
          </a:prstGeom>
          <a:noFill/>
        </p:spPr>
        <p:txBody>
          <a:bodyPr wrap="none" lIns="91440" tIns="45720" rIns="91440" bIns="45720">
            <a:spAutoFit/>
          </a:bodyPr>
          <a:lstStyle/>
          <a:p>
            <a:pPr algn="ctr"/>
            <a:r>
              <a:rPr lang="en-US" sz="2400" dirty="0" smtClean="0">
                <a:ln w="0"/>
                <a:solidFill>
                  <a:schemeClr val="accent1"/>
                </a:solidFill>
                <a:effectLst>
                  <a:outerShdw blurRad="38100" dist="25400" dir="5400000" algn="ctr" rotWithShape="0">
                    <a:srgbClr val="6E747A">
                      <a:alpha val="43000"/>
                    </a:srgbClr>
                  </a:outerShdw>
                </a:effectLst>
              </a:rPr>
              <a:t>Excellent Services </a:t>
            </a:r>
            <a:endParaRPr lang="en-US" sz="2400" b="0" cap="none" spc="0" dirty="0">
              <a:ln w="0"/>
              <a:solidFill>
                <a:schemeClr val="accent1"/>
              </a:solidFill>
              <a:effectLst>
                <a:outerShdw blurRad="38100" dist="25400" dir="5400000" algn="ctr" rotWithShape="0">
                  <a:srgbClr val="6E747A">
                    <a:alpha val="43000"/>
                  </a:srgbClr>
                </a:outerShdw>
              </a:effectLst>
            </a:endParaRPr>
          </a:p>
        </p:txBody>
      </p:sp>
      <p:pic>
        <p:nvPicPr>
          <p:cNvPr id="1026" name="Picture 2" descr="نتیجه تصویری برای ‪digikal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3185" y="2349761"/>
            <a:ext cx="1976501" cy="14600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a:stretch>
            <a:fillRect/>
          </a:stretch>
        </p:blipFill>
        <p:spPr>
          <a:xfrm>
            <a:off x="1027454" y="4824941"/>
            <a:ext cx="2198729" cy="14535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838785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grpId="1" nodeType="clickEffect" nodePh="1">
                                  <p:stCondLst>
                                    <p:cond delay="0"/>
                                  </p:stCondLst>
                                  <p:endCondLst>
                                    <p:cond evt="begin" delay="0">
                                      <p:tn val="11"/>
                                    </p:cond>
                                  </p:endCondLst>
                                  <p:childTnLst>
                                    <p:animEffect transition="out" filter="randombar(horizontal)">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nodePh="1">
                                  <p:stCondLst>
                                    <p:cond delay="0"/>
                                  </p:stCondLst>
                                  <p:endCondLst>
                                    <p:cond evt="begin" delay="0">
                                      <p:tn val="16"/>
                                    </p:cond>
                                  </p:end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xit" presetSubtype="10" fill="hold" grpId="1" nodeType="clickEffect" nodePh="1">
                                  <p:stCondLst>
                                    <p:cond delay="0"/>
                                  </p:stCondLst>
                                  <p:endCondLst>
                                    <p:cond evt="begin" delay="0">
                                      <p:tn val="22"/>
                                    </p:cond>
                                  </p:endCondLst>
                                  <p:childTnLst>
                                    <p:animEffect transition="out" filter="randombar(horizontal)">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074"/>
                                        </p:tgtEl>
                                        <p:attrNameLst>
                                          <p:attrName>style.visibility</p:attrName>
                                        </p:attrNameLst>
                                      </p:cBhvr>
                                      <p:to>
                                        <p:strVal val="visible"/>
                                      </p:to>
                                    </p:set>
                                    <p:animEffect transition="in" filter="circle(in)">
                                      <p:cBhvr>
                                        <p:cTn id="29" dur="2000"/>
                                        <p:tgtEl>
                                          <p:spTgt spid="307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down)">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7" grpId="0"/>
      <p:bldP spid="1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31612" y="5601333"/>
            <a:ext cx="5351339" cy="1200329"/>
          </a:xfrm>
          <a:prstGeom prst="rect">
            <a:avLst/>
          </a:prstGeom>
          <a:noFill/>
        </p:spPr>
        <p:txBody>
          <a:bodyPr wrap="square" lIns="91440" tIns="45720" rIns="91440" bIns="45720">
            <a:spAutoFit/>
          </a:bodyPr>
          <a:lstStyle/>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sp>
        <p:nvSpPr>
          <p:cNvPr id="17" name="Rectangle 16"/>
          <p:cNvSpPr/>
          <p:nvPr/>
        </p:nvSpPr>
        <p:spPr>
          <a:xfrm>
            <a:off x="1877207" y="5930533"/>
            <a:ext cx="6314521" cy="830997"/>
          </a:xfrm>
          <a:prstGeom prst="rect">
            <a:avLst/>
          </a:prstGeom>
          <a:noFill/>
        </p:spPr>
        <p:txBody>
          <a:bodyPr wrap="square" lIns="91440" tIns="45720" rIns="91440" bIns="45720">
            <a:spAutoFit/>
          </a:bodyPr>
          <a:lstStyle/>
          <a:p>
            <a:pPr algn="ctr"/>
            <a:endParaRPr lang="fa-IR" sz="2400" b="1" dirty="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a:p>
            <a:pPr algn="ctr"/>
            <a:endParaRPr lang="en-US" sz="2400" b="1" dirty="0" smtClean="0">
              <a:ln w="0"/>
              <a:solidFill>
                <a:srgbClr val="CA0668"/>
              </a:solidFill>
              <a:effectLst>
                <a:reflection blurRad="6350" stA="53000" endA="300" endPos="35500" dir="5400000" sy="-90000" algn="bl" rotWithShape="0"/>
              </a:effectLst>
              <a:latin typeface="Andalus" panose="02020603050405020304" pitchFamily="18" charset="-78"/>
              <a:cs typeface="B Mitra" panose="00000400000000000000" pitchFamily="2" charset="-78"/>
            </a:endParaRPr>
          </a:p>
        </p:txBody>
      </p:sp>
      <p:pic>
        <p:nvPicPr>
          <p:cNvPr id="2052" name="Picture 4" descr="نتیجه تصویری برای دانشگاه مهر ارون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297" y="122241"/>
            <a:ext cx="980314" cy="93085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1258518" y="1554103"/>
            <a:ext cx="6537920" cy="0"/>
          </a:xfrm>
          <a:prstGeom prst="line">
            <a:avLst/>
          </a:prstGeom>
        </p:spPr>
        <p:style>
          <a:lnRef idx="3">
            <a:schemeClr val="accent3"/>
          </a:lnRef>
          <a:fillRef idx="0">
            <a:schemeClr val="accent3"/>
          </a:fillRef>
          <a:effectRef idx="2">
            <a:schemeClr val="accent3"/>
          </a:effectRef>
          <a:fontRef idx="minor">
            <a:schemeClr val="tx1"/>
          </a:fontRef>
        </p:style>
      </p:cxnSp>
      <p:sp>
        <p:nvSpPr>
          <p:cNvPr id="3" name="Rectangle 2"/>
          <p:cNvSpPr/>
          <p:nvPr/>
        </p:nvSpPr>
        <p:spPr>
          <a:xfrm>
            <a:off x="2754572" y="1787412"/>
            <a:ext cx="5041866" cy="707886"/>
          </a:xfrm>
          <a:prstGeom prst="rect">
            <a:avLst/>
          </a:prstGeom>
        </p:spPr>
        <p:txBody>
          <a:bodyPr wrap="square">
            <a:spAutoFit/>
          </a:bodyPr>
          <a:lstStyle/>
          <a:p>
            <a:pPr algn="r"/>
            <a:endParaRPr lang="fa-IR" sz="2000" b="1" dirty="0">
              <a:solidFill>
                <a:srgbClr val="002060"/>
              </a:solidFill>
              <a:cs typeface="B Zar" panose="00000400000000000000" pitchFamily="2" charset="-78"/>
            </a:endParaRPr>
          </a:p>
          <a:p>
            <a:pPr algn="r"/>
            <a:endParaRPr lang="en-US" sz="2000" b="1" dirty="0">
              <a:solidFill>
                <a:srgbClr val="002060"/>
              </a:solidFill>
              <a:cs typeface="B Zar" panose="00000400000000000000" pitchFamily="2" charset="-78"/>
            </a:endParaRPr>
          </a:p>
        </p:txBody>
      </p:sp>
      <p:pic>
        <p:nvPicPr>
          <p:cNvPr id="3074" name="Picture 2" descr="نتیجه تصویری برای ‪best servi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3775" y="269528"/>
            <a:ext cx="1362036" cy="9057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1060969" y="4252858"/>
            <a:ext cx="2276294" cy="1860850"/>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5"/>
          <a:stretch>
            <a:fillRect/>
          </a:stretch>
        </p:blipFill>
        <p:spPr>
          <a:xfrm>
            <a:off x="1027454" y="1882279"/>
            <a:ext cx="2172312" cy="1961494"/>
          </a:xfrm>
          <a:prstGeom prst="rect">
            <a:avLst/>
          </a:prstGeom>
          <a:ln>
            <a:noFill/>
          </a:ln>
          <a:effectLst>
            <a:outerShdw blurRad="292100" dist="139700" dir="2700000" algn="tl" rotWithShape="0">
              <a:srgbClr val="333333">
                <a:alpha val="65000"/>
              </a:srgbClr>
            </a:outerShdw>
          </a:effectLst>
        </p:spPr>
      </p:pic>
      <p:sp>
        <p:nvSpPr>
          <p:cNvPr id="13" name="Rectangle 12"/>
          <p:cNvSpPr/>
          <p:nvPr/>
        </p:nvSpPr>
        <p:spPr>
          <a:xfrm>
            <a:off x="3753344" y="306188"/>
            <a:ext cx="4043094" cy="769441"/>
          </a:xfrm>
          <a:prstGeom prst="rect">
            <a:avLst/>
          </a:prstGeom>
          <a:noFill/>
        </p:spPr>
        <p:txBody>
          <a:bodyPr wrap="none" lIns="91440" tIns="45720" rIns="91440" bIns="45720">
            <a:spAutoFit/>
          </a:bodyPr>
          <a:lstStyle/>
          <a:p>
            <a:pPr algn="ctr"/>
            <a:r>
              <a:rPr lang="fa-IR" sz="4400" b="1" dirty="0" smtClean="0">
                <a:ln w="22225">
                  <a:solidFill>
                    <a:schemeClr val="accent2"/>
                  </a:solidFill>
                  <a:prstDash val="solid"/>
                </a:ln>
                <a:solidFill>
                  <a:srgbClr val="00B050"/>
                </a:solidFill>
                <a:cs typeface="B Mitra" panose="00000400000000000000" pitchFamily="2" charset="-78"/>
              </a:rPr>
              <a:t>خدمات رسانی عالی </a:t>
            </a:r>
            <a:endParaRPr lang="en-US" sz="4400" b="1" dirty="0">
              <a:ln w="22225">
                <a:solidFill>
                  <a:schemeClr val="accent2"/>
                </a:solidFill>
                <a:prstDash val="solid"/>
              </a:ln>
              <a:solidFill>
                <a:srgbClr val="00B050"/>
              </a:solidFill>
              <a:cs typeface="B Mitra" panose="00000400000000000000" pitchFamily="2" charset="-78"/>
            </a:endParaRPr>
          </a:p>
        </p:txBody>
      </p:sp>
      <p:sp>
        <p:nvSpPr>
          <p:cNvPr id="5" name="Rectangle 4"/>
          <p:cNvSpPr/>
          <p:nvPr/>
        </p:nvSpPr>
        <p:spPr>
          <a:xfrm>
            <a:off x="4162110" y="956965"/>
            <a:ext cx="3634328" cy="584775"/>
          </a:xfrm>
          <a:prstGeom prst="rect">
            <a:avLst/>
          </a:prstGeom>
          <a:noFill/>
        </p:spPr>
        <p:txBody>
          <a:bodyPr wrap="none" lIns="91440" tIns="45720" rIns="91440" bIns="45720">
            <a:spAutoFit/>
          </a:bodyPr>
          <a:lstStyle/>
          <a:p>
            <a:pPr algn="ctr"/>
            <a:r>
              <a:rPr lang="en-US" sz="3200" dirty="0" smtClean="0">
                <a:ln w="0"/>
                <a:solidFill>
                  <a:schemeClr val="accent1"/>
                </a:solidFill>
                <a:effectLst>
                  <a:outerShdw blurRad="38100" dist="25400" dir="5400000" algn="ctr" rotWithShape="0">
                    <a:srgbClr val="6E747A">
                      <a:alpha val="43000"/>
                    </a:srgbClr>
                  </a:outerShdw>
                </a:effectLst>
              </a:rPr>
              <a:t>Excellent Services </a:t>
            </a:r>
            <a:endParaRPr lang="en-US" sz="3200" b="0" cap="none" spc="0" dirty="0">
              <a:ln w="0"/>
              <a:solidFill>
                <a:schemeClr val="accent1"/>
              </a:solidFill>
              <a:effectLst>
                <a:outerShdw blurRad="38100" dist="25400" dir="5400000" algn="ctr" rotWithShape="0">
                  <a:srgbClr val="6E747A">
                    <a:alpha val="43000"/>
                  </a:srgbClr>
                </a:outerShdw>
              </a:effectLst>
            </a:endParaRPr>
          </a:p>
        </p:txBody>
      </p:sp>
      <p:sp>
        <p:nvSpPr>
          <p:cNvPr id="15" name="Rectangle 14"/>
          <p:cNvSpPr/>
          <p:nvPr/>
        </p:nvSpPr>
        <p:spPr>
          <a:xfrm>
            <a:off x="3589911" y="1840891"/>
            <a:ext cx="4369960" cy="3637919"/>
          </a:xfrm>
          <a:prstGeom prst="rect">
            <a:avLst/>
          </a:prstGeom>
        </p:spPr>
        <p:txBody>
          <a:bodyPr wrap="square">
            <a:spAutoFit/>
          </a:bodyPr>
          <a:lstStyle/>
          <a:p>
            <a:pPr lvl="0" algn="just" rtl="1">
              <a:spcBef>
                <a:spcPct val="20000"/>
              </a:spcBef>
              <a:buClr>
                <a:srgbClr val="AA2B1E"/>
              </a:buClr>
              <a:buSzPct val="85000"/>
            </a:pPr>
            <a:r>
              <a:rPr lang="fa-IR" sz="1600" b="1" dirty="0" smtClean="0">
                <a:solidFill>
                  <a:srgbClr val="002060"/>
                </a:solidFill>
                <a:latin typeface="Franklin Gothic Book"/>
                <a:cs typeface="B Zar" panose="00000400000000000000" pitchFamily="2" charset="-78"/>
              </a:rPr>
              <a:t> </a:t>
            </a:r>
            <a:r>
              <a:rPr lang="fa-IR" sz="1600" b="1" dirty="0">
                <a:solidFill>
                  <a:srgbClr val="002060"/>
                </a:solidFill>
                <a:latin typeface="Franklin Gothic Book"/>
                <a:cs typeface="B Zar" panose="00000400000000000000" pitchFamily="2" charset="-78"/>
              </a:rPr>
              <a:t>زاپوس نمونه ی شرکتی با حسن شهرت در </a:t>
            </a:r>
            <a:r>
              <a:rPr lang="fa-IR" sz="1600" b="1" dirty="0" smtClean="0">
                <a:solidFill>
                  <a:srgbClr val="002060"/>
                </a:solidFill>
                <a:latin typeface="Franklin Gothic Book"/>
                <a:cs typeface="B Zar" panose="00000400000000000000" pitchFamily="2" charset="-78"/>
              </a:rPr>
              <a:t>زمینه</a:t>
            </a:r>
            <a:r>
              <a:rPr lang="en-US" sz="1600" b="1" dirty="0">
                <a:solidFill>
                  <a:srgbClr val="002060"/>
                </a:solidFill>
                <a:latin typeface="Franklin Gothic Book"/>
                <a:cs typeface="B Zar" panose="00000400000000000000" pitchFamily="2" charset="-78"/>
              </a:rPr>
              <a:t> </a:t>
            </a:r>
            <a:r>
              <a:rPr lang="fa-IR" sz="1600" b="1" dirty="0" smtClean="0">
                <a:solidFill>
                  <a:srgbClr val="002060"/>
                </a:solidFill>
                <a:latin typeface="Franklin Gothic Book"/>
                <a:cs typeface="B Zar" panose="00000400000000000000" pitchFamily="2" charset="-78"/>
              </a:rPr>
              <a:t>ی </a:t>
            </a:r>
            <a:r>
              <a:rPr lang="fa-IR" sz="1600" b="1" dirty="0">
                <a:solidFill>
                  <a:srgbClr val="002060"/>
                </a:solidFill>
                <a:latin typeface="Franklin Gothic Book"/>
                <a:cs typeface="B Zar" panose="00000400000000000000" pitchFamily="2" charset="-78"/>
              </a:rPr>
              <a:t>خدمات عالی مشتری </a:t>
            </a:r>
            <a:r>
              <a:rPr lang="fa-IR" sz="1600" b="1" dirty="0" smtClean="0">
                <a:solidFill>
                  <a:srgbClr val="002060"/>
                </a:solidFill>
                <a:latin typeface="Franklin Gothic Book"/>
                <a:cs typeface="B Zar" panose="00000400000000000000" pitchFamily="2" charset="-78"/>
              </a:rPr>
              <a:t>است که کارمندان جدید خود را براساس توانایی آنان برای انجام کار وتناسب فرهنگی استخدام می کند .این شرکت برنامه انتصاب مبسوطی برای تمامی کارمندان دارد به این ترتیب که هرکدام چهارهفته را درمرکز ارتباط با مشتریان ویک هفته را در تسهیلات انبارداری سپری می کنند .</a:t>
            </a:r>
            <a:endParaRPr lang="en-US" sz="1600" b="1" dirty="0" smtClean="0">
              <a:solidFill>
                <a:srgbClr val="002060"/>
              </a:solidFill>
              <a:latin typeface="Franklin Gothic Book"/>
              <a:cs typeface="B Zar" panose="00000400000000000000" pitchFamily="2" charset="-78"/>
            </a:endParaRPr>
          </a:p>
          <a:p>
            <a:pPr lvl="0" algn="just" rtl="1">
              <a:spcBef>
                <a:spcPct val="20000"/>
              </a:spcBef>
              <a:buClr>
                <a:srgbClr val="AA2B1E"/>
              </a:buClr>
              <a:buSzPct val="85000"/>
            </a:pPr>
            <a:endParaRPr lang="fa-IR" sz="1600" b="1" dirty="0" smtClean="0">
              <a:solidFill>
                <a:srgbClr val="002060"/>
              </a:solidFill>
              <a:latin typeface="Franklin Gothic Book"/>
              <a:cs typeface="B Zar" panose="00000400000000000000" pitchFamily="2" charset="-78"/>
            </a:endParaRPr>
          </a:p>
          <a:p>
            <a:pPr lvl="0" algn="just" rtl="1">
              <a:spcBef>
                <a:spcPct val="20000"/>
              </a:spcBef>
              <a:buClr>
                <a:srgbClr val="AA2B1E"/>
              </a:buClr>
              <a:buSzPct val="85000"/>
            </a:pPr>
            <a:r>
              <a:rPr lang="fa-IR" sz="1600" b="1" dirty="0" smtClean="0">
                <a:solidFill>
                  <a:srgbClr val="002060"/>
                </a:solidFill>
                <a:latin typeface="Franklin Gothic Book"/>
                <a:cs typeface="B Zar" panose="00000400000000000000" pitchFamily="2" charset="-78"/>
              </a:rPr>
              <a:t>زاپوس به جای اینکه هزینه ای را صرف تبلیغات کند برای کمک به رشد کسب وکار متکی ب</a:t>
            </a:r>
            <a:r>
              <a:rPr lang="fa-IR" sz="1600" b="1" dirty="0">
                <a:solidFill>
                  <a:srgbClr val="002060"/>
                </a:solidFill>
                <a:latin typeface="Franklin Gothic Book"/>
                <a:cs typeface="B Zar" panose="00000400000000000000" pitchFamily="2" charset="-78"/>
              </a:rPr>
              <a:t>ه</a:t>
            </a:r>
            <a:r>
              <a:rPr lang="fa-IR" sz="1600" b="1" dirty="0" smtClean="0">
                <a:solidFill>
                  <a:srgbClr val="002060"/>
                </a:solidFill>
                <a:latin typeface="Franklin Gothic Book"/>
                <a:cs typeface="B Zar" panose="00000400000000000000" pitchFamily="2" charset="-78"/>
              </a:rPr>
              <a:t> ارتباطات کلامی ورسانه های اجتماعی است با اطمینان از اینکه خدمات عالی ارائه شده توسط این شرکت حامیانی برای این نام تجاری دست وپا خواهد کرد. زاپوس در سال 2009 به آمازون فروخته شد اما هنوز به صورت نهاد مستقل موفقی عمل می کند.  </a:t>
            </a:r>
            <a:endParaRPr lang="fa-IR" b="1" dirty="0">
              <a:solidFill>
                <a:srgbClr val="002060"/>
              </a:solidFill>
              <a:latin typeface="Franklin Gothic Book"/>
              <a:cs typeface="B Zar" panose="00000400000000000000" pitchFamily="2" charset="-78"/>
            </a:endParaRPr>
          </a:p>
        </p:txBody>
      </p:sp>
    </p:spTree>
    <p:extLst>
      <p:ext uri="{BB962C8B-B14F-4D97-AF65-F5344CB8AC3E}">
        <p14:creationId xmlns:p14="http://schemas.microsoft.com/office/powerpoint/2010/main" val="15622677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grpId="1" nodeType="clickEffect" nodePh="1">
                                  <p:stCondLst>
                                    <p:cond delay="0"/>
                                  </p:stCondLst>
                                  <p:endCondLst>
                                    <p:cond evt="begin" delay="0">
                                      <p:tn val="11"/>
                                    </p:cond>
                                  </p:endCondLst>
                                  <p:childTnLst>
                                    <p:animEffect transition="out" filter="randombar(horizontal)">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nodePh="1">
                                  <p:stCondLst>
                                    <p:cond delay="0"/>
                                  </p:stCondLst>
                                  <p:endCondLst>
                                    <p:cond evt="begin" delay="0">
                                      <p:tn val="16"/>
                                    </p:cond>
                                  </p:end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xit" presetSubtype="10" fill="hold" grpId="1" nodeType="clickEffect" nodePh="1">
                                  <p:stCondLst>
                                    <p:cond delay="0"/>
                                  </p:stCondLst>
                                  <p:endCondLst>
                                    <p:cond evt="begin" delay="0">
                                      <p:tn val="22"/>
                                    </p:cond>
                                  </p:endCondLst>
                                  <p:childTnLst>
                                    <p:animEffect transition="out" filter="randombar(horizontal)">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074"/>
                                        </p:tgtEl>
                                        <p:attrNameLst>
                                          <p:attrName>style.visibility</p:attrName>
                                        </p:attrNameLst>
                                      </p:cBhvr>
                                      <p:to>
                                        <p:strVal val="visible"/>
                                      </p:to>
                                    </p:set>
                                    <p:animEffect transition="in" filter="circle(in)">
                                      <p:cBhvr>
                                        <p:cTn id="29" dur="2000"/>
                                        <p:tgtEl>
                                          <p:spTgt spid="307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down)">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7" grpId="0"/>
      <p:bldP spid="17" grpId="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spDef>
      <a:spPr/>
      <a:bodyPr wrap="square">
        <a:spAutoFit/>
      </a:bodyPr>
      <a:lstStyle>
        <a:defPPr algn="r">
          <a:defRPr sz="2000" b="1" dirty="0">
            <a:solidFill>
              <a:srgbClr val="002060"/>
            </a:solidFill>
            <a:cs typeface="B Zar" panose="00000400000000000000" pitchFamily="2" charset="-78"/>
          </a:defRPr>
        </a:defPPr>
      </a:lst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4960</TotalTime>
  <Words>1426</Words>
  <Application>Microsoft Office PowerPoint</Application>
  <PresentationFormat>On-screen Show (4:3)</PresentationFormat>
  <Paragraphs>166</Paragraphs>
  <Slides>23</Slides>
  <Notes>0</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23</vt:i4>
      </vt:variant>
    </vt:vector>
  </HeadingPairs>
  <TitlesOfParts>
    <vt:vector size="45" baseType="lpstr">
      <vt:lpstr>宋体</vt:lpstr>
      <vt:lpstr>Andalus</vt:lpstr>
      <vt:lpstr>Arial</vt:lpstr>
      <vt:lpstr>B Badr</vt:lpstr>
      <vt:lpstr>B Compset</vt:lpstr>
      <vt:lpstr>B Lotus</vt:lpstr>
      <vt:lpstr>B Mitra</vt:lpstr>
      <vt:lpstr>B Roya</vt:lpstr>
      <vt:lpstr>B Titr</vt:lpstr>
      <vt:lpstr>B Traffic</vt:lpstr>
      <vt:lpstr>B Zar</vt:lpstr>
      <vt:lpstr>BYekan</vt:lpstr>
      <vt:lpstr>Calibri</vt:lpstr>
      <vt:lpstr>Franklin Gothic Book</vt:lpstr>
      <vt:lpstr>inherit</vt:lpstr>
      <vt:lpstr>华文新魏</vt:lpstr>
      <vt:lpstr>Tahoma</vt:lpstr>
      <vt:lpstr>Trebuchet MS</vt:lpstr>
      <vt:lpstr>Wingdings</vt:lpstr>
      <vt:lpstr>Wingdings 2</vt:lpstr>
      <vt:lpstr>yekan</vt:lpstr>
      <vt:lpstr>Opulent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dc:title>
  <dc:creator>123</dc:creator>
  <cp:lastModifiedBy>Sakhi</cp:lastModifiedBy>
  <cp:revision>655</cp:revision>
  <cp:lastPrinted>2015-12-27T08:24:20Z</cp:lastPrinted>
  <dcterms:created xsi:type="dcterms:W3CDTF">2013-04-14T17:04:59Z</dcterms:created>
  <dcterms:modified xsi:type="dcterms:W3CDTF">2016-12-04T12:21:20Z</dcterms:modified>
</cp:coreProperties>
</file>