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72" r:id="rId13"/>
    <p:sldId id="268" r:id="rId14"/>
    <p:sldId id="270" r:id="rId15"/>
    <p:sldId id="271"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5" autoAdjust="0"/>
    <p:restoredTop sz="94660"/>
  </p:normalViewPr>
  <p:slideViewPr>
    <p:cSldViewPr snapToGrid="0">
      <p:cViewPr varScale="1">
        <p:scale>
          <a:sx n="73" d="100"/>
          <a:sy n="73" d="100"/>
        </p:scale>
        <p:origin x="-54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64117B07-F3E2-4CFD-AC9F-9E2C3F9BD64A}" type="datetimeFigureOut">
              <a:rPr lang="en-US" smtClean="0"/>
              <a:pPr/>
              <a:t>6/6/2016</a:t>
            </a:fld>
            <a:endParaRPr lang="en-US"/>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667869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17B07-F3E2-4CFD-AC9F-9E2C3F9BD64A}"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2781876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17B07-F3E2-4CFD-AC9F-9E2C3F9BD64A}"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2888836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17B07-F3E2-4CFD-AC9F-9E2C3F9BD64A}"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30778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17B07-F3E2-4CFD-AC9F-9E2C3F9BD64A}"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2569263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4117B07-F3E2-4CFD-AC9F-9E2C3F9BD64A}" type="datetimeFigureOut">
              <a:rPr lang="en-US" smtClean="0"/>
              <a:pPr/>
              <a:t>6/6/2016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2587473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4117B07-F3E2-4CFD-AC9F-9E2C3F9BD64A}" type="datetimeFigureOut">
              <a:rPr lang="en-US" smtClean="0"/>
              <a:pPr/>
              <a:t>6/6/2016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1523564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117B07-F3E2-4CFD-AC9F-9E2C3F9BD64A}"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2493773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117B07-F3E2-4CFD-AC9F-9E2C3F9BD64A}"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693799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117B07-F3E2-4CFD-AC9F-9E2C3F9BD64A}"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1232986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17B07-F3E2-4CFD-AC9F-9E2C3F9BD64A}"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895635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117B07-F3E2-4CFD-AC9F-9E2C3F9BD64A}"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3418571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117B07-F3E2-4CFD-AC9F-9E2C3F9BD64A}" type="datetimeFigureOut">
              <a:rPr lang="en-US" smtClean="0"/>
              <a:pPr/>
              <a:t>6/6/2016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1220951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117B07-F3E2-4CFD-AC9F-9E2C3F9BD64A}" type="datetimeFigureOut">
              <a:rPr lang="en-US" smtClean="0"/>
              <a:pPr/>
              <a:t>6/6/2016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1013305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17B07-F3E2-4CFD-AC9F-9E2C3F9BD64A}" type="datetimeFigureOut">
              <a:rPr lang="en-US" smtClean="0"/>
              <a:pPr/>
              <a:t>6/6/2016</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2667101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17B07-F3E2-4CFD-AC9F-9E2C3F9BD64A}"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3045812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17B07-F3E2-4CFD-AC9F-9E2C3F9BD64A}"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308889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4117B07-F3E2-4CFD-AC9F-9E2C3F9BD64A}" type="datetimeFigureOut">
              <a:rPr lang="en-US" smtClean="0"/>
              <a:pPr/>
              <a:t>6/6/2016</a:t>
            </a:fld>
            <a:endParaRPr lang="en-US"/>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6B35F36-0368-4C5D-B581-BD54AA446311}" type="slidenum">
              <a:rPr lang="en-US" smtClean="0"/>
              <a:pPr/>
              <a:t>‹#›</a:t>
            </a:fld>
            <a:endParaRPr lang="en-US"/>
          </a:p>
        </p:txBody>
      </p:sp>
    </p:spTree>
    <p:extLst>
      <p:ext uri="{BB962C8B-B14F-4D97-AF65-F5344CB8AC3E}">
        <p14:creationId xmlns="" xmlns:p14="http://schemas.microsoft.com/office/powerpoint/2010/main" val="251696009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502935" y="472658"/>
            <a:ext cx="2209800" cy="2219325"/>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4045526" y="792736"/>
            <a:ext cx="3551895" cy="1261884"/>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r" rtl="1"/>
            <a:r>
              <a:rPr lang="fa-IR" altLang="en-US" sz="2000" b="1" dirty="0" smtClean="0"/>
              <a:t>موسسه آموزش عالی مهر اروندآبادان</a:t>
            </a:r>
          </a:p>
          <a:p>
            <a:pPr algn="r" rtl="1"/>
            <a:r>
              <a:rPr lang="fa-IR" altLang="en-US" sz="2800" b="1" dirty="0" smtClean="0">
                <a:solidFill>
                  <a:schemeClr val="tx1">
                    <a:lumMod val="85000"/>
                    <a:lumOff val="15000"/>
                  </a:schemeClr>
                </a:solidFill>
              </a:rPr>
              <a:t>          </a:t>
            </a:r>
            <a:endParaRPr lang="en-US" altLang="en-US" sz="2800" b="1" dirty="0" smtClean="0">
              <a:solidFill>
                <a:schemeClr val="tx1">
                  <a:lumMod val="85000"/>
                  <a:lumOff val="15000"/>
                </a:schemeClr>
              </a:solidFill>
            </a:endParaRPr>
          </a:p>
          <a:p>
            <a:pPr algn="r" rtl="1"/>
            <a:r>
              <a:rPr lang="en-US" altLang="en-US" sz="2800" b="1" dirty="0" smtClean="0">
                <a:solidFill>
                  <a:schemeClr val="tx1">
                    <a:lumMod val="85000"/>
                    <a:lumOff val="15000"/>
                  </a:schemeClr>
                </a:solidFill>
              </a:rPr>
              <a:t>        </a:t>
            </a:r>
            <a:r>
              <a:rPr lang="fa-IR" altLang="en-US" sz="2800" b="1" smtClean="0">
                <a:solidFill>
                  <a:schemeClr val="tx1">
                    <a:lumMod val="85000"/>
                    <a:lumOff val="15000"/>
                  </a:schemeClr>
                </a:solidFill>
              </a:rPr>
              <a:t>فروردین ماه1395</a:t>
            </a:r>
            <a:endParaRPr lang="en-US" dirty="0">
              <a:solidFill>
                <a:schemeClr val="tx1">
                  <a:lumMod val="85000"/>
                  <a:lumOff val="15000"/>
                </a:schemeClr>
              </a:solidFill>
            </a:endParaRPr>
          </a:p>
        </p:txBody>
      </p:sp>
      <p:sp>
        <p:nvSpPr>
          <p:cNvPr id="6" name="Rectangle 5"/>
          <p:cNvSpPr/>
          <p:nvPr/>
        </p:nvSpPr>
        <p:spPr>
          <a:xfrm>
            <a:off x="2680854" y="2130755"/>
            <a:ext cx="6096000" cy="2003625"/>
          </a:xfrm>
          <a:prstGeom prst="rect">
            <a:avLst/>
          </a:prstGeom>
        </p:spPr>
        <p:style>
          <a:lnRef idx="1">
            <a:schemeClr val="accent4"/>
          </a:lnRef>
          <a:fillRef idx="3">
            <a:schemeClr val="accent4"/>
          </a:fillRef>
          <a:effectRef idx="2">
            <a:schemeClr val="accent4"/>
          </a:effectRef>
          <a:fontRef idx="minor">
            <a:schemeClr val="lt1"/>
          </a:fontRef>
        </p:style>
        <p:txBody>
          <a:bodyPr>
            <a:spAutoFit/>
          </a:bodyPr>
          <a:lstStyle/>
          <a:p>
            <a:pPr indent="180340" algn="ctr" rtl="1">
              <a:lnSpc>
                <a:spcPct val="115000"/>
              </a:lnSpc>
              <a:spcAft>
                <a:spcPts val="0"/>
              </a:spcAft>
              <a:defRPr/>
            </a:pPr>
            <a:r>
              <a:rPr lang="fa-IR" sz="3600" b="1" dirty="0">
                <a:solidFill>
                  <a:schemeClr val="tx1">
                    <a:lumMod val="85000"/>
                    <a:lumOff val="15000"/>
                  </a:schemeClr>
                </a:solidFill>
                <a:ea typeface="Times New Roman"/>
                <a:cs typeface="B Nazanin"/>
              </a:rPr>
              <a:t>تهیه کنندگان:آقایان</a:t>
            </a:r>
          </a:p>
          <a:p>
            <a:pPr indent="180340" algn="ctr" rtl="1">
              <a:lnSpc>
                <a:spcPct val="115000"/>
              </a:lnSpc>
              <a:spcAft>
                <a:spcPts val="0"/>
              </a:spcAft>
              <a:defRPr/>
            </a:pPr>
            <a:r>
              <a:rPr lang="fa-IR" sz="3600" dirty="0">
                <a:ln w="0"/>
                <a:effectLst>
                  <a:outerShdw blurRad="38100" dist="19050" dir="2700000" algn="tl" rotWithShape="0">
                    <a:schemeClr val="dk1">
                      <a:alpha val="40000"/>
                    </a:schemeClr>
                  </a:outerShdw>
                </a:effectLst>
                <a:ea typeface="Times New Roman"/>
                <a:cs typeface="B Nazanin"/>
              </a:rPr>
              <a:t>حسین سلیمانی</a:t>
            </a:r>
          </a:p>
          <a:p>
            <a:pPr indent="180340" algn="ctr" rtl="1">
              <a:lnSpc>
                <a:spcPct val="115000"/>
              </a:lnSpc>
              <a:spcAft>
                <a:spcPts val="0"/>
              </a:spcAft>
              <a:defRPr/>
            </a:pPr>
            <a:r>
              <a:rPr lang="fa-IR" sz="3600" dirty="0">
                <a:ln w="0"/>
                <a:effectLst>
                  <a:outerShdw blurRad="38100" dist="19050" dir="2700000" algn="tl" rotWithShape="0">
                    <a:schemeClr val="dk1">
                      <a:alpha val="40000"/>
                    </a:schemeClr>
                  </a:outerShdw>
                </a:effectLst>
                <a:ea typeface="Times New Roman"/>
                <a:cs typeface="B Nazanin"/>
              </a:rPr>
              <a:t>حسن نسلایه</a:t>
            </a:r>
          </a:p>
        </p:txBody>
      </p:sp>
      <p:sp>
        <p:nvSpPr>
          <p:cNvPr id="7" name="Rectangle 6"/>
          <p:cNvSpPr/>
          <p:nvPr/>
        </p:nvSpPr>
        <p:spPr>
          <a:xfrm>
            <a:off x="10472753" y="4594953"/>
            <a:ext cx="990977" cy="523220"/>
          </a:xfrm>
          <a:prstGeom prst="rect">
            <a:avLst/>
          </a:prstGeom>
        </p:spPr>
        <p:txBody>
          <a:bodyPr wrap="none">
            <a:spAutoFit/>
          </a:bodyPr>
          <a:lstStyle/>
          <a:p>
            <a:pPr lvl="0" rtl="1"/>
            <a:r>
              <a:rPr lang="fa-IR" sz="2800" b="1" dirty="0" smtClean="0">
                <a:solidFill>
                  <a:schemeClr val="accent5">
                    <a:lumMod val="75000"/>
                  </a:schemeClr>
                </a:solidFill>
                <a:cs typeface="B Nazanin" pitchFamily="2" charset="-78"/>
              </a:rPr>
              <a:t>عنوان:</a:t>
            </a:r>
            <a:endParaRPr lang="fa-IR" sz="2800" dirty="0">
              <a:solidFill>
                <a:schemeClr val="accent5">
                  <a:lumMod val="75000"/>
                </a:schemeClr>
              </a:solidFill>
              <a:cs typeface="B Nazanin" pitchFamily="2" charset="-78"/>
            </a:endParaRPr>
          </a:p>
        </p:txBody>
      </p:sp>
      <p:sp>
        <p:nvSpPr>
          <p:cNvPr id="8" name="Rectangle 7"/>
          <p:cNvSpPr/>
          <p:nvPr/>
        </p:nvSpPr>
        <p:spPr>
          <a:xfrm>
            <a:off x="7503518" y="5018263"/>
            <a:ext cx="3998833" cy="830997"/>
          </a:xfrm>
          <a:prstGeom prst="rect">
            <a:avLst/>
          </a:prstGeom>
        </p:spPr>
        <p:txBody>
          <a:bodyPr wrap="square">
            <a:spAutoFit/>
          </a:bodyPr>
          <a:lstStyle/>
          <a:p>
            <a:pPr lvl="0" algn="ctr" rtl="1"/>
            <a:r>
              <a:rPr lang="fa-IR" sz="4800" b="1" dirty="0" smtClean="0">
                <a:solidFill>
                  <a:srgbClr val="002060"/>
                </a:solidFill>
                <a:cs typeface="B Nazanin" pitchFamily="2" charset="-78"/>
              </a:rPr>
              <a:t>عدالت سازمانی</a:t>
            </a:r>
            <a:endParaRPr lang="fa-IR" sz="4800" b="1" dirty="0">
              <a:solidFill>
                <a:srgbClr val="002060"/>
              </a:solidFill>
              <a:cs typeface="B Nazanin" pitchFamily="2" charset="-78"/>
            </a:endParaRPr>
          </a:p>
        </p:txBody>
      </p:sp>
      <p:sp>
        <p:nvSpPr>
          <p:cNvPr id="9" name="Rectangle 8"/>
          <p:cNvSpPr/>
          <p:nvPr/>
        </p:nvSpPr>
        <p:spPr>
          <a:xfrm>
            <a:off x="429490" y="4679710"/>
            <a:ext cx="4502728" cy="1508105"/>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indent="180340" algn="ctr" rtl="1">
              <a:lnSpc>
                <a:spcPct val="115000"/>
              </a:lnSpc>
              <a:spcAft>
                <a:spcPts val="0"/>
              </a:spcAft>
              <a:defRPr/>
            </a:pPr>
            <a:r>
              <a:rPr lang="fa-IR" sz="4000" b="1" dirty="0" smtClean="0">
                <a:solidFill>
                  <a:schemeClr val="tx1">
                    <a:lumMod val="85000"/>
                    <a:lumOff val="15000"/>
                  </a:schemeClr>
                </a:solidFill>
                <a:ea typeface="Times New Roman"/>
                <a:cs typeface="B Nazanin" pitchFamily="2" charset="-78"/>
              </a:rPr>
              <a:t>استاد:</a:t>
            </a:r>
          </a:p>
          <a:p>
            <a:pPr indent="180340" algn="ctr" rtl="1">
              <a:lnSpc>
                <a:spcPct val="115000"/>
              </a:lnSpc>
              <a:spcAft>
                <a:spcPts val="0"/>
              </a:spcAft>
              <a:defRPr/>
            </a:pPr>
            <a:r>
              <a:rPr lang="fa-IR" sz="4000" b="1" dirty="0" smtClean="0">
                <a:solidFill>
                  <a:schemeClr val="tx1">
                    <a:lumMod val="85000"/>
                    <a:lumOff val="15000"/>
                  </a:schemeClr>
                </a:solidFill>
                <a:ea typeface="Times New Roman"/>
                <a:cs typeface="B Nazanin" pitchFamily="2" charset="-78"/>
              </a:rPr>
              <a:t> جناب دکتر </a:t>
            </a:r>
            <a:r>
              <a:rPr lang="fa-IR" sz="4000" b="1" smtClean="0">
                <a:solidFill>
                  <a:schemeClr val="tx1">
                    <a:lumMod val="85000"/>
                    <a:lumOff val="15000"/>
                  </a:schemeClr>
                </a:solidFill>
                <a:ea typeface="Times New Roman"/>
                <a:cs typeface="B Nazanin" pitchFamily="2" charset="-78"/>
              </a:rPr>
              <a:t>خرم </a:t>
            </a:r>
            <a:r>
              <a:rPr lang="fa-IR" sz="4000" b="1" smtClean="0">
                <a:solidFill>
                  <a:schemeClr val="tx1">
                    <a:lumMod val="85000"/>
                    <a:lumOff val="15000"/>
                  </a:schemeClr>
                </a:solidFill>
                <a:ea typeface="Times New Roman"/>
                <a:cs typeface="B Nazanin" pitchFamily="2" charset="-78"/>
              </a:rPr>
              <a:t>نسب</a:t>
            </a:r>
            <a:endParaRPr lang="en-US" sz="4000" b="1" dirty="0">
              <a:solidFill>
                <a:schemeClr val="tx1">
                  <a:lumMod val="85000"/>
                  <a:lumOff val="15000"/>
                </a:schemeClr>
              </a:solidFill>
              <a:ea typeface="Times New Roman"/>
              <a:cs typeface="B Nazanin" pitchFamily="2" charset="-78"/>
            </a:endParaRPr>
          </a:p>
        </p:txBody>
      </p:sp>
    </p:spTree>
    <p:extLst>
      <p:ext uri="{BB962C8B-B14F-4D97-AF65-F5344CB8AC3E}">
        <p14:creationId xmlns="" xmlns:p14="http://schemas.microsoft.com/office/powerpoint/2010/main" val="1913703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9284" y="884237"/>
            <a:ext cx="8761413" cy="3416300"/>
          </a:xfrm>
        </p:spPr>
        <p:txBody>
          <a:bodyPr>
            <a:normAutofit/>
          </a:bodyPr>
          <a:lstStyle/>
          <a:p>
            <a:pPr algn="just" rtl="1">
              <a:lnSpc>
                <a:spcPct val="115000"/>
              </a:lnSpc>
              <a:spcBef>
                <a:spcPct val="0"/>
              </a:spcBef>
              <a:spcAft>
                <a:spcPts val="1000"/>
              </a:spcAft>
              <a:buClrTx/>
              <a:buSzTx/>
              <a:buNone/>
            </a:pPr>
            <a:r>
              <a:rPr lang="fa-IR" altLang="en-US" sz="4400"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1. عدالت توزیعی</a:t>
            </a:r>
            <a:r>
              <a:rPr lang="fa-IR" altLang="en-US" sz="4400" b="1" dirty="0" smtClean="0">
                <a:solidFill>
                  <a:schemeClr val="tx1"/>
                </a:solidFill>
                <a:latin typeface="Times New Roman" panose="02020603050405020304" pitchFamily="18" charset="0"/>
                <a:ea typeface="Calibri" panose="020F0502020204030204" pitchFamily="34" charset="0"/>
                <a:cs typeface="B Nazanin" panose="00000400000000000000" pitchFamily="2" charset="-78"/>
              </a:rPr>
              <a:t>:</a:t>
            </a:r>
            <a:endParaRPr lang="en-US" altLang="en-US" sz="4400" b="1" dirty="0">
              <a:solidFill>
                <a:schemeClr val="tx1"/>
              </a:solidFill>
              <a:latin typeface="Times New Roman" panose="02020603050405020304" pitchFamily="18" charset="0"/>
              <a:ea typeface="Calibri" panose="020F0502020204030204" pitchFamily="34" charset="0"/>
              <a:cs typeface="B Nazanin" panose="00000400000000000000" pitchFamily="2" charset="-78"/>
            </a:endParaRPr>
          </a:p>
        </p:txBody>
      </p:sp>
      <p:pic>
        <p:nvPicPr>
          <p:cNvPr id="4" name="Picture 3"/>
          <p:cNvPicPr>
            <a:picLocks noChangeAspect="1"/>
          </p:cNvPicPr>
          <p:nvPr/>
        </p:nvPicPr>
        <p:blipFill>
          <a:blip r:embed="rId2">
            <a:extLst>
              <a:ext uri="{BEBA8EAE-BF5A-486C-A8C5-ECC9F3942E4B}">
                <a14:imgProps xmlns="" xmlns:a14="http://schemas.microsoft.com/office/drawing/2010/main">
                  <a14:imgLayer r:embed="rId3">
                    <a14:imgEffect>
                      <a14:saturation sat="400000"/>
                    </a14:imgEffect>
                  </a14:imgLayer>
                </a14:imgProps>
              </a:ext>
              <a:ext uri="{28A0092B-C50C-407E-A947-70E740481C1C}">
                <a14:useLocalDpi xmlns="" xmlns:a14="http://schemas.microsoft.com/office/drawing/2010/main" val="0"/>
              </a:ext>
            </a:extLst>
          </a:blip>
          <a:stretch>
            <a:fillRect/>
          </a:stretch>
        </p:blipFill>
        <p:spPr>
          <a:xfrm>
            <a:off x="2846070" y="2557462"/>
            <a:ext cx="6846570" cy="4129088"/>
          </a:xfrm>
          <a:prstGeom prst="rect">
            <a:avLst/>
          </a:prstGeom>
        </p:spPr>
      </p:pic>
    </p:spTree>
    <p:extLst>
      <p:ext uri="{BB962C8B-B14F-4D97-AF65-F5344CB8AC3E}">
        <p14:creationId xmlns="" xmlns:p14="http://schemas.microsoft.com/office/powerpoint/2010/main" val="3321429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4554" y="1094676"/>
            <a:ext cx="8761413" cy="728480"/>
          </a:xfrm>
        </p:spPr>
        <p:txBody>
          <a:bodyPr/>
          <a:lstStyle/>
          <a:p>
            <a:r>
              <a:rPr lang="fa-IR" altLang="en-US" b="1" dirty="0">
                <a:solidFill>
                  <a:srgbClr val="0070C0"/>
                </a:solidFill>
                <a:latin typeface="Times New Roman" panose="02020603050405020304" pitchFamily="18" charset="0"/>
                <a:ea typeface="Calibri" panose="020F0502020204030204" pitchFamily="34" charset="0"/>
                <a:cs typeface="B Nazanin" panose="00000400000000000000" pitchFamily="2" charset="-78"/>
              </a:rPr>
              <a:t>2- </a:t>
            </a:r>
            <a:r>
              <a:rPr lang="fa-IR" altLang="en-US" b="1" dirty="0" smtClean="0">
                <a:solidFill>
                  <a:srgbClr val="0070C0"/>
                </a:solidFill>
                <a:latin typeface="Times New Roman" panose="02020603050405020304" pitchFamily="18" charset="0"/>
                <a:ea typeface="Calibri" panose="020F0502020204030204" pitchFamily="34" charset="0"/>
                <a:cs typeface="B Nazanin" panose="00000400000000000000" pitchFamily="2" charset="-78"/>
              </a:rPr>
              <a:t>مراوده ای</a:t>
            </a:r>
            <a:r>
              <a:rPr lang="fa-IR" altLang="en-US" b="1" dirty="0">
                <a:solidFill>
                  <a:srgbClr val="0070C0"/>
                </a:solidFill>
                <a:latin typeface="Times New Roman" panose="02020603050405020304" pitchFamily="18" charset="0"/>
                <a:ea typeface="Calibri" panose="020F0502020204030204" pitchFamily="34" charset="0"/>
                <a:cs typeface="B Nazanin" panose="00000400000000000000" pitchFamily="2" charset="-78"/>
              </a:rPr>
              <a:t/>
            </a:r>
            <a:br>
              <a:rPr lang="fa-IR" altLang="en-US" b="1" dirty="0">
                <a:solidFill>
                  <a:srgbClr val="0070C0"/>
                </a:solidFill>
                <a:latin typeface="Times New Roman" panose="02020603050405020304" pitchFamily="18" charset="0"/>
                <a:ea typeface="Calibri" panose="020F0502020204030204" pitchFamily="34" charset="0"/>
                <a:cs typeface="B Nazanin" panose="00000400000000000000" pitchFamily="2" charset="-78"/>
              </a:rPr>
            </a:br>
            <a:endParaRPr lang="en-US" dirty="0"/>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4464844" y="2503170"/>
            <a:ext cx="2530316" cy="3497579"/>
          </a:xfrm>
        </p:spPr>
      </p:pic>
    </p:spTree>
    <p:extLst>
      <p:ext uri="{BB962C8B-B14F-4D97-AF65-F5344CB8AC3E}">
        <p14:creationId xmlns="" xmlns:p14="http://schemas.microsoft.com/office/powerpoint/2010/main" val="39176657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6776" y="981787"/>
            <a:ext cx="8761413" cy="728480"/>
          </a:xfrm>
        </p:spPr>
        <p:txBody>
          <a:bodyPr/>
          <a:lstStyle/>
          <a:p>
            <a:r>
              <a:rPr lang="fa-IR" dirty="0" smtClean="0"/>
              <a:t>عدالت رویه ای</a:t>
            </a:r>
            <a:endParaRPr lang="en-US" dirty="0"/>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4464844" y="2628900"/>
            <a:ext cx="3341846" cy="3966209"/>
          </a:xfrm>
        </p:spPr>
      </p:pic>
    </p:spTree>
    <p:extLst>
      <p:ext uri="{BB962C8B-B14F-4D97-AF65-F5344CB8AC3E}">
        <p14:creationId xmlns="" xmlns:p14="http://schemas.microsoft.com/office/powerpoint/2010/main" val="1188128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8114" y="980376"/>
            <a:ext cx="8761413" cy="728480"/>
          </a:xfrm>
        </p:spPr>
        <p:txBody>
          <a:bodyPr/>
          <a:lstStyle/>
          <a:p>
            <a:r>
              <a:rPr lang="fa-IR" altLang="en-US"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 </a:t>
            </a:r>
            <a:r>
              <a:rPr lang="fa-IR" altLang="en-US" sz="6000"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لونتال </a:t>
            </a:r>
            <a:endParaRPr lang="en-US" dirty="0">
              <a:solidFill>
                <a:schemeClr val="tx1"/>
              </a:solidFill>
            </a:endParaRPr>
          </a:p>
        </p:txBody>
      </p:sp>
      <p:sp>
        <p:nvSpPr>
          <p:cNvPr id="3" name="Content Placeholder 2"/>
          <p:cNvSpPr>
            <a:spLocks noGrp="1"/>
          </p:cNvSpPr>
          <p:nvPr>
            <p:ph idx="1"/>
          </p:nvPr>
        </p:nvSpPr>
        <p:spPr/>
        <p:txBody>
          <a:bodyPr/>
          <a:lstStyle/>
          <a:p>
            <a:pPr algn="just" rtl="1">
              <a:spcBef>
                <a:spcPct val="0"/>
              </a:spcBef>
              <a:buClrTx/>
              <a:buSzTx/>
              <a:buNone/>
            </a:pPr>
            <a:r>
              <a:rPr lang="fa-IR" altLang="en-US"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به نظر لونتال </a:t>
            </a:r>
            <a:r>
              <a:rPr lang="fa-IR" altLang="en-US" b="1" dirty="0">
                <a:solidFill>
                  <a:srgbClr val="402000"/>
                </a:solidFill>
                <a:latin typeface="Times New Roman" panose="02020603050405020304" pitchFamily="18" charset="0"/>
                <a:ea typeface="Calibri" panose="020F0502020204030204" pitchFamily="34" charset="0"/>
                <a:cs typeface="B Nazanin" panose="00000400000000000000" pitchFamily="2" charset="-78"/>
              </a:rPr>
              <a:t>برای این که روش قضاوت منصفانه باشد باید شش شرط داشته باشد:</a:t>
            </a:r>
          </a:p>
          <a:p>
            <a:pPr algn="just" rtl="1">
              <a:spcBef>
                <a:spcPct val="0"/>
              </a:spcBef>
              <a:buClrTx/>
              <a:buSzTx/>
              <a:buNone/>
            </a:pPr>
            <a:r>
              <a:rPr lang="fa-IR" altLang="en-US"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الف) </a:t>
            </a:r>
            <a:r>
              <a:rPr lang="fa-IR" altLang="en-US" b="1" dirty="0">
                <a:solidFill>
                  <a:srgbClr val="402000"/>
                </a:solidFill>
                <a:latin typeface="Times New Roman" panose="02020603050405020304" pitchFamily="18" charset="0"/>
                <a:ea typeface="Calibri" panose="020F0502020204030204" pitchFamily="34" charset="0"/>
                <a:cs typeface="B Nazanin" panose="00000400000000000000" pitchFamily="2" charset="-78"/>
              </a:rPr>
              <a:t>هماهنگ، ثابت، استوار، پایدار و سازگار</a:t>
            </a:r>
          </a:p>
          <a:p>
            <a:pPr algn="just" rtl="1">
              <a:spcBef>
                <a:spcPct val="0"/>
              </a:spcBef>
              <a:buClrTx/>
              <a:buSzTx/>
              <a:buNone/>
            </a:pPr>
            <a:r>
              <a:rPr lang="fa-IR" altLang="en-US"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ب) </a:t>
            </a:r>
            <a:r>
              <a:rPr lang="fa-IR" altLang="en-US" b="1" dirty="0">
                <a:solidFill>
                  <a:srgbClr val="402000"/>
                </a:solidFill>
                <a:latin typeface="Times New Roman" panose="02020603050405020304" pitchFamily="18" charset="0"/>
                <a:ea typeface="Calibri" panose="020F0502020204030204" pitchFamily="34" charset="0"/>
                <a:cs typeface="B Nazanin" panose="00000400000000000000" pitchFamily="2" charset="-78"/>
              </a:rPr>
              <a:t>آزاد از تعصب</a:t>
            </a:r>
          </a:p>
          <a:p>
            <a:pPr algn="just" rtl="1">
              <a:spcBef>
                <a:spcPct val="0"/>
              </a:spcBef>
              <a:buClrTx/>
              <a:buSzTx/>
              <a:buNone/>
            </a:pPr>
            <a:r>
              <a:rPr lang="fa-IR" altLang="en-US"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ج) </a:t>
            </a:r>
            <a:r>
              <a:rPr lang="fa-IR" altLang="en-US" b="1" dirty="0">
                <a:solidFill>
                  <a:srgbClr val="402000"/>
                </a:solidFill>
                <a:latin typeface="Times New Roman" panose="02020603050405020304" pitchFamily="18" charset="0"/>
                <a:ea typeface="Calibri" panose="020F0502020204030204" pitchFamily="34" charset="0"/>
                <a:cs typeface="B Nazanin" panose="00000400000000000000" pitchFamily="2" charset="-78"/>
              </a:rPr>
              <a:t>درست و صحیح</a:t>
            </a:r>
          </a:p>
          <a:p>
            <a:pPr algn="just" rtl="1">
              <a:spcBef>
                <a:spcPct val="0"/>
              </a:spcBef>
              <a:buClrTx/>
              <a:buSzTx/>
              <a:buNone/>
            </a:pPr>
            <a:r>
              <a:rPr lang="fa-IR" altLang="en-US"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د) </a:t>
            </a:r>
            <a:r>
              <a:rPr lang="fa-IR" altLang="en-US" b="1" dirty="0">
                <a:solidFill>
                  <a:srgbClr val="402000"/>
                </a:solidFill>
                <a:latin typeface="Times New Roman" panose="02020603050405020304" pitchFamily="18" charset="0"/>
                <a:ea typeface="Calibri" panose="020F0502020204030204" pitchFamily="34" charset="0"/>
                <a:cs typeface="B Nazanin" panose="00000400000000000000" pitchFamily="2" charset="-78"/>
              </a:rPr>
              <a:t>قابل اصلاح در صورت اشتباه</a:t>
            </a:r>
          </a:p>
          <a:p>
            <a:pPr algn="just" rtl="1">
              <a:spcBef>
                <a:spcPct val="0"/>
              </a:spcBef>
              <a:buClrTx/>
              <a:buSzTx/>
              <a:buNone/>
            </a:pPr>
            <a:r>
              <a:rPr lang="fa-IR" altLang="en-US"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ه) </a:t>
            </a:r>
            <a:r>
              <a:rPr lang="fa-IR" altLang="en-US" b="1" dirty="0">
                <a:solidFill>
                  <a:srgbClr val="402000"/>
                </a:solidFill>
                <a:latin typeface="Times New Roman" panose="02020603050405020304" pitchFamily="18" charset="0"/>
                <a:ea typeface="Calibri" panose="020F0502020204030204" pitchFamily="34" charset="0"/>
                <a:cs typeface="B Nazanin" panose="00000400000000000000" pitchFamily="2" charset="-78"/>
              </a:rPr>
              <a:t>معرف همه توجهات</a:t>
            </a:r>
          </a:p>
          <a:p>
            <a:pPr algn="just" rtl="1">
              <a:spcBef>
                <a:spcPct val="0"/>
              </a:spcBef>
              <a:buClrTx/>
              <a:buSzTx/>
              <a:buNone/>
            </a:pPr>
            <a:r>
              <a:rPr lang="fa-IR" altLang="en-US"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و) </a:t>
            </a:r>
            <a:r>
              <a:rPr lang="fa-IR" altLang="en-US" b="1" dirty="0">
                <a:solidFill>
                  <a:srgbClr val="402000"/>
                </a:solidFill>
                <a:latin typeface="Times New Roman" panose="02020603050405020304" pitchFamily="18" charset="0"/>
                <a:ea typeface="Calibri" panose="020F0502020204030204" pitchFamily="34" charset="0"/>
                <a:cs typeface="B Nazanin" panose="00000400000000000000" pitchFamily="2" charset="-78"/>
              </a:rPr>
              <a:t>متکی بر موازین اخلاقی متداول</a:t>
            </a:r>
            <a:endParaRPr lang="fa-IR" altLang="en-US" b="1" dirty="0">
              <a:solidFill>
                <a:srgbClr val="402000"/>
              </a:solidFill>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 xmlns:p14="http://schemas.microsoft.com/office/powerpoint/2010/main" val="2324356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5660" y="959209"/>
            <a:ext cx="8761413" cy="728480"/>
          </a:xfrm>
        </p:spPr>
        <p:txBody>
          <a:bodyPr/>
          <a:lstStyle/>
          <a:p>
            <a:r>
              <a:rPr lang="fa-IR" altLang="en-US" sz="6000"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آدامز</a:t>
            </a:r>
            <a:endParaRPr lang="en-US" dirty="0">
              <a:solidFill>
                <a:schemeClr val="tx1"/>
              </a:solidFill>
            </a:endParaRPr>
          </a:p>
        </p:txBody>
      </p:sp>
      <p:sp>
        <p:nvSpPr>
          <p:cNvPr id="3" name="Content Placeholder 2"/>
          <p:cNvSpPr>
            <a:spLocks noGrp="1"/>
          </p:cNvSpPr>
          <p:nvPr>
            <p:ph idx="1"/>
          </p:nvPr>
        </p:nvSpPr>
        <p:spPr/>
        <p:txBody>
          <a:bodyPr/>
          <a:lstStyle/>
          <a:p>
            <a:pPr algn="just" rtl="1">
              <a:lnSpc>
                <a:spcPct val="115000"/>
              </a:lnSpc>
              <a:spcBef>
                <a:spcPct val="0"/>
              </a:spcBef>
              <a:spcAft>
                <a:spcPts val="1000"/>
              </a:spcAft>
              <a:buClrTx/>
              <a:buSzTx/>
              <a:buNone/>
            </a:pPr>
            <a:r>
              <a:rPr lang="fa-IR" altLang="en-US" b="1" dirty="0">
                <a:solidFill>
                  <a:srgbClr val="00B050"/>
                </a:solidFill>
                <a:latin typeface="Times New Roman" panose="02020603050405020304" pitchFamily="18" charset="0"/>
                <a:ea typeface="Calibri" panose="020F0502020204030204" pitchFamily="34" charset="0"/>
                <a:cs typeface="B Nazanin" panose="00000400000000000000" pitchFamily="2" charset="-78"/>
              </a:rPr>
              <a:t>آدامز دنبال تحقیق این مطلب بود که </a:t>
            </a:r>
          </a:p>
          <a:p>
            <a:pPr algn="just" rtl="1">
              <a:lnSpc>
                <a:spcPct val="115000"/>
              </a:lnSpc>
              <a:spcBef>
                <a:spcPct val="0"/>
              </a:spcBef>
              <a:spcAft>
                <a:spcPts val="1000"/>
              </a:spcAft>
              <a:buClrTx/>
              <a:buSzTx/>
              <a:buNone/>
            </a:pPr>
            <a:r>
              <a:rPr lang="fa-IR" altLang="en-US"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الف) </a:t>
            </a:r>
            <a:r>
              <a:rPr lang="fa-IR" altLang="en-US" b="1" dirty="0">
                <a:solidFill>
                  <a:srgbClr val="402000"/>
                </a:solidFill>
                <a:latin typeface="Times New Roman" panose="02020603050405020304" pitchFamily="18" charset="0"/>
                <a:ea typeface="Calibri" panose="020F0502020204030204" pitchFamily="34" charset="0"/>
                <a:cs typeface="B Nazanin" panose="00000400000000000000" pitchFamily="2" charset="-78"/>
              </a:rPr>
              <a:t>چه وقت و چرا این داد و ستد ممکن است از نظر کارکنان نامناسب یا مناسب تشخیص داده شود </a:t>
            </a:r>
            <a:endParaRPr lang="fa-IR" altLang="en-US" b="1" dirty="0" smtClean="0">
              <a:solidFill>
                <a:srgbClr val="402000"/>
              </a:solidFill>
              <a:latin typeface="Times New Roman" panose="02020603050405020304" pitchFamily="18" charset="0"/>
              <a:ea typeface="Calibri" panose="020F0502020204030204" pitchFamily="34" charset="0"/>
              <a:cs typeface="B Nazanin" panose="00000400000000000000" pitchFamily="2" charset="-78"/>
            </a:endParaRPr>
          </a:p>
          <a:p>
            <a:pPr algn="just" rtl="1">
              <a:lnSpc>
                <a:spcPct val="115000"/>
              </a:lnSpc>
              <a:spcBef>
                <a:spcPct val="0"/>
              </a:spcBef>
              <a:spcAft>
                <a:spcPts val="1000"/>
              </a:spcAft>
              <a:buClrTx/>
              <a:buSzTx/>
              <a:buNone/>
            </a:pPr>
            <a:r>
              <a:rPr lang="fa-IR" altLang="en-US" b="1" dirty="0" smtClean="0">
                <a:solidFill>
                  <a:srgbClr val="FF0000"/>
                </a:solidFill>
                <a:latin typeface="Times New Roman" panose="02020603050405020304" pitchFamily="18" charset="0"/>
                <a:ea typeface="Calibri" panose="020F0502020204030204" pitchFamily="34" charset="0"/>
                <a:cs typeface="B Nazanin" panose="00000400000000000000" pitchFamily="2" charset="-78"/>
              </a:rPr>
              <a:t>ب</a:t>
            </a:r>
            <a:r>
              <a:rPr lang="fa-IR" altLang="en-US" b="1" dirty="0">
                <a:solidFill>
                  <a:srgbClr val="FF0000"/>
                </a:solidFill>
                <a:latin typeface="Times New Roman" panose="02020603050405020304" pitchFamily="18" charset="0"/>
                <a:ea typeface="Calibri" panose="020F0502020204030204" pitchFamily="34" charset="0"/>
                <a:cs typeface="B Nazanin" panose="00000400000000000000" pitchFamily="2" charset="-78"/>
              </a:rPr>
              <a:t>) </a:t>
            </a:r>
            <a:r>
              <a:rPr lang="fa-IR" altLang="en-US" b="1" dirty="0">
                <a:solidFill>
                  <a:srgbClr val="402000"/>
                </a:solidFill>
                <a:latin typeface="Times New Roman" panose="02020603050405020304" pitchFamily="18" charset="0"/>
                <a:ea typeface="Calibri" panose="020F0502020204030204" pitchFamily="34" charset="0"/>
                <a:cs typeface="B Nazanin" panose="00000400000000000000" pitchFamily="2" charset="-78"/>
              </a:rPr>
              <a:t>چه عکس‌العملی ممکن است از کارکنانی که احساس بی‌عدالتی می‌کنند سر </a:t>
            </a:r>
            <a:r>
              <a:rPr lang="fa-IR" altLang="en-US" b="1" dirty="0" smtClean="0">
                <a:solidFill>
                  <a:srgbClr val="402000"/>
                </a:solidFill>
                <a:latin typeface="Times New Roman" panose="02020603050405020304" pitchFamily="18" charset="0"/>
                <a:ea typeface="Calibri" panose="020F0502020204030204" pitchFamily="34" charset="0"/>
                <a:cs typeface="B Nazanin" panose="00000400000000000000" pitchFamily="2" charset="-78"/>
              </a:rPr>
              <a:t>بزند</a:t>
            </a:r>
            <a:endParaRPr lang="en-US" dirty="0"/>
          </a:p>
        </p:txBody>
      </p:sp>
    </p:spTree>
    <p:extLst>
      <p:ext uri="{BB962C8B-B14F-4D97-AF65-F5344CB8AC3E}">
        <p14:creationId xmlns="" xmlns:p14="http://schemas.microsoft.com/office/powerpoint/2010/main" val="567607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05916" y="698927"/>
            <a:ext cx="10909476" cy="546660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algn="r"/>
            <a:r>
              <a:rPr lang="fa-IR" sz="2800" b="1" dirty="0" smtClean="0">
                <a:solidFill>
                  <a:schemeClr val="bg1"/>
                </a:solidFill>
              </a:rPr>
              <a:t>عوامل موثر بر درک عدالت</a:t>
            </a:r>
            <a:r>
              <a:rPr lang="fa-IR" sz="2000" b="1" dirty="0" smtClean="0">
                <a:solidFill>
                  <a:schemeClr val="bg1"/>
                </a:solidFill>
              </a:rPr>
              <a:t/>
            </a:r>
            <a:br>
              <a:rPr lang="fa-IR" sz="2000" b="1" dirty="0" smtClean="0">
                <a:solidFill>
                  <a:schemeClr val="bg1"/>
                </a:solidFill>
              </a:rPr>
            </a:br>
            <a:r>
              <a:rPr lang="fa-IR" sz="2000" b="1" dirty="0" smtClean="0">
                <a:solidFill>
                  <a:schemeClr val="bg1"/>
                </a:solidFill>
              </a:rPr>
              <a:t>درک عدالت تحت تاثیر (الف) پیامد‌هایی که شخص از سازمان دریافت می‌کند، (ب)رویه های سازمانی </a:t>
            </a:r>
          </a:p>
          <a:p>
            <a:pPr algn="r"/>
            <a:r>
              <a:rPr lang="fa-IR" sz="2000" b="1" dirty="0" smtClean="0">
                <a:solidFill>
                  <a:schemeClr val="bg1"/>
                </a:solidFill>
              </a:rPr>
              <a:t>(رویه‌ها و کیفیت تعاملات) و  (ج) خصوصیات ادراک کننده، قرار دارد. </a:t>
            </a:r>
            <a:br>
              <a:rPr lang="fa-IR" sz="2000" b="1" dirty="0" smtClean="0">
                <a:solidFill>
                  <a:schemeClr val="bg1"/>
                </a:solidFill>
              </a:rPr>
            </a:br>
            <a:endParaRPr lang="fa-IR" sz="2000" b="1" dirty="0" smtClean="0">
              <a:solidFill>
                <a:schemeClr val="bg1"/>
              </a:solidFill>
            </a:endParaRPr>
          </a:p>
          <a:p>
            <a:pPr algn="r"/>
            <a:endParaRPr lang="fa-IR" sz="1400" b="1" dirty="0"/>
          </a:p>
          <a:p>
            <a:pPr algn="r"/>
            <a:endParaRPr lang="fa-IR" sz="1400" b="1" dirty="0" smtClean="0"/>
          </a:p>
          <a:p>
            <a:pPr algn="r"/>
            <a:r>
              <a:rPr lang="fa-IR" sz="1400" b="1" dirty="0" smtClean="0"/>
              <a:t/>
            </a:r>
            <a:br>
              <a:rPr lang="fa-IR" sz="1400" b="1" dirty="0" smtClean="0"/>
            </a:br>
            <a:r>
              <a:rPr lang="fa-IR" sz="2000" b="1" dirty="0" smtClean="0"/>
              <a:t>پیامد های سازمانی</a:t>
            </a:r>
            <a:r>
              <a:rPr lang="fa-IR" sz="1400" b="1" dirty="0" smtClean="0"/>
              <a:t/>
            </a:r>
            <a:br>
              <a:rPr lang="fa-IR" sz="1400" b="1" dirty="0" smtClean="0"/>
            </a:br>
            <a:r>
              <a:rPr lang="fa-IR" sz="1400" b="1" dirty="0" smtClean="0"/>
              <a:t>درک عدالت می تواند مبتنی بر پیروی سازمان از قوانین عدالت توزیعی (مثل برابری، مساوات یا نیاز ) و همچنین توسط ارزش پیامدها باشد. بنابراین عدالت حداقل تا اندازه ای توسط ادراک مثبت یا منفی پیامد ها از سوی ادراک کننده تعیین می شود. </a:t>
            </a:r>
            <a:br>
              <a:rPr lang="fa-IR" sz="1400" b="1" dirty="0" smtClean="0"/>
            </a:br>
            <a:r>
              <a:rPr lang="fa-IR" sz="1400" b="1" dirty="0" smtClean="0"/>
              <a:t/>
            </a:r>
            <a:br>
              <a:rPr lang="fa-IR" sz="1400" b="1" dirty="0" smtClean="0"/>
            </a:br>
            <a:r>
              <a:rPr lang="fa-IR" sz="2000" b="1" dirty="0" smtClean="0"/>
              <a:t>رویه های سازمانی</a:t>
            </a:r>
            <a:r>
              <a:rPr lang="fa-IR" sz="1400" b="1" dirty="0" smtClean="0"/>
              <a:t/>
            </a:r>
            <a:br>
              <a:rPr lang="fa-IR" sz="1400" b="1" dirty="0" smtClean="0"/>
            </a:br>
            <a:r>
              <a:rPr lang="fa-IR" sz="1400" b="1" dirty="0" smtClean="0"/>
              <a:t>درک عدالت همچنین وابسته به پیروی سازمان از قوانین عدالت رویه ای است. برای مثال رویه‌ای که به مشارکت کنندگان اجازه می دهد تا مطالب خود را بیان کنند، عادلانه تر از یک رویه ای در نظر گرفته می شود که مانع از این عمل می شود. </a:t>
            </a:r>
            <a:br>
              <a:rPr lang="fa-IR" sz="1400" b="1" dirty="0" smtClean="0"/>
            </a:br>
            <a:r>
              <a:rPr lang="fa-IR" sz="1400" b="1" dirty="0" smtClean="0"/>
              <a:t/>
            </a:r>
            <a:br>
              <a:rPr lang="fa-IR" sz="1400" b="1" dirty="0" smtClean="0"/>
            </a:br>
            <a:r>
              <a:rPr lang="fa-IR" b="1" dirty="0" smtClean="0"/>
              <a:t>خصوصیات ادراک کننده</a:t>
            </a:r>
            <a:r>
              <a:rPr lang="fa-IR" sz="1400" b="1" dirty="0" smtClean="0"/>
              <a:t/>
            </a:r>
            <a:br>
              <a:rPr lang="fa-IR" sz="1400" b="1" dirty="0" smtClean="0"/>
            </a:br>
            <a:r>
              <a:rPr lang="fa-IR" sz="1400" b="1" dirty="0" smtClean="0"/>
              <a:t>درک عدالت ممکن است همچنین تحت تاثیر خصوصیات ادراک کننده باشد. این خصوصیات می تواند خصوصیات جمعیت شناختی(مثل سن، جنسیت، نژاد) و سابقه کار و خصوصیات شخصیتی (مانند احساسات منفی و عزت نفس) باشد. </a:t>
            </a:r>
            <a:br>
              <a:rPr lang="fa-IR" sz="1400" b="1" dirty="0" smtClean="0"/>
            </a:br>
            <a:endParaRPr lang="en-US" sz="1400" b="1" dirty="0"/>
          </a:p>
        </p:txBody>
      </p:sp>
    </p:spTree>
    <p:extLst>
      <p:ext uri="{BB962C8B-B14F-4D97-AF65-F5344CB8AC3E}">
        <p14:creationId xmlns="" xmlns:p14="http://schemas.microsoft.com/office/powerpoint/2010/main" val="967692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004" y="845050"/>
            <a:ext cx="8761413" cy="728480"/>
          </a:xfrm>
        </p:spPr>
        <p:txBody>
          <a:bodyPr/>
          <a:lstStyle/>
          <a:p>
            <a:r>
              <a:rPr lang="fa-IR" sz="4800" dirty="0" smtClean="0">
                <a:solidFill>
                  <a:schemeClr val="tx1"/>
                </a:solidFill>
              </a:rPr>
              <a:t>نتیجه</a:t>
            </a:r>
            <a:endParaRPr lang="en-US" dirty="0">
              <a:solidFill>
                <a:schemeClr val="tx1"/>
              </a:solidFill>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766834" y="2731771"/>
            <a:ext cx="2765536" cy="3902392"/>
          </a:xfrm>
          <a:prstGeom prst="rect">
            <a:avLst/>
          </a:prstGeom>
        </p:spPr>
      </p:pic>
    </p:spTree>
    <p:extLst>
      <p:ext uri="{BB962C8B-B14F-4D97-AF65-F5344CB8AC3E}">
        <p14:creationId xmlns="" xmlns:p14="http://schemas.microsoft.com/office/powerpoint/2010/main" val="1130870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منابع</a:t>
            </a:r>
            <a:endParaRPr lang="en-US" dirty="0"/>
          </a:p>
        </p:txBody>
      </p:sp>
      <p:sp>
        <p:nvSpPr>
          <p:cNvPr id="3" name="Content Placeholder 2"/>
          <p:cNvSpPr>
            <a:spLocks noGrp="1"/>
          </p:cNvSpPr>
          <p:nvPr>
            <p:ph idx="1"/>
          </p:nvPr>
        </p:nvSpPr>
        <p:spPr/>
        <p:txBody>
          <a:bodyPr/>
          <a:lstStyle/>
          <a:p>
            <a:pPr marL="0" indent="0" algn="ctr">
              <a:buNone/>
            </a:pPr>
            <a:r>
              <a:rPr lang="fa-IR" dirty="0" smtClean="0"/>
              <a:t>جمع اوری شده از  سایتهای گوناگون باموضوع عدالت سازمانی در مقاله های</a:t>
            </a:r>
          </a:p>
          <a:p>
            <a:pPr marL="0" indent="0" algn="ctr">
              <a:buNone/>
            </a:pPr>
            <a:r>
              <a:rPr lang="fa-IR" dirty="0" smtClean="0"/>
              <a:t>رشته مدیریتی </a:t>
            </a:r>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686799" y="1231194"/>
            <a:ext cx="2805289" cy="3080456"/>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857956" y="3281643"/>
            <a:ext cx="3476095" cy="3460646"/>
          </a:xfrm>
          <a:prstGeom prst="rect">
            <a:avLst/>
          </a:prstGeom>
        </p:spPr>
      </p:pic>
    </p:spTree>
    <p:extLst>
      <p:ext uri="{BB962C8B-B14F-4D97-AF65-F5344CB8AC3E}">
        <p14:creationId xmlns="" xmlns:p14="http://schemas.microsoft.com/office/powerpoint/2010/main" val="2296879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7535" y="871682"/>
            <a:ext cx="8761413" cy="3416300"/>
          </a:xfrm>
        </p:spPr>
        <p:txBody>
          <a:bodyPr/>
          <a:lstStyle/>
          <a:p>
            <a:r>
              <a:rPr lang="fa-IR" altLang="en-US" sz="4000" b="1" dirty="0" smtClean="0">
                <a:solidFill>
                  <a:schemeClr val="tx1"/>
                </a:solidFill>
                <a:latin typeface="Times New Roman" panose="02020603050405020304" pitchFamily="18" charset="0"/>
                <a:ea typeface="Calibri" panose="020F0502020204030204" pitchFamily="34" charset="0"/>
                <a:cs typeface="B Nazanin" panose="00000400000000000000" pitchFamily="2" charset="-78"/>
              </a:rPr>
              <a:t>عدالت </a:t>
            </a:r>
            <a:r>
              <a:rPr lang="fa-IR" altLang="en-US" sz="4000"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سازمانی</a:t>
            </a:r>
            <a:endParaRPr lang="en-US" altLang="en-US" sz="4000" b="1" dirty="0">
              <a:solidFill>
                <a:schemeClr val="tx1"/>
              </a:solidFill>
              <a:latin typeface="Times New Roman" panose="02020603050405020304" pitchFamily="18" charset="0"/>
              <a:ea typeface="Calibri" panose="020F0502020204030204" pitchFamily="34" charset="0"/>
              <a:cs typeface="B Nazanin" panose="00000400000000000000" pitchFamily="2" charset="-78"/>
            </a:endParaRPr>
          </a:p>
          <a:p>
            <a:endParaRPr lang="en-US" dirty="0"/>
          </a:p>
        </p:txBody>
      </p:sp>
      <p:pic>
        <p:nvPicPr>
          <p:cNvPr id="4" name="Picture 1"/>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3713018" y="2452255"/>
            <a:ext cx="3308639" cy="36887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38706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5754" y="1266574"/>
            <a:ext cx="8761413" cy="728480"/>
          </a:xfrm>
        </p:spPr>
        <p:txBody>
          <a:bodyPr/>
          <a:lstStyle/>
          <a:p>
            <a:r>
              <a:rPr lang="fa-IR" altLang="en-US" sz="5400"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عدالت چیست؟</a:t>
            </a:r>
            <a:r>
              <a:rPr lang="en-US" altLang="en-US" sz="5400"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
            </a:r>
            <a:br>
              <a:rPr lang="en-US" altLang="en-US" sz="5400"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br>
            <a:endParaRPr lang="en-US" sz="5400" dirty="0">
              <a:solidFill>
                <a:schemeClr val="tx1"/>
              </a:solidFill>
            </a:endParaRPr>
          </a:p>
        </p:txBody>
      </p:sp>
      <p:pic>
        <p:nvPicPr>
          <p:cNvPr id="4" name="Picture 1"/>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3990109" y="2410691"/>
            <a:ext cx="2947554" cy="42533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40667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1716" y="1065646"/>
            <a:ext cx="8761413" cy="3416300"/>
          </a:xfrm>
        </p:spPr>
        <p:txBody>
          <a:bodyPr>
            <a:normAutofit/>
          </a:bodyPr>
          <a:lstStyle/>
          <a:p>
            <a:pPr algn="just" rtl="1">
              <a:lnSpc>
                <a:spcPct val="115000"/>
              </a:lnSpc>
              <a:spcBef>
                <a:spcPct val="0"/>
              </a:spcBef>
              <a:spcAft>
                <a:spcPts val="1000"/>
              </a:spcAft>
              <a:buClrTx/>
              <a:buSzTx/>
              <a:buNone/>
            </a:pPr>
            <a:r>
              <a:rPr lang="fa-IR" altLang="en-US" sz="3600"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تعریف علمای علوم اجتماعی درباره عدالت</a:t>
            </a:r>
            <a:r>
              <a:rPr lang="fa-IR" altLang="en-US" sz="3600" b="1" dirty="0" smtClean="0">
                <a:solidFill>
                  <a:schemeClr val="tx1"/>
                </a:solidFill>
                <a:latin typeface="Times New Roman" panose="02020603050405020304" pitchFamily="18" charset="0"/>
                <a:ea typeface="Calibri" panose="020F0502020204030204" pitchFamily="34" charset="0"/>
                <a:cs typeface="B Nazanin" panose="00000400000000000000" pitchFamily="2" charset="-78"/>
              </a:rPr>
              <a:t>:</a:t>
            </a:r>
          </a:p>
          <a:p>
            <a:pPr algn="just" rtl="1">
              <a:lnSpc>
                <a:spcPct val="115000"/>
              </a:lnSpc>
              <a:spcBef>
                <a:spcPct val="0"/>
              </a:spcBef>
              <a:spcAft>
                <a:spcPts val="1000"/>
              </a:spcAft>
              <a:buClrTx/>
              <a:buSzTx/>
              <a:buNone/>
            </a:pPr>
            <a:endParaRPr lang="fa-IR" altLang="en-US" sz="2800" b="1" dirty="0">
              <a:solidFill>
                <a:srgbClr val="FF0000"/>
              </a:solidFill>
              <a:latin typeface="Times New Roman" panose="02020603050405020304" pitchFamily="18" charset="0"/>
              <a:ea typeface="Calibri" panose="020F0502020204030204" pitchFamily="34" charset="0"/>
              <a:cs typeface="B Nazanin" panose="00000400000000000000" pitchFamily="2" charset="-78"/>
            </a:endParaRPr>
          </a:p>
          <a:p>
            <a:pPr algn="just" rtl="1">
              <a:lnSpc>
                <a:spcPct val="115000"/>
              </a:lnSpc>
              <a:spcBef>
                <a:spcPct val="0"/>
              </a:spcBef>
              <a:spcAft>
                <a:spcPts val="1000"/>
              </a:spcAft>
              <a:buClrTx/>
              <a:buSzTx/>
              <a:buNone/>
            </a:pPr>
            <a:endParaRPr lang="en-US" altLang="en-US" sz="2800" b="1" dirty="0">
              <a:solidFill>
                <a:srgbClr val="FF0000"/>
              </a:solidFill>
              <a:latin typeface="Times New Roman" panose="02020603050405020304" pitchFamily="18" charset="0"/>
              <a:ea typeface="Calibri" panose="020F0502020204030204" pitchFamily="34" charset="0"/>
              <a:cs typeface="B Nazanin" panose="00000400000000000000" pitchFamily="2" charset="-78"/>
            </a:endParaRPr>
          </a:p>
          <a:p>
            <a:pPr algn="just" rtl="1">
              <a:lnSpc>
                <a:spcPct val="115000"/>
              </a:lnSpc>
              <a:spcBef>
                <a:spcPct val="0"/>
              </a:spcBef>
              <a:spcAft>
                <a:spcPts val="1000"/>
              </a:spcAft>
              <a:buClrTx/>
              <a:buSzTx/>
              <a:buNone/>
            </a:pPr>
            <a:r>
              <a:rPr lang="fa-IR" altLang="en-US"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عدالت عبارت است از چگونگی توزیع پاداش‌ها و تنبیه‌ها به وسیله و در درون یک مجموعه اجتماعی و همچنین درباره این که چگونه مردم روابط خود را گسترش می‌دهند. عدالت عبارت است از این که چه کسی چه چیزی می‌گیرد و آیا شرکت‌کنندگان و ناظران در این مرائدات و مبادلات به صحت عمل خود اعتقاد دارند یا خیر؟</a:t>
            </a:r>
            <a:endParaRPr lang="en-US" altLang="en-US" b="1" dirty="0">
              <a:solidFill>
                <a:schemeClr val="tx1"/>
              </a:solidFill>
              <a:latin typeface="Times New Roman" panose="02020603050405020304" pitchFamily="18" charset="0"/>
              <a:ea typeface="Calibri" panose="020F0502020204030204" pitchFamily="34" charset="0"/>
              <a:cs typeface="B Nazanin" panose="00000400000000000000" pitchFamily="2" charset="-78"/>
            </a:endParaRPr>
          </a:p>
          <a:p>
            <a:endParaRPr lang="en-US" dirty="0"/>
          </a:p>
        </p:txBody>
      </p:sp>
    </p:spTree>
    <p:extLst>
      <p:ext uri="{BB962C8B-B14F-4D97-AF65-F5344CB8AC3E}">
        <p14:creationId xmlns="" xmlns:p14="http://schemas.microsoft.com/office/powerpoint/2010/main" val="4230383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25863" y="947920"/>
            <a:ext cx="8761413" cy="3416300"/>
          </a:xfrm>
        </p:spPr>
        <p:txBody>
          <a:bodyPr/>
          <a:lstStyle/>
          <a:p>
            <a:r>
              <a:rPr lang="fa-IR" altLang="en-US" sz="4800"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چرا عدالت؟</a:t>
            </a:r>
            <a:endParaRPr lang="en-US" altLang="en-US" sz="4800" b="1" dirty="0">
              <a:solidFill>
                <a:schemeClr val="tx1"/>
              </a:solidFill>
              <a:latin typeface="Times New Roman" panose="02020603050405020304" pitchFamily="18" charset="0"/>
              <a:ea typeface="Calibri" panose="020F0502020204030204" pitchFamily="34" charset="0"/>
              <a:cs typeface="B Nazanin" panose="00000400000000000000" pitchFamily="2" charset="-78"/>
            </a:endParaRPr>
          </a:p>
          <a:p>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9260" y="4000500"/>
            <a:ext cx="2857500" cy="2857500"/>
          </a:xfrm>
          <a:prstGeom prst="rect">
            <a:avLst/>
          </a:prstGeom>
        </p:spPr>
      </p:pic>
      <p:sp>
        <p:nvSpPr>
          <p:cNvPr id="5" name="Rectangle 4"/>
          <p:cNvSpPr/>
          <p:nvPr/>
        </p:nvSpPr>
        <p:spPr>
          <a:xfrm>
            <a:off x="720089" y="2192136"/>
            <a:ext cx="10404764" cy="2698175"/>
          </a:xfrm>
          <a:prstGeom prst="rect">
            <a:avLst/>
          </a:prstGeom>
        </p:spPr>
        <p:txBody>
          <a:bodyPr wrap="square">
            <a:spAutoFit/>
          </a:bodyPr>
          <a:lstStyle/>
          <a:p>
            <a:pPr algn="just" rtl="1">
              <a:lnSpc>
                <a:spcPct val="115000"/>
              </a:lnSpc>
              <a:spcBef>
                <a:spcPct val="0"/>
              </a:spcBef>
              <a:spcAft>
                <a:spcPts val="1000"/>
              </a:spcAft>
            </a:pPr>
            <a:r>
              <a:rPr lang="fa-IR" altLang="en-US" sz="2800" b="1" dirty="0" smtClean="0">
                <a:solidFill>
                  <a:srgbClr val="FF0000"/>
                </a:solidFill>
                <a:latin typeface="Times New Roman" panose="02020603050405020304" pitchFamily="18" charset="0"/>
                <a:ea typeface="Calibri" panose="020F0502020204030204" pitchFamily="34" charset="0"/>
                <a:cs typeface="B Nazanin" panose="00000400000000000000" pitchFamily="2" charset="-78"/>
              </a:rPr>
              <a:t>اول:</a:t>
            </a:r>
            <a:r>
              <a:rPr lang="fa-IR" altLang="en-US" sz="2800" b="1" dirty="0" smtClean="0">
                <a:solidFill>
                  <a:srgbClr val="402000"/>
                </a:solidFill>
                <a:latin typeface="Times New Roman" panose="02020603050405020304" pitchFamily="18" charset="0"/>
                <a:ea typeface="Calibri" panose="020F0502020204030204" pitchFamily="34" charset="0"/>
                <a:cs typeface="B Nazanin" panose="00000400000000000000" pitchFamily="2" charset="-78"/>
              </a:rPr>
              <a:t> چرا مردم به صورت گروهی زندگی و کار می‌کنند؟ پاسخ این است که گردهماییهای اجتماعی در وسیعترین احساسی که از این واژه می‌شود موجب تفاهم بین انسان‌ها با امتیازات متنوع می‌شود. </a:t>
            </a:r>
          </a:p>
          <a:p>
            <a:pPr algn="just" rtl="1">
              <a:lnSpc>
                <a:spcPct val="115000"/>
              </a:lnSpc>
              <a:spcBef>
                <a:spcPct val="0"/>
              </a:spcBef>
              <a:spcAft>
                <a:spcPts val="1000"/>
              </a:spcAft>
            </a:pPr>
            <a:r>
              <a:rPr lang="fa-IR" altLang="en-US" sz="2800" b="1" dirty="0" smtClean="0">
                <a:solidFill>
                  <a:srgbClr val="00B0F0"/>
                </a:solidFill>
                <a:latin typeface="Times New Roman" panose="02020603050405020304" pitchFamily="18" charset="0"/>
                <a:ea typeface="Calibri" panose="020F0502020204030204" pitchFamily="34" charset="0"/>
                <a:cs typeface="B Nazanin" panose="00000400000000000000" pitchFamily="2" charset="-78"/>
                <a:sym typeface="Webdings" panose="05030102010509060703" pitchFamily="18" charset="2"/>
              </a:rPr>
              <a:t></a:t>
            </a:r>
            <a:r>
              <a:rPr lang="fa-IR" altLang="en-US" sz="2800" b="1" dirty="0" smtClean="0">
                <a:solidFill>
                  <a:srgbClr val="FF0000"/>
                </a:solidFill>
                <a:latin typeface="Times New Roman" panose="02020603050405020304" pitchFamily="18" charset="0"/>
                <a:ea typeface="Calibri" panose="020F0502020204030204" pitchFamily="34" charset="0"/>
                <a:cs typeface="B Nazanin" panose="00000400000000000000" pitchFamily="2" charset="-78"/>
              </a:rPr>
              <a:t>دوم: </a:t>
            </a:r>
            <a:r>
              <a:rPr lang="fa-IR" altLang="en-US" sz="2800" b="1" dirty="0" smtClean="0">
                <a:solidFill>
                  <a:srgbClr val="402000"/>
                </a:solidFill>
                <a:latin typeface="Times New Roman" panose="02020603050405020304" pitchFamily="18" charset="0"/>
                <a:ea typeface="Calibri" panose="020F0502020204030204" pitchFamily="34" charset="0"/>
                <a:cs typeface="B Nazanin" panose="00000400000000000000" pitchFamily="2" charset="-78"/>
              </a:rPr>
              <a:t>با توجه به امتیازات زندگی گروهی چنین به نظر می‌رسد که تجمع ارزش حیاتی و روشنی دارد.</a:t>
            </a:r>
            <a:endParaRPr lang="fa-IR" altLang="en-US" sz="2800" b="1" dirty="0">
              <a:solidFill>
                <a:srgbClr val="402000"/>
              </a:solidFill>
              <a:latin typeface="Times New Roman" panose="02020603050405020304" pitchFamily="18" charset="0"/>
              <a:ea typeface="Calibri" panose="020F0502020204030204" pitchFamily="34" charset="0"/>
              <a:cs typeface="B Nazanin" panose="00000400000000000000" pitchFamily="2" charset="-78"/>
            </a:endParaRPr>
          </a:p>
        </p:txBody>
      </p:sp>
    </p:spTree>
    <p:extLst>
      <p:ext uri="{BB962C8B-B14F-4D97-AF65-F5344CB8AC3E}">
        <p14:creationId xmlns="" xmlns:p14="http://schemas.microsoft.com/office/powerpoint/2010/main" val="1914308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1136" y="1238866"/>
            <a:ext cx="8761413" cy="728480"/>
          </a:xfrm>
        </p:spPr>
        <p:txBody>
          <a:bodyPr/>
          <a:lstStyle/>
          <a:p>
            <a:r>
              <a:rPr lang="fa-IR" altLang="en-US" sz="4800"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چرا مردم به دیگران نیاز دارند؟ </a:t>
            </a:r>
            <a:br>
              <a:rPr lang="fa-IR" altLang="en-US" sz="4800"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br>
            <a:endParaRPr lang="en-US" sz="4800" dirty="0">
              <a:solidFill>
                <a:schemeClr val="tx1"/>
              </a:solidFill>
            </a:endParaRPr>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3983830" y="2720622"/>
            <a:ext cx="6785769" cy="3318934"/>
          </a:xfrm>
        </p:spPr>
      </p:pic>
    </p:spTree>
    <p:extLst>
      <p:ext uri="{BB962C8B-B14F-4D97-AF65-F5344CB8AC3E}">
        <p14:creationId xmlns="" xmlns:p14="http://schemas.microsoft.com/office/powerpoint/2010/main" val="4025926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1718" y="1079500"/>
            <a:ext cx="8761413" cy="3416300"/>
          </a:xfrm>
        </p:spPr>
        <p:txBody>
          <a:bodyPr>
            <a:normAutofit fontScale="92500" lnSpcReduction="20000"/>
          </a:bodyPr>
          <a:lstStyle/>
          <a:p>
            <a:pPr algn="ctr" rtl="1">
              <a:lnSpc>
                <a:spcPct val="115000"/>
              </a:lnSpc>
              <a:spcBef>
                <a:spcPct val="0"/>
              </a:spcBef>
              <a:spcAft>
                <a:spcPts val="1000"/>
              </a:spcAft>
              <a:buClrTx/>
              <a:buSzTx/>
              <a:buNone/>
            </a:pPr>
            <a:r>
              <a:rPr lang="fa-IR" altLang="en-US" sz="3900"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نیازها</a:t>
            </a:r>
            <a:r>
              <a:rPr lang="fa-IR" altLang="en-US" sz="3200" b="1" dirty="0" smtClean="0">
                <a:solidFill>
                  <a:srgbClr val="FF0000"/>
                </a:solidFill>
                <a:latin typeface="Times New Roman" panose="02020603050405020304" pitchFamily="18" charset="0"/>
                <a:ea typeface="Calibri" panose="020F0502020204030204" pitchFamily="34" charset="0"/>
                <a:cs typeface="B Nazanin" panose="00000400000000000000" pitchFamily="2" charset="-78"/>
              </a:rPr>
              <a:t>:</a:t>
            </a:r>
          </a:p>
          <a:p>
            <a:pPr algn="just" rtl="1">
              <a:lnSpc>
                <a:spcPct val="115000"/>
              </a:lnSpc>
              <a:spcBef>
                <a:spcPct val="0"/>
              </a:spcBef>
              <a:spcAft>
                <a:spcPts val="1000"/>
              </a:spcAft>
              <a:buClrTx/>
              <a:buSzTx/>
              <a:buNone/>
            </a:pPr>
            <a:endParaRPr lang="fa-IR" altLang="en-US" sz="3200" b="1" dirty="0">
              <a:solidFill>
                <a:srgbClr val="FF0000"/>
              </a:solidFill>
              <a:latin typeface="Times New Roman" panose="02020603050405020304" pitchFamily="18" charset="0"/>
              <a:ea typeface="Calibri" panose="020F0502020204030204" pitchFamily="34" charset="0"/>
              <a:cs typeface="B Nazanin" panose="00000400000000000000" pitchFamily="2" charset="-78"/>
            </a:endParaRPr>
          </a:p>
          <a:p>
            <a:pPr algn="just" rtl="1">
              <a:lnSpc>
                <a:spcPct val="115000"/>
              </a:lnSpc>
              <a:spcBef>
                <a:spcPct val="0"/>
              </a:spcBef>
              <a:spcAft>
                <a:spcPts val="1000"/>
              </a:spcAft>
              <a:buClrTx/>
              <a:buSzTx/>
              <a:buNone/>
            </a:pPr>
            <a:endParaRPr lang="en-US" altLang="en-US" sz="3200" b="1" dirty="0">
              <a:solidFill>
                <a:srgbClr val="FF0000"/>
              </a:solidFill>
              <a:latin typeface="Times New Roman" panose="02020603050405020304" pitchFamily="18" charset="0"/>
              <a:ea typeface="Calibri" panose="020F0502020204030204" pitchFamily="34" charset="0"/>
              <a:cs typeface="B Nazanin" panose="00000400000000000000" pitchFamily="2" charset="-78"/>
            </a:endParaRPr>
          </a:p>
          <a:p>
            <a:pPr algn="just" rtl="1">
              <a:lnSpc>
                <a:spcPct val="115000"/>
              </a:lnSpc>
              <a:spcBef>
                <a:spcPct val="0"/>
              </a:spcBef>
              <a:spcAft>
                <a:spcPts val="1000"/>
              </a:spcAft>
              <a:buClrTx/>
              <a:buSzTx/>
              <a:buNone/>
            </a:pPr>
            <a:r>
              <a:rPr lang="fa-IR" altLang="en-US"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به طور واضح می‌توان گفت مردم دارای دو دسته یا مجموعه نیازها هستند.</a:t>
            </a:r>
            <a:endParaRPr lang="en-US" altLang="en-US" b="1" dirty="0">
              <a:solidFill>
                <a:schemeClr val="tx1"/>
              </a:solidFill>
              <a:latin typeface="Times New Roman" panose="02020603050405020304" pitchFamily="18" charset="0"/>
              <a:ea typeface="Calibri" panose="020F0502020204030204" pitchFamily="34" charset="0"/>
              <a:cs typeface="B Nazanin" panose="00000400000000000000" pitchFamily="2" charset="-78"/>
            </a:endParaRPr>
          </a:p>
          <a:p>
            <a:pPr algn="just" rtl="1">
              <a:lnSpc>
                <a:spcPct val="115000"/>
              </a:lnSpc>
              <a:spcBef>
                <a:spcPct val="0"/>
              </a:spcBef>
              <a:spcAft>
                <a:spcPts val="1000"/>
              </a:spcAft>
              <a:buClrTx/>
              <a:buSzTx/>
              <a:buNone/>
            </a:pPr>
            <a:r>
              <a:rPr lang="fa-IR" altLang="en-US" b="1" dirty="0">
                <a:solidFill>
                  <a:srgbClr val="0070C0"/>
                </a:solidFill>
                <a:latin typeface="Times New Roman" panose="02020603050405020304" pitchFamily="18" charset="0"/>
                <a:ea typeface="Calibri" panose="020F0502020204030204" pitchFamily="34" charset="0"/>
                <a:cs typeface="B Nazanin" panose="00000400000000000000" pitchFamily="2" charset="-78"/>
              </a:rPr>
              <a:t>1-</a:t>
            </a:r>
            <a:r>
              <a:rPr lang="fa-IR" altLang="en-US"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 نیازهای مادی، خوراک و مسکن که از طریق ایجاد درآمد و مبادله پول با کالا تامین می‌شود.</a:t>
            </a:r>
            <a:endParaRPr lang="en-US" altLang="en-US" b="1" dirty="0">
              <a:solidFill>
                <a:schemeClr val="tx1"/>
              </a:solidFill>
              <a:latin typeface="Times New Roman" panose="02020603050405020304" pitchFamily="18" charset="0"/>
              <a:ea typeface="Calibri" panose="020F0502020204030204" pitchFamily="34" charset="0"/>
              <a:cs typeface="B Nazanin" panose="00000400000000000000" pitchFamily="2" charset="-78"/>
            </a:endParaRPr>
          </a:p>
          <a:p>
            <a:pPr algn="just" rtl="1">
              <a:lnSpc>
                <a:spcPct val="115000"/>
              </a:lnSpc>
              <a:spcBef>
                <a:spcPct val="0"/>
              </a:spcBef>
              <a:spcAft>
                <a:spcPts val="1000"/>
              </a:spcAft>
              <a:buClrTx/>
              <a:buSzTx/>
              <a:buNone/>
            </a:pPr>
            <a:r>
              <a:rPr lang="fa-IR" altLang="en-US" b="1" dirty="0">
                <a:solidFill>
                  <a:srgbClr val="0070C0"/>
                </a:solidFill>
                <a:latin typeface="Times New Roman" panose="02020603050405020304" pitchFamily="18" charset="0"/>
                <a:ea typeface="Calibri" panose="020F0502020204030204" pitchFamily="34" charset="0"/>
                <a:cs typeface="B Nazanin" panose="00000400000000000000" pitchFamily="2" charset="-78"/>
              </a:rPr>
              <a:t>2-</a:t>
            </a:r>
            <a:r>
              <a:rPr lang="fa-IR" altLang="en-US"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 نیازهایی که بیشتر با طبیعت اجتماعی انسان سازگار و هماهنگ است. مردم کم وبیش تمایل دارند که از سوی دیگران احترام و ارزش‌گذاری شوند.</a:t>
            </a:r>
            <a:endParaRPr lang="en-US" altLang="en-US" b="1" dirty="0">
              <a:solidFill>
                <a:schemeClr val="tx1"/>
              </a:solidFill>
              <a:latin typeface="Times New Roman" panose="02020603050405020304" pitchFamily="18" charset="0"/>
              <a:ea typeface="Calibri" panose="020F0502020204030204" pitchFamily="34" charset="0"/>
              <a:cs typeface="B Nazanin" panose="00000400000000000000" pitchFamily="2" charset="-78"/>
            </a:endParaRPr>
          </a:p>
          <a:p>
            <a:endParaRPr lang="en-US" dirty="0"/>
          </a:p>
        </p:txBody>
      </p:sp>
    </p:spTree>
    <p:extLst>
      <p:ext uri="{BB962C8B-B14F-4D97-AF65-F5344CB8AC3E}">
        <p14:creationId xmlns="" xmlns:p14="http://schemas.microsoft.com/office/powerpoint/2010/main" val="316460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8331" y="993076"/>
            <a:ext cx="8761413" cy="728480"/>
          </a:xfrm>
        </p:spPr>
        <p:txBody>
          <a:bodyPr/>
          <a:lstStyle/>
          <a:p>
            <a:r>
              <a:rPr lang="fa-IR" altLang="en-US"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نیازهای شخصی و گروه‌های اجتماعی</a:t>
            </a:r>
            <a:r>
              <a:rPr lang="en-US" altLang="en-US"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
            </a:r>
            <a:br>
              <a:rPr lang="en-US" altLang="en-US"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br>
            <a:endParaRPr lang="en-US" dirty="0">
              <a:solidFill>
                <a:schemeClr val="tx1"/>
              </a:solidFill>
            </a:endParaRPr>
          </a:p>
        </p:txBody>
      </p:sp>
      <p:pic>
        <p:nvPicPr>
          <p:cNvPr id="6" name="Content Placeholder 5"/>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3640931" y="2743200"/>
            <a:ext cx="6530358" cy="2173287"/>
          </a:xfrm>
        </p:spPr>
      </p:pic>
    </p:spTree>
    <p:extLst>
      <p:ext uri="{BB962C8B-B14F-4D97-AF65-F5344CB8AC3E}">
        <p14:creationId xmlns="" xmlns:p14="http://schemas.microsoft.com/office/powerpoint/2010/main" val="3612006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6818" y="1362607"/>
            <a:ext cx="8761413" cy="728480"/>
          </a:xfrm>
        </p:spPr>
        <p:txBody>
          <a:bodyPr/>
          <a:lstStyle/>
          <a:p>
            <a:r>
              <a:rPr lang="fa-IR" altLang="en-US" sz="6000" b="1" dirty="0" smtClean="0">
                <a:solidFill>
                  <a:schemeClr val="tx1"/>
                </a:solidFill>
                <a:latin typeface="Times New Roman" panose="02020603050405020304" pitchFamily="18" charset="0"/>
                <a:ea typeface="Calibri" panose="020F0502020204030204" pitchFamily="34" charset="0"/>
                <a:cs typeface="B Nazanin" panose="00000400000000000000" pitchFamily="2" charset="-78"/>
              </a:rPr>
              <a:t>انواع عدالت</a:t>
            </a:r>
            <a:r>
              <a:rPr lang="en-US" altLang="en-US" sz="6000"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
            </a:r>
            <a:br>
              <a:rPr lang="en-US" altLang="en-US" sz="6000"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br>
            <a:endParaRPr lang="en-US" sz="6000" dirty="0">
              <a:solidFill>
                <a:schemeClr val="tx1"/>
              </a:solidFill>
            </a:endParaRPr>
          </a:p>
        </p:txBody>
      </p:sp>
      <p:sp>
        <p:nvSpPr>
          <p:cNvPr id="3" name="Content Placeholder 2"/>
          <p:cNvSpPr>
            <a:spLocks noGrp="1"/>
          </p:cNvSpPr>
          <p:nvPr>
            <p:ph idx="1"/>
          </p:nvPr>
        </p:nvSpPr>
        <p:spPr>
          <a:xfrm>
            <a:off x="2946400" y="2614789"/>
            <a:ext cx="5068712" cy="3334456"/>
          </a:xfrm>
        </p:spPr>
        <p:style>
          <a:lnRef idx="3">
            <a:schemeClr val="lt1"/>
          </a:lnRef>
          <a:fillRef idx="1">
            <a:schemeClr val="accent2"/>
          </a:fillRef>
          <a:effectRef idx="1">
            <a:schemeClr val="accent2"/>
          </a:effectRef>
          <a:fontRef idx="minor">
            <a:schemeClr val="lt1"/>
          </a:fontRef>
        </p:style>
        <p:txBody>
          <a:bodyPr>
            <a:normAutofit fontScale="92500" lnSpcReduction="10000"/>
          </a:bodyPr>
          <a:lstStyle/>
          <a:p>
            <a:pPr marL="0" indent="0" algn="ctr">
              <a:buNone/>
            </a:pPr>
            <a:r>
              <a:rPr lang="fa-IR" sz="3600" b="1" dirty="0" smtClean="0">
                <a:solidFill>
                  <a:schemeClr val="tx1"/>
                </a:solidFill>
              </a:rPr>
              <a:t>1-عدالت</a:t>
            </a:r>
            <a:r>
              <a:rPr lang="fa-IR" b="1" dirty="0" smtClean="0">
                <a:solidFill>
                  <a:schemeClr val="tx1"/>
                </a:solidFill>
              </a:rPr>
              <a:t> </a:t>
            </a:r>
            <a:r>
              <a:rPr lang="fa-IR" sz="4000" b="1" dirty="0" smtClean="0">
                <a:solidFill>
                  <a:schemeClr val="tx1"/>
                </a:solidFill>
              </a:rPr>
              <a:t>توزیعی</a:t>
            </a:r>
          </a:p>
          <a:p>
            <a:pPr marL="0" indent="0" algn="ctr">
              <a:buNone/>
            </a:pPr>
            <a:endParaRPr lang="fa-IR" sz="4000" dirty="0" smtClean="0"/>
          </a:p>
          <a:p>
            <a:pPr marL="0" indent="0" algn="ctr">
              <a:buNone/>
            </a:pPr>
            <a:r>
              <a:rPr lang="fa-IR" sz="4000" b="1" dirty="0" smtClean="0">
                <a:solidFill>
                  <a:schemeClr val="tx1"/>
                </a:solidFill>
              </a:rPr>
              <a:t>2.عدالت رویه ای</a:t>
            </a:r>
          </a:p>
          <a:p>
            <a:pPr marL="0" indent="0" algn="ctr">
              <a:buNone/>
            </a:pPr>
            <a:endParaRPr lang="fa-IR" sz="4000" b="1" dirty="0">
              <a:solidFill>
                <a:schemeClr val="tx1"/>
              </a:solidFill>
            </a:endParaRPr>
          </a:p>
          <a:p>
            <a:pPr marL="0" indent="0" algn="ctr">
              <a:buNone/>
            </a:pPr>
            <a:r>
              <a:rPr lang="fa-IR" sz="4000" b="1" dirty="0">
                <a:solidFill>
                  <a:schemeClr val="tx1"/>
                </a:solidFill>
              </a:rPr>
              <a:t>3.عدالت مراوده ای</a:t>
            </a:r>
            <a:endParaRPr lang="en-US" sz="2400" b="1" dirty="0">
              <a:solidFill>
                <a:schemeClr val="tx1"/>
              </a:solidFill>
            </a:endParaRPr>
          </a:p>
          <a:p>
            <a:pPr marL="0" indent="0" algn="ctr">
              <a:buNone/>
            </a:pPr>
            <a:endParaRPr lang="en-US" sz="4000" b="1" dirty="0" smtClean="0">
              <a:solidFill>
                <a:schemeClr val="tx1"/>
              </a:solidFill>
            </a:endParaRPr>
          </a:p>
          <a:p>
            <a:pPr marL="0" indent="0" algn="ctr">
              <a:buNone/>
            </a:pPr>
            <a:endParaRPr lang="en-US" dirty="0"/>
          </a:p>
        </p:txBody>
      </p:sp>
    </p:spTree>
    <p:extLst>
      <p:ext uri="{BB962C8B-B14F-4D97-AF65-F5344CB8AC3E}">
        <p14:creationId xmlns="" xmlns:p14="http://schemas.microsoft.com/office/powerpoint/2010/main" val="26605708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1017</TotalTime>
  <Words>375</Words>
  <Application>Microsoft Office PowerPoint</Application>
  <PresentationFormat>Custom</PresentationFormat>
  <Paragraphs>57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Ion Boardroom</vt:lpstr>
      <vt:lpstr>Slide 1</vt:lpstr>
      <vt:lpstr>Slide 2</vt:lpstr>
      <vt:lpstr>عدالت چیست؟ </vt:lpstr>
      <vt:lpstr>Slide 4</vt:lpstr>
      <vt:lpstr>Slide 5</vt:lpstr>
      <vt:lpstr>چرا مردم به دیگران نیاز دارند؟  </vt:lpstr>
      <vt:lpstr>Slide 7</vt:lpstr>
      <vt:lpstr>نیازهای شخصی و گروه‌های اجتماعی </vt:lpstr>
      <vt:lpstr>انواع عدالت </vt:lpstr>
      <vt:lpstr>Slide 10</vt:lpstr>
      <vt:lpstr>2- مراوده ای </vt:lpstr>
      <vt:lpstr>عدالت رویه ای</vt:lpstr>
      <vt:lpstr> لونتال </vt:lpstr>
      <vt:lpstr>آدامز</vt:lpstr>
      <vt:lpstr>Slide 15</vt:lpstr>
      <vt:lpstr>نتیجه</vt:lpstr>
      <vt:lpstr>منابع</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parsarayaneh</dc:creator>
  <cp:lastModifiedBy>hussein</cp:lastModifiedBy>
  <cp:revision>17</cp:revision>
  <dcterms:created xsi:type="dcterms:W3CDTF">2016-04-18T11:48:30Z</dcterms:created>
  <dcterms:modified xsi:type="dcterms:W3CDTF">2016-06-06T19:23:16Z</dcterms:modified>
</cp:coreProperties>
</file>