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8"/>
  </p:notesMasterIdLst>
  <p:handoutMasterIdLst>
    <p:handoutMasterId r:id="rId19"/>
  </p:handoutMasterIdLst>
  <p:sldIdLst>
    <p:sldId id="264" r:id="rId2"/>
    <p:sldId id="265" r:id="rId3"/>
    <p:sldId id="285" r:id="rId4"/>
    <p:sldId id="267" r:id="rId5"/>
    <p:sldId id="279" r:id="rId6"/>
    <p:sldId id="275" r:id="rId7"/>
    <p:sldId id="272" r:id="rId8"/>
    <p:sldId id="286" r:id="rId9"/>
    <p:sldId id="282" r:id="rId10"/>
    <p:sldId id="281" r:id="rId11"/>
    <p:sldId id="278" r:id="rId12"/>
    <p:sldId id="271" r:id="rId13"/>
    <p:sldId id="277" r:id="rId14"/>
    <p:sldId id="276" r:id="rId15"/>
    <p:sldId id="280" r:id="rId16"/>
    <p:sldId id="284"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559" autoAdjust="0"/>
    <p:restoredTop sz="94671" autoAdjust="0"/>
  </p:normalViewPr>
  <p:slideViewPr>
    <p:cSldViewPr>
      <p:cViewPr varScale="1">
        <p:scale>
          <a:sx n="85" d="100"/>
          <a:sy n="85" d="100"/>
        </p:scale>
        <p:origin x="1524" y="60"/>
      </p:cViewPr>
      <p:guideLst>
        <p:guide orient="horz" pos="2160"/>
        <p:guide pos="2880"/>
      </p:guideLst>
    </p:cSldViewPr>
  </p:slideViewPr>
  <p:outlineViewPr>
    <p:cViewPr>
      <p:scale>
        <a:sx n="33" d="100"/>
        <a:sy n="33" d="100"/>
      </p:scale>
      <p:origin x="18" y="2124"/>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BC0E0C-3CE2-4FA8-903D-9642CC0FF329}" type="datetimeFigureOut">
              <a:rPr lang="en-US" smtClean="0"/>
              <a:pPr/>
              <a:t>11/27/2016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EA9E99-8D6F-4C0A-9BCB-9FD1A9907885}" type="slidenum">
              <a:rPr lang="en-US" smtClean="0"/>
              <a:pPr/>
              <a:t>‹#›</a:t>
            </a:fld>
            <a:endParaRPr lang="en-US"/>
          </a:p>
        </p:txBody>
      </p:sp>
    </p:spTree>
    <p:extLst>
      <p:ext uri="{BB962C8B-B14F-4D97-AF65-F5344CB8AC3E}">
        <p14:creationId xmlns:p14="http://schemas.microsoft.com/office/powerpoint/2010/main" val="31384116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57278B-E090-47E5-BDB1-08DCA19291EF}" type="datetimeFigureOut">
              <a:rPr lang="en-US" smtClean="0"/>
              <a:pPr/>
              <a:t>11/27/2016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76D879C-0C0A-46A4-8C3A-32E4EEEC5730}" type="slidenum">
              <a:rPr lang="en-US" smtClean="0"/>
              <a:pPr/>
              <a:t>‹#›</a:t>
            </a:fld>
            <a:endParaRPr lang="en-US"/>
          </a:p>
        </p:txBody>
      </p:sp>
    </p:spTree>
    <p:extLst>
      <p:ext uri="{BB962C8B-B14F-4D97-AF65-F5344CB8AC3E}">
        <p14:creationId xmlns:p14="http://schemas.microsoft.com/office/powerpoint/2010/main" val="412765946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76D879C-0C0A-46A4-8C3A-32E4EEEC5730}" type="slidenum">
              <a:rPr lang="en-US" smtClean="0"/>
              <a:pPr/>
              <a:t>2</a:t>
            </a:fld>
            <a:endParaRPr lang="en-US"/>
          </a:p>
        </p:txBody>
      </p:sp>
    </p:spTree>
    <p:extLst>
      <p:ext uri="{BB962C8B-B14F-4D97-AF65-F5344CB8AC3E}">
        <p14:creationId xmlns:p14="http://schemas.microsoft.com/office/powerpoint/2010/main" val="16239583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5" name="Slide Number Placeholder 4"/>
          <p:cNvSpPr>
            <a:spLocks noGrp="1"/>
          </p:cNvSpPr>
          <p:nvPr>
            <p:ph type="sldNum" sz="quarter" idx="11"/>
          </p:nvPr>
        </p:nvSpPr>
        <p:spPr/>
        <p:txBody>
          <a:bodyPr/>
          <a:lstStyle/>
          <a:p>
            <a:fld id="{576D879C-0C0A-46A4-8C3A-32E4EEEC5730}" type="slidenum">
              <a:rPr lang="en-US" smtClean="0"/>
              <a:pPr/>
              <a:t>3</a:t>
            </a:fld>
            <a:endParaRPr lang="en-US"/>
          </a:p>
        </p:txBody>
      </p:sp>
    </p:spTree>
    <p:extLst>
      <p:ext uri="{BB962C8B-B14F-4D97-AF65-F5344CB8AC3E}">
        <p14:creationId xmlns:p14="http://schemas.microsoft.com/office/powerpoint/2010/main" val="36939100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a:noFill/>
        </p:spPr>
        <p:txBody>
          <a:bodyPr/>
          <a:lstStyle>
            <a:lvl1pPr eaLnBrk="0" hangingPunct="0">
              <a:defRPr sz="3200" b="1">
                <a:solidFill>
                  <a:schemeClr val="tx1"/>
                </a:solidFill>
                <a:latin typeface="Arial" charset="0"/>
                <a:cs typeface="2  Nazanin" pitchFamily="2" charset="-78"/>
              </a:defRPr>
            </a:lvl1pPr>
            <a:lvl2pPr marL="742950" indent="-285750" eaLnBrk="0" hangingPunct="0">
              <a:defRPr sz="3200" b="1">
                <a:solidFill>
                  <a:schemeClr val="tx1"/>
                </a:solidFill>
                <a:latin typeface="Arial" charset="0"/>
                <a:cs typeface="2  Nazanin" pitchFamily="2" charset="-78"/>
              </a:defRPr>
            </a:lvl2pPr>
            <a:lvl3pPr marL="1143000" indent="-228600" eaLnBrk="0" hangingPunct="0">
              <a:defRPr sz="3200" b="1">
                <a:solidFill>
                  <a:schemeClr val="tx1"/>
                </a:solidFill>
                <a:latin typeface="Arial" charset="0"/>
                <a:cs typeface="2  Nazanin" pitchFamily="2" charset="-78"/>
              </a:defRPr>
            </a:lvl3pPr>
            <a:lvl4pPr marL="1600200" indent="-228600" eaLnBrk="0" hangingPunct="0">
              <a:defRPr sz="3200" b="1">
                <a:solidFill>
                  <a:schemeClr val="tx1"/>
                </a:solidFill>
                <a:latin typeface="Arial" charset="0"/>
                <a:cs typeface="2  Nazanin" pitchFamily="2" charset="-78"/>
              </a:defRPr>
            </a:lvl4pPr>
            <a:lvl5pPr marL="2057400" indent="-228600" eaLnBrk="0" hangingPunct="0">
              <a:defRPr sz="3200" b="1">
                <a:solidFill>
                  <a:schemeClr val="tx1"/>
                </a:solidFill>
                <a:latin typeface="Arial" charset="0"/>
                <a:cs typeface="2  Nazanin" pitchFamily="2" charset="-78"/>
              </a:defRPr>
            </a:lvl5pPr>
            <a:lvl6pPr marL="2514600" indent="-228600" algn="r" eaLnBrk="0" fontAlgn="base" hangingPunct="0">
              <a:spcBef>
                <a:spcPct val="0"/>
              </a:spcBef>
              <a:spcAft>
                <a:spcPct val="0"/>
              </a:spcAft>
              <a:defRPr sz="3200" b="1">
                <a:solidFill>
                  <a:schemeClr val="tx1"/>
                </a:solidFill>
                <a:latin typeface="Arial" charset="0"/>
                <a:cs typeface="2  Nazanin" pitchFamily="2" charset="-78"/>
              </a:defRPr>
            </a:lvl6pPr>
            <a:lvl7pPr marL="2971800" indent="-228600" algn="r" eaLnBrk="0" fontAlgn="base" hangingPunct="0">
              <a:spcBef>
                <a:spcPct val="0"/>
              </a:spcBef>
              <a:spcAft>
                <a:spcPct val="0"/>
              </a:spcAft>
              <a:defRPr sz="3200" b="1">
                <a:solidFill>
                  <a:schemeClr val="tx1"/>
                </a:solidFill>
                <a:latin typeface="Arial" charset="0"/>
                <a:cs typeface="2  Nazanin" pitchFamily="2" charset="-78"/>
              </a:defRPr>
            </a:lvl7pPr>
            <a:lvl8pPr marL="3429000" indent="-228600" algn="r" eaLnBrk="0" fontAlgn="base" hangingPunct="0">
              <a:spcBef>
                <a:spcPct val="0"/>
              </a:spcBef>
              <a:spcAft>
                <a:spcPct val="0"/>
              </a:spcAft>
              <a:defRPr sz="3200" b="1">
                <a:solidFill>
                  <a:schemeClr val="tx1"/>
                </a:solidFill>
                <a:latin typeface="Arial" charset="0"/>
                <a:cs typeface="2  Nazanin" pitchFamily="2" charset="-78"/>
              </a:defRPr>
            </a:lvl8pPr>
            <a:lvl9pPr marL="3886200" indent="-228600" algn="r" eaLnBrk="0" fontAlgn="base" hangingPunct="0">
              <a:spcBef>
                <a:spcPct val="0"/>
              </a:spcBef>
              <a:spcAft>
                <a:spcPct val="0"/>
              </a:spcAft>
              <a:defRPr sz="3200" b="1">
                <a:solidFill>
                  <a:schemeClr val="tx1"/>
                </a:solidFill>
                <a:latin typeface="Arial" charset="0"/>
                <a:cs typeface="2  Nazanin" pitchFamily="2" charset="-78"/>
              </a:defRPr>
            </a:lvl9pPr>
          </a:lstStyle>
          <a:p>
            <a:pPr eaLnBrk="1" hangingPunct="1"/>
            <a:fld id="{A1D5032D-FB31-40A4-B4FA-953CFF11928F}" type="slidenum">
              <a:rPr lang="ar-SA" altLang="fa-IR" sz="1200" b="0">
                <a:cs typeface="Arial" charset="0"/>
              </a:rPr>
              <a:pPr eaLnBrk="1" hangingPunct="1"/>
              <a:t>16</a:t>
            </a:fld>
            <a:endParaRPr lang="en-US" altLang="fa-IR" sz="1200" b="0">
              <a:cs typeface="Arial" charset="0"/>
            </a:endParaRPr>
          </a:p>
        </p:txBody>
      </p:sp>
      <p:sp>
        <p:nvSpPr>
          <p:cNvPr id="107523" name="Rectangle 2"/>
          <p:cNvSpPr>
            <a:spLocks noGrp="1" noRot="1" noChangeAspect="1" noChangeArrowheads="1" noTextEdit="1"/>
          </p:cNvSpPr>
          <p:nvPr>
            <p:ph type="sldImg"/>
          </p:nvPr>
        </p:nvSpPr>
        <p:spPr>
          <a:ln/>
        </p:spPr>
      </p:sp>
      <p:sp>
        <p:nvSpPr>
          <p:cNvPr id="107524" name="Rectangle 3"/>
          <p:cNvSpPr>
            <a:spLocks noGrp="1" noChangeArrowheads="1"/>
          </p:cNvSpPr>
          <p:nvPr>
            <p:ph type="body" idx="1"/>
          </p:nvPr>
        </p:nvSpPr>
        <p:spPr>
          <a:noFill/>
        </p:spPr>
        <p:txBody>
          <a:bodyPr/>
          <a:lstStyle/>
          <a:p>
            <a:pPr eaLnBrk="1" hangingPunct="1"/>
            <a:endParaRPr lang="fa-IR" altLang="fa-IR" smtClean="0">
              <a:latin typeface="Arial" charset="0"/>
              <a:cs typeface="Arial" charset="0"/>
            </a:endParaRPr>
          </a:p>
        </p:txBody>
      </p:sp>
    </p:spTree>
    <p:extLst>
      <p:ext uri="{BB962C8B-B14F-4D97-AF65-F5344CB8AC3E}">
        <p14:creationId xmlns:p14="http://schemas.microsoft.com/office/powerpoint/2010/main" val="2893104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615AC933-E322-4A24-8013-B772F1A14A53}" type="datetime1">
              <a:rPr lang="en-US" smtClean="0"/>
              <a:pPr/>
              <a:t>11/27/2016</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48E1B6E-2425-4519-AFAE-C152E341CF99}" type="datetime1">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0C16AC4-26F0-49B6-AD1E-4659C728BD92}" type="datetime1">
              <a:rPr lang="en-US" smtClean="0"/>
              <a:pPr/>
              <a:t>11/27/2016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592E193-DF11-4825-B00F-A3688C161640}" type="datetime1">
              <a:rPr lang="en-US" smtClean="0"/>
              <a:pPr/>
              <a:t>11/27/2016</a:t>
            </a:fld>
            <a:endParaRPr lang="en-US"/>
          </a:p>
        </p:txBody>
      </p:sp>
      <p:sp>
        <p:nvSpPr>
          <p:cNvPr id="9" name="Slide Number Placeholder 8"/>
          <p:cNvSpPr>
            <a:spLocks noGrp="1"/>
          </p:cNvSpPr>
          <p:nvPr>
            <p:ph type="sldNum" sz="quarter" idx="15"/>
          </p:nvPr>
        </p:nvSpPr>
        <p:spPr/>
        <p:txBody>
          <a:bodyPr rtlCol="0"/>
          <a:lstStyle/>
          <a:p>
            <a:fld id="{B6F15528-21DE-4FAA-801E-634DDDAF4B2B}"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2EA58EDE-0BC4-4932-B103-1484C70A4431}" type="datetime1">
              <a:rPr lang="en-US" smtClean="0"/>
              <a:pPr/>
              <a:t>11/27/2016</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B52EFE6C-2C31-42FC-8070-81019F527032}" type="datetime1">
              <a:rPr lang="en-US" smtClean="0"/>
              <a:pPr/>
              <a:t>11/27/2016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3F50630-F544-4882-A362-2223DE149384}" type="datetime1">
              <a:rPr lang="en-US" smtClean="0"/>
              <a:pPr/>
              <a:t>11/27/2016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0A8C5827-FBA1-48F5-8309-2C2D53460BDD}" type="datetime1">
              <a:rPr lang="en-US" smtClean="0"/>
              <a:pPr/>
              <a:t>11/27/2016</a:t>
            </a:fld>
            <a:endParaRPr lang="en-US"/>
          </a:p>
        </p:txBody>
      </p:sp>
      <p:sp>
        <p:nvSpPr>
          <p:cNvPr id="7" name="Slide Number Placeholder 6"/>
          <p:cNvSpPr>
            <a:spLocks noGrp="1"/>
          </p:cNvSpPr>
          <p:nvPr>
            <p:ph type="sldNum" sz="quarter" idx="11"/>
          </p:nvPr>
        </p:nvSpPr>
        <p:spPr/>
        <p:txBody>
          <a:bodyPr rtlCol="0"/>
          <a:lstStyle/>
          <a:p>
            <a:fld id="{B6F15528-21DE-4FAA-801E-634DDDAF4B2B}"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DE81177-E176-4BA4-87D6-556973A836B7}" type="datetime1">
              <a:rPr lang="en-US" smtClean="0"/>
              <a:pPr/>
              <a:t>11/27/2016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21206C59-E614-4FD0-A735-042886071B9A}" type="datetime1">
              <a:rPr lang="en-US" smtClean="0"/>
              <a:pPr/>
              <a:t>11/27/2016</a:t>
            </a:fld>
            <a:endParaRPr lang="en-US"/>
          </a:p>
        </p:txBody>
      </p:sp>
      <p:sp>
        <p:nvSpPr>
          <p:cNvPr id="22" name="Slide Number Placeholder 21"/>
          <p:cNvSpPr>
            <a:spLocks noGrp="1"/>
          </p:cNvSpPr>
          <p:nvPr>
            <p:ph type="sldNum" sz="quarter" idx="15"/>
          </p:nvPr>
        </p:nvSpPr>
        <p:spPr/>
        <p:txBody>
          <a:bodyPr rtlCol="0"/>
          <a:lstStyle/>
          <a:p>
            <a:fld id="{B6F15528-21DE-4FAA-801E-634DDDAF4B2B}"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4823E728-35E8-4F87-A265-30815803D0EE}" type="datetime1">
              <a:rPr lang="en-US" smtClean="0"/>
              <a:pPr/>
              <a:t>11/27/2016</a:t>
            </a:fld>
            <a:endParaRPr lang="en-US"/>
          </a:p>
        </p:txBody>
      </p:sp>
      <p:sp>
        <p:nvSpPr>
          <p:cNvPr id="18" name="Slide Number Placeholder 17"/>
          <p:cNvSpPr>
            <a:spLocks noGrp="1"/>
          </p:cNvSpPr>
          <p:nvPr>
            <p:ph type="sldNum" sz="quarter" idx="11"/>
          </p:nvPr>
        </p:nvSpPr>
        <p:spPr/>
        <p:txBody>
          <a:bodyPr rtlCol="0"/>
          <a:lstStyle/>
          <a:p>
            <a:fld id="{B6F15528-21DE-4FAA-801E-634DDDAF4B2B}"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alphaModFix amt="22000"/>
            <a:lum/>
          </a:blip>
          <a:srcRect/>
          <a:stretch>
            <a:fillRect t="-51000" b="-51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248FC9D-AA43-4DD2-BB87-F7D47C74B87F}" type="datetime1">
              <a:rPr lang="en-US" smtClean="0"/>
              <a:pPr/>
              <a:t>11/27/2016</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3250"/>
    </mc:Choice>
    <mc:Fallback xmlns="">
      <p:transition spd="slow"/>
    </mc:Fallback>
  </mc:AlternateContent>
  <p:hf hdr="0" dt="0"/>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tyiy"/>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6933" y="0"/>
            <a:ext cx="9144000" cy="7173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dirty="0"/>
          </a:p>
        </p:txBody>
      </p:sp>
    </p:spTree>
    <p:extLst>
      <p:ext uri="{BB962C8B-B14F-4D97-AF65-F5344CB8AC3E}">
        <p14:creationId xmlns:p14="http://schemas.microsoft.com/office/powerpoint/2010/main" val="1141611014"/>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05000" y="304800"/>
            <a:ext cx="5257800" cy="685800"/>
          </a:xfrm>
          <a:scene3d>
            <a:camera prst="orthographicFront"/>
            <a:lightRig rig="threePt" dir="t"/>
          </a:scene3d>
          <a:sp3d>
            <a:bevelT prst="convex"/>
          </a:sp3d>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3600" b="1" dirty="0" smtClean="0">
                <a:solidFill>
                  <a:srgbClr val="7030A0"/>
                </a:solidFill>
                <a:cs typeface="B Nazanin" pitchFamily="2" charset="-78"/>
              </a:rPr>
              <a:t>تاثیرپذیری میزس از دانشمندان </a:t>
            </a:r>
            <a:endParaRPr lang="en-US" sz="3600" b="1" dirty="0">
              <a:solidFill>
                <a:srgbClr val="7030A0"/>
              </a:solidFill>
              <a:cs typeface="B Nazanin" pitchFamily="2" charset="-78"/>
            </a:endParaRPr>
          </a:p>
        </p:txBody>
      </p:sp>
      <p:sp>
        <p:nvSpPr>
          <p:cNvPr id="3" name="Content Placeholder 2"/>
          <p:cNvSpPr>
            <a:spLocks noGrp="1"/>
          </p:cNvSpPr>
          <p:nvPr>
            <p:ph sz="quarter" idx="1"/>
          </p:nvPr>
        </p:nvSpPr>
        <p:spPr>
          <a:xfrm>
            <a:off x="457200" y="1676400"/>
            <a:ext cx="3657600" cy="4572000"/>
          </a:xfrm>
        </p:spPr>
        <p:txBody>
          <a:bodyPr>
            <a:noAutofit/>
          </a:bodyPr>
          <a:lstStyle/>
          <a:p>
            <a:pPr>
              <a:lnSpc>
                <a:spcPct val="200000"/>
              </a:lnSpc>
              <a:buFont typeface="Wingdings" panose="05000000000000000000" pitchFamily="2" charset="2"/>
              <a:buChar char="v"/>
            </a:pPr>
            <a:r>
              <a:rPr lang="fa-IR" sz="2800" dirty="0" smtClean="0">
                <a:cs typeface="B Nazanin" pitchFamily="2" charset="-78"/>
              </a:rPr>
              <a:t>تاثیر پذیرندها :</a:t>
            </a:r>
          </a:p>
          <a:p>
            <a:pPr>
              <a:lnSpc>
                <a:spcPct val="200000"/>
              </a:lnSpc>
              <a:buFont typeface="Wingdings" panose="05000000000000000000" pitchFamily="2" charset="2"/>
              <a:buChar char="v"/>
            </a:pPr>
            <a:r>
              <a:rPr lang="fa-IR" sz="2800" dirty="0" smtClean="0">
                <a:cs typeface="B Nazanin" pitchFamily="2" charset="-78"/>
              </a:rPr>
              <a:t>هانس هرمان هپه </a:t>
            </a:r>
          </a:p>
          <a:p>
            <a:pPr>
              <a:lnSpc>
                <a:spcPct val="200000"/>
              </a:lnSpc>
              <a:buFont typeface="Wingdings" panose="05000000000000000000" pitchFamily="2" charset="2"/>
              <a:buChar char="v"/>
            </a:pPr>
            <a:r>
              <a:rPr lang="fa-IR" sz="2800" dirty="0" smtClean="0">
                <a:cs typeface="B Nazanin" pitchFamily="2" charset="-78"/>
              </a:rPr>
              <a:t>پیتر شف </a:t>
            </a:r>
          </a:p>
          <a:p>
            <a:pPr>
              <a:lnSpc>
                <a:spcPct val="200000"/>
              </a:lnSpc>
              <a:buFont typeface="Wingdings" panose="05000000000000000000" pitchFamily="2" charset="2"/>
              <a:buChar char="v"/>
            </a:pPr>
            <a:r>
              <a:rPr lang="fa-IR" sz="2800" dirty="0" smtClean="0">
                <a:cs typeface="B Nazanin" pitchFamily="2" charset="-78"/>
              </a:rPr>
              <a:t>میلتون فرید من </a:t>
            </a:r>
          </a:p>
          <a:p>
            <a:pPr>
              <a:lnSpc>
                <a:spcPct val="200000"/>
              </a:lnSpc>
              <a:buFont typeface="Wingdings" panose="05000000000000000000" pitchFamily="2" charset="2"/>
              <a:buChar char="v"/>
            </a:pPr>
            <a:r>
              <a:rPr lang="fa-IR" sz="2800" dirty="0" smtClean="0">
                <a:cs typeface="B Nazanin" pitchFamily="2" charset="-78"/>
              </a:rPr>
              <a:t>موری راتبارد </a:t>
            </a:r>
            <a:endParaRPr lang="en-US" sz="2800" dirty="0">
              <a:cs typeface="B Nazanin" pitchFamily="2" charset="-78"/>
            </a:endParaRPr>
          </a:p>
        </p:txBody>
      </p:sp>
      <p:sp>
        <p:nvSpPr>
          <p:cNvPr id="4" name="Content Placeholder 3"/>
          <p:cNvSpPr>
            <a:spLocks noGrp="1"/>
          </p:cNvSpPr>
          <p:nvPr>
            <p:ph sz="quarter" idx="2"/>
          </p:nvPr>
        </p:nvSpPr>
        <p:spPr/>
        <p:txBody>
          <a:bodyPr>
            <a:noAutofit/>
          </a:bodyPr>
          <a:lstStyle/>
          <a:p>
            <a:pPr>
              <a:lnSpc>
                <a:spcPct val="200000"/>
              </a:lnSpc>
              <a:buFont typeface="Wingdings" panose="05000000000000000000" pitchFamily="2" charset="2"/>
              <a:buChar char="v"/>
            </a:pPr>
            <a:r>
              <a:rPr lang="fa-IR" sz="2800" dirty="0" smtClean="0">
                <a:cs typeface="B Nazanin" pitchFamily="2" charset="-78"/>
              </a:rPr>
              <a:t>تاثیرپذیری از مکتب : </a:t>
            </a:r>
          </a:p>
          <a:p>
            <a:pPr>
              <a:lnSpc>
                <a:spcPct val="200000"/>
              </a:lnSpc>
              <a:buFont typeface="Wingdings" panose="05000000000000000000" pitchFamily="2" charset="2"/>
              <a:buChar char="v"/>
            </a:pPr>
            <a:r>
              <a:rPr lang="fa-IR" sz="2800" dirty="0" smtClean="0">
                <a:cs typeface="B Nazanin" pitchFamily="2" charset="-78"/>
              </a:rPr>
              <a:t>ایمانوئل کانت </a:t>
            </a:r>
          </a:p>
          <a:p>
            <a:pPr>
              <a:lnSpc>
                <a:spcPct val="200000"/>
              </a:lnSpc>
              <a:buFont typeface="Wingdings" panose="05000000000000000000" pitchFamily="2" charset="2"/>
              <a:buChar char="v"/>
            </a:pPr>
            <a:r>
              <a:rPr lang="fa-IR" sz="2800" dirty="0" smtClean="0">
                <a:cs typeface="B Nazanin" pitchFamily="2" charset="-78"/>
              </a:rPr>
              <a:t>کارل منگر</a:t>
            </a:r>
          </a:p>
          <a:p>
            <a:pPr>
              <a:lnSpc>
                <a:spcPct val="200000"/>
              </a:lnSpc>
              <a:buFont typeface="Wingdings" panose="05000000000000000000" pitchFamily="2" charset="2"/>
              <a:buChar char="v"/>
            </a:pPr>
            <a:r>
              <a:rPr lang="fa-IR" sz="2800" dirty="0" smtClean="0">
                <a:cs typeface="B Nazanin" pitchFamily="2" charset="-78"/>
              </a:rPr>
              <a:t>ماکس وبر </a:t>
            </a:r>
          </a:p>
          <a:p>
            <a:pPr>
              <a:lnSpc>
                <a:spcPct val="200000"/>
              </a:lnSpc>
              <a:buFont typeface="Wingdings" panose="05000000000000000000" pitchFamily="2" charset="2"/>
              <a:buChar char="v"/>
            </a:pPr>
            <a:r>
              <a:rPr lang="fa-IR" sz="2800" dirty="0" smtClean="0">
                <a:cs typeface="B Nazanin" pitchFamily="2" charset="-78"/>
              </a:rPr>
              <a:t>فردریک باستیا </a:t>
            </a:r>
            <a:endParaRPr lang="en-US" sz="2800" dirty="0">
              <a:cs typeface="B Nazanin" pitchFamily="2" charset="-78"/>
            </a:endParaRPr>
          </a:p>
        </p:txBody>
      </p:sp>
      <p:sp>
        <p:nvSpPr>
          <p:cNvPr id="6" name="Slide Number Placeholder 5"/>
          <p:cNvSpPr>
            <a:spLocks noGrp="1"/>
          </p:cNvSpPr>
          <p:nvPr>
            <p:ph type="sldNum" sz="quarter" idx="12"/>
          </p:nvPr>
        </p:nvSpPr>
        <p:spPr>
          <a:solidFill>
            <a:srgbClr val="00B050"/>
          </a:solidFill>
        </p:spPr>
        <p:txBody>
          <a:bodyPr/>
          <a:lstStyle/>
          <a:p>
            <a:fld id="{B6F15528-21DE-4FAA-801E-634DDDAF4B2B}" type="slidenum">
              <a:rPr lang="en-US" sz="2000" smtClean="0">
                <a:cs typeface="B Nazanin" pitchFamily="2" charset="-78"/>
              </a:rPr>
              <a:pPr/>
              <a:t>10</a:t>
            </a:fld>
            <a:endParaRPr lang="en-US" dirty="0">
              <a:cs typeface="B Nazanin" pitchFamily="2" charset="-78"/>
            </a:endParaRPr>
          </a:p>
        </p:txBody>
      </p:sp>
    </p:spTree>
    <p:extLst>
      <p:ext uri="{BB962C8B-B14F-4D97-AF65-F5344CB8AC3E}">
        <p14:creationId xmlns:p14="http://schemas.microsoft.com/office/powerpoint/2010/main" val="2542409824"/>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0" y="228600"/>
            <a:ext cx="4876800" cy="715962"/>
          </a:xfrm>
          <a:ln/>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fa-IR" sz="3600" b="1" dirty="0">
                <a:solidFill>
                  <a:srgbClr val="7030A0"/>
                </a:solidFill>
                <a:cs typeface="B Nazanin" pitchFamily="2" charset="-78"/>
              </a:rPr>
              <a:t>مخالفت </a:t>
            </a:r>
            <a:r>
              <a:rPr lang="fa-IR" sz="3600" b="1" dirty="0" smtClean="0">
                <a:solidFill>
                  <a:srgbClr val="7030A0"/>
                </a:solidFill>
                <a:cs typeface="B Nazanin" pitchFamily="2" charset="-78"/>
              </a:rPr>
              <a:t>با اقتصاد  سوسیالیستی  </a:t>
            </a:r>
            <a:endParaRPr lang="en-US" b="1" dirty="0">
              <a:cs typeface="B Nazanin" pitchFamily="2" charset="-78"/>
            </a:endParaRPr>
          </a:p>
        </p:txBody>
      </p:sp>
      <p:sp>
        <p:nvSpPr>
          <p:cNvPr id="3" name="Content Placeholder 2"/>
          <p:cNvSpPr>
            <a:spLocks noGrp="1"/>
          </p:cNvSpPr>
          <p:nvPr>
            <p:ph sz="quarter" idx="1"/>
          </p:nvPr>
        </p:nvSpPr>
        <p:spPr>
          <a:xfrm>
            <a:off x="609600" y="1173162"/>
            <a:ext cx="7467600" cy="5254752"/>
          </a:xfrm>
        </p:spPr>
        <p:txBody>
          <a:bodyPr>
            <a:normAutofit fontScale="77500" lnSpcReduction="20000"/>
          </a:bodyPr>
          <a:lstStyle/>
          <a:p>
            <a:pPr algn="just"/>
            <a:r>
              <a:rPr lang="fa-IR" sz="3000" b="1" dirty="0" smtClean="0">
                <a:cs typeface="B Nazanin" pitchFamily="2" charset="-78"/>
              </a:rPr>
              <a:t> سوسیالیسم شکست می خورد چرا که براساس نظریه میزس تقاضا  بدون قیمت ها قابل مقایسه نیست </a:t>
            </a:r>
            <a:endParaRPr lang="en-US" sz="3000" b="1" dirty="0" smtClean="0">
              <a:cs typeface="B Nazanin" pitchFamily="2" charset="-78"/>
            </a:endParaRPr>
          </a:p>
          <a:p>
            <a:pPr algn="just"/>
            <a:r>
              <a:rPr lang="fa-IR" sz="3000" b="1" dirty="0" smtClean="0">
                <a:cs typeface="B Nazanin" pitchFamily="2" charset="-78"/>
              </a:rPr>
              <a:t>یکی از مهمترین نظریات میزس این بود که سوسیالیسم از نظر اقتصادی محکوم به شکست است . در یک مفاله ای در سال 1920 میزس اینگونه نوشت که یک دولت سوسالیستی نمی تواند محاسبات اقتصادی لازم برای سازماندهی موثر یک اقتصاد پیچیده نمی تواند انجام دهد .</a:t>
            </a:r>
          </a:p>
          <a:p>
            <a:pPr algn="just"/>
            <a:r>
              <a:rPr lang="fa-IR" sz="3000" b="1" dirty="0" smtClean="0">
                <a:cs typeface="B Nazanin" pitchFamily="2" charset="-78"/>
              </a:rPr>
              <a:t>میزس معتقد است که حقیقت های اقتصادی ازیک سری بدیهیات روشن نشات می گیرند و نمی توان آنا را بصورت تجربی آزمایش کرد .</a:t>
            </a:r>
          </a:p>
          <a:p>
            <a:pPr lvl="0" algn="just">
              <a:buClr>
                <a:srgbClr val="FE8637"/>
              </a:buClr>
            </a:pPr>
            <a:r>
              <a:rPr lang="fa-IR" sz="3000" b="1" dirty="0">
                <a:solidFill>
                  <a:prstClr val="black"/>
                </a:solidFill>
                <a:cs typeface="B Nazanin" pitchFamily="2" charset="-78"/>
              </a:rPr>
              <a:t>از دیگر بررسی های او نارسایی سوسیالیسم ودولت رفاه است که نشان می دهد چگونه مصرف کنندگان وتولید کنندگان با آزادی در نظام سرمایه داری می توانند مقاصد خود را برآورده سازند </a:t>
            </a:r>
            <a:r>
              <a:rPr lang="fa-IR" sz="3000" b="1" dirty="0" smtClean="0">
                <a:solidFill>
                  <a:prstClr val="black"/>
                </a:solidFill>
                <a:cs typeface="B Nazanin" pitchFamily="2" charset="-78"/>
              </a:rPr>
              <a:t>.</a:t>
            </a:r>
          </a:p>
          <a:p>
            <a:pPr lvl="0" algn="just">
              <a:buClr>
                <a:srgbClr val="FE8637"/>
              </a:buClr>
            </a:pPr>
            <a:r>
              <a:rPr lang="fa-IR" sz="3900" b="1" dirty="0" smtClean="0">
                <a:solidFill>
                  <a:srgbClr val="C00000"/>
                </a:solidFill>
                <a:cs typeface="B Nazanin" pitchFamily="2" charset="-78"/>
              </a:rPr>
              <a:t>میزس می گوید :اولین کار هر اقتصاد دان این است که به دولت آنچه نمی تواند انجام دهد را بگویند </a:t>
            </a:r>
            <a:endParaRPr lang="fa-IR" sz="3900" b="1" dirty="0">
              <a:solidFill>
                <a:srgbClr val="C00000"/>
              </a:solidFill>
              <a:cs typeface="B Nazanin" pitchFamily="2" charset="-78"/>
            </a:endParaRPr>
          </a:p>
          <a:p>
            <a:pPr lvl="0">
              <a:buClr>
                <a:srgbClr val="FE8637"/>
              </a:buClr>
            </a:pPr>
            <a:endParaRPr lang="en-US" sz="3900" dirty="0">
              <a:solidFill>
                <a:prstClr val="black"/>
              </a:solidFill>
              <a:cs typeface="B Nazanin" pitchFamily="2" charset="-78"/>
            </a:endParaRPr>
          </a:p>
          <a:p>
            <a:endParaRPr lang="en-US" dirty="0">
              <a:cs typeface="B Nazanin" pitchFamily="2" charset="-78"/>
            </a:endParaRPr>
          </a:p>
        </p:txBody>
      </p:sp>
      <p:sp>
        <p:nvSpPr>
          <p:cNvPr id="5" name="Slide Number Placeholder 4"/>
          <p:cNvSpPr>
            <a:spLocks noGrp="1"/>
          </p:cNvSpPr>
          <p:nvPr>
            <p:ph type="sldNum" sz="quarter" idx="15"/>
          </p:nvPr>
        </p:nvSpPr>
        <p:spPr>
          <a:xfrm>
            <a:off x="8205216" y="5688012"/>
            <a:ext cx="609600" cy="521208"/>
          </a:xfrm>
          <a:solidFill>
            <a:srgbClr val="00B050"/>
          </a:solidFill>
        </p:spPr>
        <p:txBody>
          <a:bodyPr/>
          <a:lstStyle/>
          <a:p>
            <a:fld id="{B6F15528-21DE-4FAA-801E-634DDDAF4B2B}" type="slidenum">
              <a:rPr lang="en-US" sz="1800" smtClean="0">
                <a:cs typeface="B Nazanin" pitchFamily="2" charset="-78"/>
              </a:rPr>
              <a:pPr/>
              <a:t>11</a:t>
            </a:fld>
            <a:endParaRPr lang="en-US" sz="1800" dirty="0">
              <a:cs typeface="B Nazanin" pitchFamily="2" charset="-78"/>
            </a:endParaRPr>
          </a:p>
        </p:txBody>
      </p:sp>
    </p:spTree>
    <p:extLst>
      <p:ext uri="{BB962C8B-B14F-4D97-AF65-F5344CB8AC3E}">
        <p14:creationId xmlns:p14="http://schemas.microsoft.com/office/powerpoint/2010/main" val="1257207640"/>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228600"/>
            <a:ext cx="4953000" cy="715962"/>
          </a:xfrm>
          <a:ln>
            <a:noFill/>
          </a:ln>
          <a:effectLst/>
          <a:scene3d>
            <a:camera prst="orthographicFront">
              <a:rot lat="0" lon="0" rev="0"/>
            </a:camera>
            <a:lightRig rig="glow" dir="t">
              <a:rot lat="0" lon="0" rev="14100000"/>
            </a:lightRig>
          </a:scene3d>
          <a:sp3d prstMaterial="softEdge">
            <a:bevelT w="127000" prst="artDeco"/>
          </a:sp3d>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4800" b="1" dirty="0" smtClean="0">
                <a:solidFill>
                  <a:srgbClr val="7030A0"/>
                </a:solidFill>
                <a:cs typeface="B Kourosh" pitchFamily="2" charset="-78"/>
              </a:rPr>
              <a:t>کنش انسانی از دیدگاه میزس </a:t>
            </a:r>
            <a:endParaRPr lang="en-US" sz="4800" b="1" dirty="0">
              <a:solidFill>
                <a:srgbClr val="7030A0"/>
              </a:solidFill>
              <a:cs typeface="B Kourosh" pitchFamily="2" charset="-78"/>
            </a:endParaRPr>
          </a:p>
        </p:txBody>
      </p:sp>
      <p:sp>
        <p:nvSpPr>
          <p:cNvPr id="3" name="Content Placeholder 2"/>
          <p:cNvSpPr>
            <a:spLocks noGrp="1"/>
          </p:cNvSpPr>
          <p:nvPr>
            <p:ph sz="quarter" idx="1"/>
          </p:nvPr>
        </p:nvSpPr>
        <p:spPr>
          <a:xfrm>
            <a:off x="457200" y="1295400"/>
            <a:ext cx="7467600" cy="5178552"/>
          </a:xfrm>
        </p:spPr>
        <p:txBody>
          <a:bodyPr>
            <a:normAutofit fontScale="55000" lnSpcReduction="20000"/>
          </a:bodyPr>
          <a:lstStyle/>
          <a:p>
            <a:pPr lvl="0">
              <a:lnSpc>
                <a:spcPct val="120000"/>
              </a:lnSpc>
              <a:buClr>
                <a:srgbClr val="FE8637"/>
              </a:buClr>
              <a:buFont typeface="Wingdings" panose="05000000000000000000" pitchFamily="2" charset="2"/>
              <a:buChar char="v"/>
            </a:pPr>
            <a:r>
              <a:rPr lang="fa-IR" sz="5100" b="1" dirty="0" smtClean="0">
                <a:solidFill>
                  <a:srgbClr val="0070C0"/>
                </a:solidFill>
                <a:cs typeface="B Nazanin" pitchFamily="2" charset="-78"/>
              </a:rPr>
              <a:t>معرفت شناسی </a:t>
            </a:r>
          </a:p>
          <a:p>
            <a:pPr lvl="0" algn="just">
              <a:lnSpc>
                <a:spcPct val="120000"/>
              </a:lnSpc>
              <a:buClr>
                <a:srgbClr val="FE8637"/>
              </a:buClr>
              <a:buFont typeface="Wingdings" panose="05000000000000000000" pitchFamily="2" charset="2"/>
              <a:buChar char="v"/>
            </a:pPr>
            <a:r>
              <a:rPr lang="fa-IR" sz="3600" b="1" dirty="0" smtClean="0">
                <a:solidFill>
                  <a:srgbClr val="0070C0"/>
                </a:solidFill>
                <a:cs typeface="B Nazanin" pitchFamily="2" charset="-78"/>
              </a:rPr>
              <a:t>تعریف</a:t>
            </a:r>
            <a:r>
              <a:rPr lang="fa-IR" sz="4100" b="1" dirty="0" smtClean="0">
                <a:solidFill>
                  <a:srgbClr val="0070C0"/>
                </a:solidFill>
                <a:cs typeface="B Nazanin" pitchFamily="2" charset="-78"/>
              </a:rPr>
              <a:t> کنش انسانی </a:t>
            </a:r>
            <a:r>
              <a:rPr lang="fa-IR" sz="4100" b="1" dirty="0" smtClean="0">
                <a:solidFill>
                  <a:prstClr val="black"/>
                </a:solidFill>
                <a:cs typeface="B Nazanin" pitchFamily="2" charset="-78"/>
              </a:rPr>
              <a:t>:</a:t>
            </a:r>
            <a:r>
              <a:rPr lang="fa-IR" sz="3600" b="1" dirty="0" smtClean="0">
                <a:solidFill>
                  <a:prstClr val="black"/>
                </a:solidFill>
                <a:latin typeface="Arial" panose="020B0604020202020204" pitchFamily="34" charset="0"/>
                <a:cs typeface="B Nazanin" pitchFamily="2" charset="-78"/>
              </a:rPr>
              <a:t>امری اساسی است که انسان بودن مارا می سازد ما همیشه در وضعیت احساس نا آرامی هستیم و امیدواریم که این احساس به واسطه کنش از بین برود .</a:t>
            </a:r>
          </a:p>
          <a:p>
            <a:pPr lvl="0" algn="just">
              <a:lnSpc>
                <a:spcPct val="120000"/>
              </a:lnSpc>
              <a:buClr>
                <a:srgbClr val="FE8637"/>
              </a:buClr>
              <a:buFont typeface="Wingdings" panose="05000000000000000000" pitchFamily="2" charset="2"/>
              <a:buChar char="v"/>
            </a:pPr>
            <a:r>
              <a:rPr lang="fa-IR" sz="3600" b="1" dirty="0" smtClean="0">
                <a:solidFill>
                  <a:prstClr val="black"/>
                </a:solidFill>
                <a:latin typeface="Arial" panose="020B0604020202020204" pitchFamily="34" charset="0"/>
                <a:cs typeface="B Nazanin" pitchFamily="2" charset="-78"/>
              </a:rPr>
              <a:t> کنش های که ما انجام می دهیم وزمان انجام آنها وهمچنین ،وسایلی که در این راستا به کار می گیریم توسط قضاوت های ذهنی خودمان در مورد اهدافی که تعیین می شوندکه خواهان رسیدن به آنها هستیم .شناختی که ما در ذهن خود داریم ، منحصر به خودمان بوده ونشانگر این است که چگونه اهداف ووسایل را ارزش گذاری می کنیم ودر عوض این امر مارا به انتخاب هایمان سوق می دهد و هیچ چیز مکانیکی یا خودکاری در این فرایند وجود ندارد وتنها نیازمند کنش هوشیارانه ماست .</a:t>
            </a:r>
          </a:p>
          <a:p>
            <a:pPr lvl="0" algn="just">
              <a:lnSpc>
                <a:spcPct val="120000"/>
              </a:lnSpc>
              <a:buClr>
                <a:srgbClr val="FE8637"/>
              </a:buClr>
              <a:buFont typeface="Wingdings" panose="05000000000000000000" pitchFamily="2" charset="2"/>
              <a:buChar char="v"/>
            </a:pPr>
            <a:r>
              <a:rPr lang="fa-IR" sz="3600" b="1" dirty="0" smtClean="0">
                <a:solidFill>
                  <a:prstClr val="black"/>
                </a:solidFill>
                <a:latin typeface="Arial" panose="020B0604020202020204" pitchFamily="34" charset="0"/>
                <a:cs typeface="B Nazanin" pitchFamily="2" charset="-78"/>
              </a:rPr>
              <a:t>این فرایند ذهنی از شناخت تا ارزش گذاری وتا انتخاب کنش ،همه نقطه اغازین تمام تحلیل های اقتصادی میزس است .</a:t>
            </a:r>
            <a:endParaRPr lang="fa-IR" sz="3600" b="1" dirty="0">
              <a:solidFill>
                <a:prstClr val="black"/>
              </a:solidFill>
              <a:latin typeface="Arial" panose="020B0604020202020204" pitchFamily="34" charset="0"/>
              <a:cs typeface="B Nazanin" pitchFamily="2" charset="-78"/>
            </a:endParaRPr>
          </a:p>
          <a:p>
            <a:pPr lvl="0">
              <a:buClr>
                <a:srgbClr val="FE8637"/>
              </a:buClr>
              <a:buFont typeface="Wingdings" panose="05000000000000000000" pitchFamily="2" charset="2"/>
              <a:buChar char="v"/>
            </a:pPr>
            <a:endParaRPr lang="fa-IR" b="1" dirty="0" smtClean="0">
              <a:solidFill>
                <a:prstClr val="black"/>
              </a:solidFill>
              <a:cs typeface="B Nazanin" pitchFamily="2" charset="-78"/>
            </a:endParaRPr>
          </a:p>
          <a:p>
            <a:pPr lvl="0">
              <a:buClr>
                <a:srgbClr val="FE8637"/>
              </a:buClr>
              <a:buFont typeface="Wingdings" panose="05000000000000000000" pitchFamily="2" charset="2"/>
              <a:buChar char="v"/>
            </a:pPr>
            <a:endParaRPr lang="fa-IR" b="1" dirty="0">
              <a:solidFill>
                <a:prstClr val="black"/>
              </a:solidFill>
              <a:cs typeface="B Nazanin" pitchFamily="2" charset="-78"/>
            </a:endParaRPr>
          </a:p>
          <a:p>
            <a:pPr>
              <a:buFont typeface="Wingdings" panose="05000000000000000000" pitchFamily="2" charset="2"/>
              <a:buChar char="v"/>
            </a:pPr>
            <a:endParaRPr lang="en-US" b="1" dirty="0">
              <a:cs typeface="B Nazanin" pitchFamily="2" charset="-78"/>
            </a:endParaRPr>
          </a:p>
        </p:txBody>
      </p:sp>
      <p:sp>
        <p:nvSpPr>
          <p:cNvPr id="5" name="Slide Number Placeholder 4"/>
          <p:cNvSpPr>
            <a:spLocks noGrp="1"/>
          </p:cNvSpPr>
          <p:nvPr>
            <p:ph type="sldNum" sz="quarter" idx="15"/>
          </p:nvPr>
        </p:nvSpPr>
        <p:spPr>
          <a:solidFill>
            <a:srgbClr val="00B050"/>
          </a:solidFill>
        </p:spPr>
        <p:txBody>
          <a:bodyPr/>
          <a:lstStyle/>
          <a:p>
            <a:fld id="{B6F15528-21DE-4FAA-801E-634DDDAF4B2B}" type="slidenum">
              <a:rPr lang="en-US" sz="2000" smtClean="0"/>
              <a:pPr/>
              <a:t>12</a:t>
            </a:fld>
            <a:endParaRPr lang="en-US" sz="2000" dirty="0"/>
          </a:p>
        </p:txBody>
      </p:sp>
    </p:spTree>
    <p:extLst>
      <p:ext uri="{BB962C8B-B14F-4D97-AF65-F5344CB8AC3E}">
        <p14:creationId xmlns:p14="http://schemas.microsoft.com/office/powerpoint/2010/main" val="2973548002"/>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4724400" cy="685800"/>
          </a:xfrm>
          <a:ln/>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6000" dirty="0" smtClean="0">
                <a:solidFill>
                  <a:srgbClr val="7030A0"/>
                </a:solidFill>
                <a:cs typeface="B Nazanin" pitchFamily="2" charset="-78"/>
              </a:rPr>
              <a:t>کنش انسانی </a:t>
            </a:r>
            <a:endParaRPr lang="en-US" sz="6000" dirty="0">
              <a:solidFill>
                <a:srgbClr val="7030A0"/>
              </a:solidFill>
              <a:cs typeface="B Nazanin" pitchFamily="2" charset="-78"/>
            </a:endParaRPr>
          </a:p>
        </p:txBody>
      </p:sp>
      <p:sp>
        <p:nvSpPr>
          <p:cNvPr id="3" name="Content Placeholder 2"/>
          <p:cNvSpPr>
            <a:spLocks noGrp="1"/>
          </p:cNvSpPr>
          <p:nvPr>
            <p:ph sz="quarter" idx="1"/>
          </p:nvPr>
        </p:nvSpPr>
        <p:spPr/>
        <p:txBody>
          <a:bodyPr>
            <a:normAutofit/>
          </a:bodyPr>
          <a:lstStyle/>
          <a:p>
            <a:pPr lvl="0">
              <a:buClr>
                <a:srgbClr val="FE8637"/>
              </a:buClr>
            </a:pPr>
            <a:r>
              <a:rPr lang="fa-IR" sz="3600" dirty="0">
                <a:solidFill>
                  <a:prstClr val="black"/>
                </a:solidFill>
                <a:cs typeface="B Nazanin" pitchFamily="2" charset="-78"/>
              </a:rPr>
              <a:t>عمل انسانی که به کنش انسانی معروف است برسه بینش :</a:t>
            </a:r>
            <a:r>
              <a:rPr lang="fa-IR" sz="4000" dirty="0">
                <a:solidFill>
                  <a:srgbClr val="0070C0"/>
                </a:solidFill>
                <a:cs typeface="B Nazanin" pitchFamily="2" charset="-78"/>
              </a:rPr>
              <a:t>ماهیت ارزش، شناخت ،انتخاب انسانی </a:t>
            </a:r>
            <a:r>
              <a:rPr lang="fa-IR" sz="4000" dirty="0" smtClean="0">
                <a:solidFill>
                  <a:srgbClr val="0070C0"/>
                </a:solidFill>
                <a:cs typeface="B Nazanin" pitchFamily="2" charset="-78"/>
              </a:rPr>
              <a:t>استوار است .</a:t>
            </a:r>
            <a:endParaRPr lang="fa-IR" sz="3600" dirty="0" smtClean="0">
              <a:solidFill>
                <a:srgbClr val="0070C0"/>
              </a:solidFill>
              <a:cs typeface="B Nazanin" pitchFamily="2" charset="-78"/>
            </a:endParaRPr>
          </a:p>
          <a:p>
            <a:pPr lvl="0">
              <a:buClr>
                <a:srgbClr val="FE8637"/>
              </a:buClr>
            </a:pPr>
            <a:endParaRPr lang="fa-IR" sz="3600" dirty="0">
              <a:solidFill>
                <a:prstClr val="black"/>
              </a:solidFill>
              <a:cs typeface="B Nazanin" pitchFamily="2" charset="-78"/>
            </a:endParaRPr>
          </a:p>
          <a:p>
            <a:pPr lvl="0">
              <a:buClr>
                <a:srgbClr val="FE8637"/>
              </a:buClr>
            </a:pPr>
            <a:r>
              <a:rPr lang="fa-IR" sz="3600" dirty="0" smtClean="0">
                <a:solidFill>
                  <a:prstClr val="black"/>
                </a:solidFill>
                <a:cs typeface="B Nazanin" pitchFamily="2" charset="-78"/>
              </a:rPr>
              <a:t>عمل انسان تجلی اراده اوست .منظور از اراده توانای انتخاب بین وضعیت های مختلف وترجیح یکی بر دیگری است .به طوریکه انسان از این طریق به اهداف مورد نظر خود نزدیک تر می شود .</a:t>
            </a:r>
            <a:endParaRPr lang="en-US" sz="3600" dirty="0">
              <a:solidFill>
                <a:prstClr val="black"/>
              </a:solidFill>
              <a:cs typeface="B Nazanin" pitchFamily="2" charset="-78"/>
            </a:endParaRPr>
          </a:p>
          <a:p>
            <a:endParaRPr lang="en-US" sz="2800" dirty="0">
              <a:cs typeface="B Nazanin" pitchFamily="2" charset="-78"/>
            </a:endParaRPr>
          </a:p>
        </p:txBody>
      </p:sp>
      <p:sp>
        <p:nvSpPr>
          <p:cNvPr id="5" name="Slide Number Placeholder 4"/>
          <p:cNvSpPr>
            <a:spLocks noGrp="1"/>
          </p:cNvSpPr>
          <p:nvPr>
            <p:ph type="sldNum" sz="quarter" idx="15"/>
          </p:nvPr>
        </p:nvSpPr>
        <p:spPr>
          <a:solidFill>
            <a:srgbClr val="00B050"/>
          </a:solidFill>
        </p:spPr>
        <p:txBody>
          <a:bodyPr/>
          <a:lstStyle/>
          <a:p>
            <a:fld id="{B6F15528-21DE-4FAA-801E-634DDDAF4B2B}" type="slidenum">
              <a:rPr lang="en-US" sz="2000" smtClean="0">
                <a:cs typeface="B Nazanin" pitchFamily="2" charset="-78"/>
              </a:rPr>
              <a:pPr/>
              <a:t>13</a:t>
            </a:fld>
            <a:endParaRPr lang="en-US" sz="2000">
              <a:cs typeface="B Nazanin" pitchFamily="2" charset="-78"/>
            </a:endParaRPr>
          </a:p>
        </p:txBody>
      </p:sp>
    </p:spTree>
    <p:extLst>
      <p:ext uri="{BB962C8B-B14F-4D97-AF65-F5344CB8AC3E}">
        <p14:creationId xmlns:p14="http://schemas.microsoft.com/office/powerpoint/2010/main" val="479695865"/>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457200"/>
            <a:ext cx="5105400" cy="685800"/>
          </a:xfrm>
          <a:ln/>
          <a:scene3d>
            <a:camera prst="orthographicFront"/>
            <a:lightRig rig="threePt" dir="t"/>
          </a:scene3d>
          <a:sp3d>
            <a:bevelT w="152400" h="50800" prst="softRound"/>
          </a:sp3d>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4800" b="1" dirty="0" smtClean="0">
                <a:solidFill>
                  <a:srgbClr val="7030A0"/>
                </a:solidFill>
                <a:cs typeface="B Nazanin" pitchFamily="2" charset="-78"/>
              </a:rPr>
              <a:t>جنبش لیبرترین      </a:t>
            </a:r>
            <a:endParaRPr lang="en-US" sz="4800" b="1" dirty="0">
              <a:solidFill>
                <a:srgbClr val="7030A0"/>
              </a:solidFill>
              <a:cs typeface="B Nazanin" pitchFamily="2" charset="-78"/>
            </a:endParaRPr>
          </a:p>
        </p:txBody>
      </p:sp>
      <p:sp>
        <p:nvSpPr>
          <p:cNvPr id="3" name="Content Placeholder 2"/>
          <p:cNvSpPr>
            <a:spLocks noGrp="1"/>
          </p:cNvSpPr>
          <p:nvPr>
            <p:ph sz="quarter" idx="1"/>
          </p:nvPr>
        </p:nvSpPr>
        <p:spPr/>
        <p:txBody>
          <a:bodyPr>
            <a:normAutofit fontScale="92500" lnSpcReduction="20000"/>
          </a:bodyPr>
          <a:lstStyle/>
          <a:p>
            <a:pPr lvl="0" algn="just">
              <a:buClr>
                <a:srgbClr val="FE8637"/>
              </a:buClr>
              <a:buFont typeface="Courier New" panose="02070309020205020404" pitchFamily="49" charset="0"/>
              <a:buChar char="o"/>
            </a:pPr>
            <a:r>
              <a:rPr lang="fa-IR" sz="2800" b="1" dirty="0" smtClean="0">
                <a:cs typeface="B Nazanin" pitchFamily="2" charset="-78"/>
              </a:rPr>
              <a:t>میزس بر  </a:t>
            </a:r>
            <a:r>
              <a:rPr lang="fa-IR" sz="2800" b="1" dirty="0">
                <a:cs typeface="B Nazanin" pitchFamily="2" charset="-78"/>
              </a:rPr>
              <a:t>جنبش </a:t>
            </a:r>
            <a:r>
              <a:rPr lang="fa-IR" sz="2800" b="1" dirty="0">
                <a:solidFill>
                  <a:srgbClr val="FF0000"/>
                </a:solidFill>
                <a:cs typeface="B Nazanin" pitchFamily="2" charset="-78"/>
              </a:rPr>
              <a:t>لیبرترین </a:t>
            </a:r>
            <a:r>
              <a:rPr lang="fa-IR" sz="2800" b="1" dirty="0">
                <a:cs typeface="B Nazanin" pitchFamily="2" charset="-78"/>
              </a:rPr>
              <a:t>در امریکا در میانه قرن بیستم تاثیر قابل توجهی گذاشت .</a:t>
            </a:r>
          </a:p>
          <a:p>
            <a:pPr lvl="0" algn="just">
              <a:buClr>
                <a:srgbClr val="FE8637"/>
              </a:buClr>
              <a:buFont typeface="Courier New" panose="02070309020205020404" pitchFamily="49" charset="0"/>
              <a:buChar char="o"/>
            </a:pPr>
            <a:r>
              <a:rPr lang="fa-IR" sz="2800" b="1" dirty="0" smtClean="0">
                <a:cs typeface="B Nazanin" pitchFamily="2" charset="-78"/>
              </a:rPr>
              <a:t>حزب لیبرترین </a:t>
            </a:r>
            <a:r>
              <a:rPr lang="fa-IR" sz="3200" b="1" dirty="0" smtClean="0">
                <a:solidFill>
                  <a:srgbClr val="C00000"/>
                </a:solidFill>
                <a:cs typeface="B Nazanin" pitchFamily="2" charset="-78"/>
              </a:rPr>
              <a:t>«</a:t>
            </a:r>
            <a:r>
              <a:rPr lang="en-US" sz="3200" b="1" dirty="0" smtClean="0">
                <a:solidFill>
                  <a:srgbClr val="C00000"/>
                </a:solidFill>
                <a:cs typeface="B Nazanin" pitchFamily="2" charset="-78"/>
              </a:rPr>
              <a:t> </a:t>
            </a:r>
            <a:r>
              <a:rPr lang="en-US" sz="3200" dirty="0">
                <a:solidFill>
                  <a:srgbClr val="C00000"/>
                </a:solidFill>
                <a:cs typeface="B Nazanin" pitchFamily="2" charset="-78"/>
              </a:rPr>
              <a:t>LIBERTARIAN  </a:t>
            </a:r>
            <a:r>
              <a:rPr lang="en-US" sz="3200" dirty="0" smtClean="0">
                <a:solidFill>
                  <a:srgbClr val="C00000"/>
                </a:solidFill>
                <a:cs typeface="B Nazanin" pitchFamily="2" charset="-78"/>
              </a:rPr>
              <a:t>PARTY</a:t>
            </a:r>
            <a:r>
              <a:rPr lang="fa-IR" sz="2800" b="1" dirty="0" smtClean="0">
                <a:cs typeface="B Nazanin" pitchFamily="2" charset="-78"/>
              </a:rPr>
              <a:t>» </a:t>
            </a:r>
            <a:r>
              <a:rPr lang="en-US" sz="2800" b="1" dirty="0" smtClean="0">
                <a:cs typeface="B Nazanin" pitchFamily="2" charset="-78"/>
              </a:rPr>
              <a:t>  </a:t>
            </a:r>
            <a:r>
              <a:rPr lang="fa-IR" sz="2800" b="1" dirty="0" smtClean="0">
                <a:cs typeface="B Nazanin" pitchFamily="2" charset="-78"/>
              </a:rPr>
              <a:t>این حزب در1971 حدود 44 سال پیش در امریکا تاسیس شد </a:t>
            </a:r>
            <a:r>
              <a:rPr lang="en-US" sz="2800" b="1" dirty="0" smtClean="0">
                <a:cs typeface="B Nazanin" pitchFamily="2" charset="-78"/>
              </a:rPr>
              <a:t> </a:t>
            </a:r>
            <a:r>
              <a:rPr lang="fa-IR" b="1" dirty="0" smtClean="0">
                <a:cs typeface="B Nazanin" pitchFamily="2" charset="-78"/>
              </a:rPr>
              <a:t>از احزاب سیاسی ملی امریکاست که بازتاب دهنده و مروج  ایده ها و فلسفه های (آزادی به عنوان یک هدف سیاسی ) وبازار آزاد و (عدم مداخله دولت  در اقتصاد است ).</a:t>
            </a:r>
          </a:p>
          <a:p>
            <a:pPr lvl="0" algn="just">
              <a:buClr>
                <a:srgbClr val="FE8637"/>
              </a:buClr>
              <a:buFont typeface="Courier New" panose="02070309020205020404" pitchFamily="49" charset="0"/>
              <a:buChar char="o"/>
            </a:pPr>
            <a:r>
              <a:rPr lang="fa-IR" b="1" dirty="0" smtClean="0">
                <a:cs typeface="B Nazanin" pitchFamily="2" charset="-78"/>
              </a:rPr>
              <a:t>لیبرترینیسم : فلسفه ای سیاسی است که از آزادی به عنوان هدف اصلی خود حمایت می کند .لیبرترین ها خواهان پیشینه سازی آزادی فردی ،خودمختاری و آزادی انتخاب هستند </a:t>
            </a:r>
          </a:p>
          <a:p>
            <a:pPr lvl="0" algn="just">
              <a:buClr>
                <a:srgbClr val="FE8637"/>
              </a:buClr>
              <a:buFont typeface="Courier New" panose="02070309020205020404" pitchFamily="49" charset="0"/>
              <a:buChar char="o"/>
            </a:pPr>
            <a:r>
              <a:rPr lang="fa-IR" b="1" dirty="0" smtClean="0">
                <a:cs typeface="B Nazanin" pitchFamily="2" charset="-78"/>
              </a:rPr>
              <a:t>برخی از لیبرترین ها از سرمایه داری لسه فر وحقوق مالکیت خصوص مثلا در خصوص زمین ،زیر ساخت ها منابع طبیعی  حمایت می کنند .</a:t>
            </a:r>
          </a:p>
          <a:p>
            <a:pPr lvl="0" algn="just">
              <a:buClr>
                <a:srgbClr val="FE8637"/>
              </a:buClr>
              <a:buFont typeface="Courier New" panose="02070309020205020404" pitchFamily="49" charset="0"/>
              <a:buChar char="o"/>
            </a:pPr>
            <a:r>
              <a:rPr lang="fa-IR" b="1" dirty="0" smtClean="0">
                <a:cs typeface="B Nazanin" pitchFamily="2" charset="-78"/>
              </a:rPr>
              <a:t>پیروان مکتب آزادی های  فردی را به عنوان اختیاری تعریف می کنند که فرد می تواند هرکاری تا حدی که آزادی یا اموال شخصی دیگری را به خطر نیندازد ودرآن ها تصرف نکند </a:t>
            </a:r>
          </a:p>
          <a:p>
            <a:pPr lvl="0" algn="just">
              <a:buClr>
                <a:srgbClr val="FE8637"/>
              </a:buClr>
              <a:buFont typeface="Courier New" panose="02070309020205020404" pitchFamily="49" charset="0"/>
              <a:buChar char="o"/>
            </a:pPr>
            <a:endParaRPr lang="fa-IR" sz="3200" dirty="0" smtClean="0">
              <a:cs typeface="B Nazanin" pitchFamily="2" charset="-78"/>
            </a:endParaRPr>
          </a:p>
          <a:p>
            <a:pPr lvl="0" algn="just">
              <a:buClr>
                <a:srgbClr val="FE8637"/>
              </a:buClr>
              <a:buFont typeface="Courier New" panose="02070309020205020404" pitchFamily="49" charset="0"/>
              <a:buChar char="o"/>
            </a:pPr>
            <a:endParaRPr lang="fa-IR" sz="3200" dirty="0">
              <a:cs typeface="B Nazanin" pitchFamily="2" charset="-78"/>
            </a:endParaRPr>
          </a:p>
          <a:p>
            <a:pPr lvl="0" algn="just">
              <a:buClr>
                <a:srgbClr val="FE8637"/>
              </a:buClr>
              <a:buFont typeface="Courier New" panose="02070309020205020404" pitchFamily="49" charset="0"/>
              <a:buChar char="o"/>
            </a:pPr>
            <a:endParaRPr lang="fa-IR" sz="3200" dirty="0" smtClean="0">
              <a:cs typeface="B Nazanin" pitchFamily="2" charset="-78"/>
            </a:endParaRPr>
          </a:p>
          <a:p>
            <a:pPr lvl="0" algn="just">
              <a:buClr>
                <a:srgbClr val="FE8637"/>
              </a:buClr>
              <a:buFont typeface="Courier New" panose="02070309020205020404" pitchFamily="49" charset="0"/>
              <a:buChar char="o"/>
            </a:pPr>
            <a:endParaRPr lang="fa-IR" sz="3200" dirty="0">
              <a:cs typeface="B Nazanin" pitchFamily="2" charset="-78"/>
            </a:endParaRPr>
          </a:p>
          <a:p>
            <a:pPr lvl="0" algn="just">
              <a:buClr>
                <a:srgbClr val="FE8637"/>
              </a:buClr>
              <a:buFont typeface="Courier New" panose="02070309020205020404" pitchFamily="49" charset="0"/>
              <a:buChar char="o"/>
            </a:pPr>
            <a:endParaRPr lang="en-US" sz="3200" dirty="0">
              <a:cs typeface="B Nazanin" pitchFamily="2" charset="-78"/>
            </a:endParaRPr>
          </a:p>
        </p:txBody>
      </p:sp>
      <p:sp>
        <p:nvSpPr>
          <p:cNvPr id="5" name="Slide Number Placeholder 4"/>
          <p:cNvSpPr>
            <a:spLocks noGrp="1"/>
          </p:cNvSpPr>
          <p:nvPr>
            <p:ph type="sldNum" sz="quarter" idx="15"/>
          </p:nvPr>
        </p:nvSpPr>
        <p:spPr>
          <a:solidFill>
            <a:srgbClr val="00B050"/>
          </a:solidFill>
        </p:spPr>
        <p:txBody>
          <a:bodyPr/>
          <a:lstStyle/>
          <a:p>
            <a:fld id="{B6F15528-21DE-4FAA-801E-634DDDAF4B2B}" type="slidenum">
              <a:rPr lang="en-US" sz="2400" smtClean="0">
                <a:cs typeface="B Nazanin" pitchFamily="2" charset="-78"/>
              </a:rPr>
              <a:pPr/>
              <a:t>14</a:t>
            </a:fld>
            <a:endParaRPr lang="en-US" sz="2400" dirty="0">
              <a:cs typeface="B Nazanin" pitchFamily="2" charset="-78"/>
            </a:endParaRPr>
          </a:p>
        </p:txBody>
      </p:sp>
    </p:spTree>
    <p:extLst>
      <p:ext uri="{BB962C8B-B14F-4D97-AF65-F5344CB8AC3E}">
        <p14:creationId xmlns:p14="http://schemas.microsoft.com/office/powerpoint/2010/main" val="2914451276"/>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5181600" cy="639762"/>
          </a:xfrm>
          <a:ln/>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3200" b="1" dirty="0" smtClean="0">
                <a:solidFill>
                  <a:srgbClr val="7030A0"/>
                </a:solidFill>
                <a:cs typeface="B Nazanin" pitchFamily="2" charset="-78"/>
              </a:rPr>
              <a:t>برخی از پیروان مکتب  لیبرترین </a:t>
            </a:r>
            <a:endParaRPr lang="en-US" sz="3200" b="1" dirty="0">
              <a:solidFill>
                <a:srgbClr val="7030A0"/>
              </a:solidFill>
              <a:cs typeface="B Nazanin" pitchFamily="2" charset="-78"/>
            </a:endParaRPr>
          </a:p>
        </p:txBody>
      </p:sp>
      <p:sp>
        <p:nvSpPr>
          <p:cNvPr id="3" name="Content Placeholder 2"/>
          <p:cNvSpPr>
            <a:spLocks noGrp="1"/>
          </p:cNvSpPr>
          <p:nvPr>
            <p:ph sz="quarter" idx="1"/>
          </p:nvPr>
        </p:nvSpPr>
        <p:spPr>
          <a:xfrm>
            <a:off x="2016368" y="1600200"/>
            <a:ext cx="5580185" cy="4873752"/>
          </a:xfrm>
        </p:spPr>
        <p:txBody>
          <a:bodyPr>
            <a:normAutofit/>
          </a:bodyPr>
          <a:lstStyle/>
          <a:p>
            <a:r>
              <a:rPr lang="fa-IR" sz="4800" dirty="0" smtClean="0">
                <a:cs typeface="B Nazanin" pitchFamily="2" charset="-78"/>
              </a:rPr>
              <a:t>بنجامین تاکر </a:t>
            </a:r>
          </a:p>
          <a:p>
            <a:r>
              <a:rPr lang="fa-IR" sz="4800" dirty="0" smtClean="0">
                <a:cs typeface="B Nazanin" pitchFamily="2" charset="-78"/>
              </a:rPr>
              <a:t>رابرت نوزیک </a:t>
            </a:r>
          </a:p>
          <a:p>
            <a:r>
              <a:rPr lang="fa-IR" sz="4800" dirty="0" smtClean="0">
                <a:cs typeface="B Nazanin" pitchFamily="2" charset="-78"/>
              </a:rPr>
              <a:t>میلتون فرید من </a:t>
            </a:r>
          </a:p>
          <a:p>
            <a:r>
              <a:rPr lang="fa-IR" sz="4800" dirty="0" smtClean="0">
                <a:cs typeface="B Nazanin" pitchFamily="2" charset="-78"/>
              </a:rPr>
              <a:t>هانس هرمان هپه </a:t>
            </a:r>
          </a:p>
          <a:p>
            <a:r>
              <a:rPr lang="fa-IR" sz="4800" dirty="0" smtClean="0">
                <a:cs typeface="B Nazanin" pitchFamily="2" charset="-78"/>
              </a:rPr>
              <a:t>تامس وودز </a:t>
            </a:r>
            <a:endParaRPr lang="en-US" sz="4800" dirty="0">
              <a:cs typeface="B Nazanin" pitchFamily="2" charset="-78"/>
            </a:endParaRPr>
          </a:p>
        </p:txBody>
      </p:sp>
      <p:sp>
        <p:nvSpPr>
          <p:cNvPr id="5" name="Slide Number Placeholder 4"/>
          <p:cNvSpPr>
            <a:spLocks noGrp="1"/>
          </p:cNvSpPr>
          <p:nvPr>
            <p:ph type="sldNum" sz="quarter" idx="15"/>
          </p:nvPr>
        </p:nvSpPr>
        <p:spPr>
          <a:xfrm>
            <a:off x="8153400" y="5734050"/>
            <a:ext cx="558419" cy="521208"/>
          </a:xfrm>
          <a:solidFill>
            <a:srgbClr val="00B050"/>
          </a:solidFill>
        </p:spPr>
        <p:txBody>
          <a:bodyPr/>
          <a:lstStyle/>
          <a:p>
            <a:fld id="{B6F15528-21DE-4FAA-801E-634DDDAF4B2B}" type="slidenum">
              <a:rPr lang="en-US" sz="1600" smtClean="0"/>
              <a:pPr/>
              <a:t>15</a:t>
            </a:fld>
            <a:endParaRPr lang="en-US" sz="1600" dirty="0"/>
          </a:p>
        </p:txBody>
      </p:sp>
    </p:spTree>
    <p:extLst>
      <p:ext uri="{BB962C8B-B14F-4D97-AF65-F5344CB8AC3E}">
        <p14:creationId xmlns:p14="http://schemas.microsoft.com/office/powerpoint/2010/main" val="1297578590"/>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0"/>
            <a:ext cx="9144000" cy="2057400"/>
          </a:xfrm>
          <a:solidFill>
            <a:srgbClr val="FFFFA7"/>
          </a:solidFill>
        </p:spPr>
        <p:txBody>
          <a:bodyPr/>
          <a:lstStyle/>
          <a:p>
            <a:pPr algn="r" eaLnBrk="1" hangingPunct="1"/>
            <a:r>
              <a:rPr lang="fa-IR" altLang="fa-IR" sz="3200" dirty="0" smtClean="0">
                <a:solidFill>
                  <a:srgbClr val="A50021"/>
                </a:solidFill>
              </a:rPr>
              <a:t>.</a:t>
            </a:r>
            <a:r>
              <a:rPr lang="en-US" altLang="fa-IR" sz="3200" dirty="0" smtClean="0">
                <a:solidFill>
                  <a:srgbClr val="A50021"/>
                </a:solidFill>
              </a:rPr>
              <a:t/>
            </a:r>
            <a:br>
              <a:rPr lang="en-US" altLang="fa-IR" sz="3200" dirty="0" smtClean="0">
                <a:solidFill>
                  <a:srgbClr val="A50021"/>
                </a:solidFill>
              </a:rPr>
            </a:br>
            <a:endParaRPr lang="en-US" altLang="fa-IR" sz="3200" dirty="0" smtClean="0">
              <a:solidFill>
                <a:srgbClr val="A50021"/>
              </a:solidFill>
            </a:endParaRPr>
          </a:p>
        </p:txBody>
      </p:sp>
      <p:sp>
        <p:nvSpPr>
          <p:cNvPr id="56323" name="Rectangle 3"/>
          <p:cNvSpPr>
            <a:spLocks noGrp="1" noChangeArrowheads="1"/>
          </p:cNvSpPr>
          <p:nvPr>
            <p:ph type="body" idx="1"/>
          </p:nvPr>
        </p:nvSpPr>
        <p:spPr/>
        <p:txBody>
          <a:bodyPr/>
          <a:lstStyle/>
          <a:p>
            <a:pPr eaLnBrk="1" hangingPunct="1"/>
            <a:endParaRPr lang="fa-IR" altLang="fa-IR" dirty="0" smtClean="0"/>
          </a:p>
        </p:txBody>
      </p:sp>
      <p:pic>
        <p:nvPicPr>
          <p:cNvPr id="56324" name="Picture 4"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31531"/>
            <a:ext cx="91440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6325" name="WordArt 6"/>
          <p:cNvSpPr>
            <a:spLocks noChangeArrowheads="1" noChangeShapeType="1" noTextEdit="1"/>
          </p:cNvSpPr>
          <p:nvPr/>
        </p:nvSpPr>
        <p:spPr bwMode="auto">
          <a:xfrm>
            <a:off x="609600" y="3200400"/>
            <a:ext cx="7696200" cy="762000"/>
          </a:xfrm>
          <a:prstGeom prst="rect">
            <a:avLst/>
          </a:prstGeom>
          <a:solidFill>
            <a:srgbClr val="C00000"/>
          </a:solidFill>
          <a:extLst/>
        </p:spPr>
        <p:txBody>
          <a:bodyPr wrap="none" fromWordArt="1">
            <a:prstTxWarp prst="textPlain">
              <a:avLst>
                <a:gd name="adj" fmla="val 50000"/>
              </a:avLst>
            </a:prstTxWarp>
          </a:bodyPr>
          <a:lstStyle/>
          <a:p>
            <a:pPr algn="ctr"/>
            <a:r>
              <a:rPr lang="fa-IR" altLang="fa-IR" sz="3200" b="1" cap="small" dirty="0">
                <a:solidFill>
                  <a:srgbClr val="00B050"/>
                </a:solidFill>
                <a:ea typeface="+mj-ea"/>
                <a:cs typeface="B Nazanin" pitchFamily="2" charset="-78"/>
              </a:rPr>
              <a:t>از حسن توجه سروران گرامی کمال تشکر وقدردانی بعمل می آید</a:t>
            </a:r>
            <a:endParaRPr lang="en-US" sz="8000" b="1" kern="10" dirty="0">
              <a:solidFill>
                <a:srgbClr val="002060"/>
              </a:solidFill>
              <a:effectLst>
                <a:outerShdw dist="35921" dir="2700000" algn="ctr" rotWithShape="0">
                  <a:srgbClr val="C0C0C0">
                    <a:alpha val="79999"/>
                  </a:srgbClr>
                </a:outerShdw>
              </a:effectLst>
              <a:latin typeface="MGI Archon"/>
              <a:cs typeface="B Nazanin" pitchFamily="2" charset="-78"/>
            </a:endParaRPr>
          </a:p>
        </p:txBody>
      </p:sp>
      <p:sp>
        <p:nvSpPr>
          <p:cNvPr id="3" name="Slide Number Placeholder 2"/>
          <p:cNvSpPr>
            <a:spLocks noGrp="1"/>
          </p:cNvSpPr>
          <p:nvPr>
            <p:ph type="sldNum" sz="quarter" idx="15"/>
          </p:nvPr>
        </p:nvSpPr>
        <p:spPr>
          <a:solidFill>
            <a:srgbClr val="00B050"/>
          </a:solidFill>
        </p:spPr>
        <p:txBody>
          <a:bodyPr/>
          <a:lstStyle/>
          <a:p>
            <a:fld id="{B6F15528-21DE-4FAA-801E-634DDDAF4B2B}" type="slidenum">
              <a:rPr lang="en-US" sz="2000" smtClean="0"/>
              <a:pPr/>
              <a:t>16</a:t>
            </a:fld>
            <a:endParaRPr lang="en-US" sz="2000" dirty="0"/>
          </a:p>
        </p:txBody>
      </p:sp>
    </p:spTree>
    <p:extLst>
      <p:ext uri="{BB962C8B-B14F-4D97-AF65-F5344CB8AC3E}">
        <p14:creationId xmlns:p14="http://schemas.microsoft.com/office/powerpoint/2010/main" val="3144208512"/>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38600" y="0"/>
            <a:ext cx="1905000"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304800" y="1767007"/>
            <a:ext cx="8382000" cy="4832092"/>
          </a:xfrm>
          <a:prstGeom prst="rect">
            <a:avLst/>
          </a:prstGeom>
        </p:spPr>
        <p:txBody>
          <a:bodyPr wrap="square">
            <a:spAutoFit/>
          </a:bodyPr>
          <a:lstStyle/>
          <a:p>
            <a:pPr lvl="0" algn="r" rtl="1">
              <a:defRPr/>
            </a:pPr>
            <a:r>
              <a:rPr lang="fa-IR" sz="3600" b="1" kern="0" dirty="0" smtClean="0">
                <a:solidFill>
                  <a:srgbClr val="0070C0"/>
                </a:solidFill>
                <a:latin typeface="Lucida Sans" panose="020B0602030504020204" pitchFamily="34" charset="0"/>
                <a:cs typeface="B Nazanin"/>
              </a:rPr>
              <a:t>عنوان </a:t>
            </a:r>
            <a:r>
              <a:rPr lang="fa-IR" sz="3600" b="1" kern="0" dirty="0">
                <a:solidFill>
                  <a:srgbClr val="0070C0"/>
                </a:solidFill>
                <a:latin typeface="Lucida Sans" panose="020B0602030504020204" pitchFamily="34" charset="0"/>
                <a:cs typeface="B Nazanin"/>
              </a:rPr>
              <a:t>تحقیق </a:t>
            </a:r>
            <a:r>
              <a:rPr lang="en-US" sz="3600" b="1" kern="0" dirty="0" smtClean="0">
                <a:solidFill>
                  <a:srgbClr val="0070C0"/>
                </a:solidFill>
                <a:latin typeface="Lucida Sans" panose="020B0602030504020204" pitchFamily="34" charset="0"/>
                <a:cs typeface="B Nazanin"/>
              </a:rPr>
              <a:t>:</a:t>
            </a:r>
            <a:r>
              <a:rPr lang="fa-IR" sz="3600" b="1" kern="0" dirty="0" smtClean="0">
                <a:solidFill>
                  <a:srgbClr val="0070C0"/>
                </a:solidFill>
                <a:latin typeface="Lucida Sans" panose="020B0602030504020204" pitchFamily="34" charset="0"/>
                <a:cs typeface="B Nazanin"/>
              </a:rPr>
              <a:t> اندیشه های اقتصادی لودویگ فون میزس</a:t>
            </a:r>
          </a:p>
          <a:p>
            <a:pPr lvl="0" algn="r" rtl="1">
              <a:defRPr/>
            </a:pPr>
            <a:r>
              <a:rPr lang="fa-IR" sz="3600" b="1" kern="0" dirty="0">
                <a:solidFill>
                  <a:srgbClr val="0070C0"/>
                </a:solidFill>
                <a:latin typeface="Lucida Sans" panose="020B0602030504020204" pitchFamily="34" charset="0"/>
                <a:cs typeface="B Nazanin"/>
              </a:rPr>
              <a:t>نام استاد </a:t>
            </a:r>
            <a:r>
              <a:rPr lang="fa-IR" sz="3600" b="1" kern="0" dirty="0" smtClean="0">
                <a:solidFill>
                  <a:srgbClr val="0070C0"/>
                </a:solidFill>
                <a:latin typeface="Lucida Sans" panose="020B0602030504020204" pitchFamily="34" charset="0"/>
                <a:cs typeface="B Nazanin"/>
              </a:rPr>
              <a:t>:دکتر خرم نسب </a:t>
            </a:r>
            <a:r>
              <a:rPr lang="fa-IR" sz="3600" b="1" kern="0" dirty="0">
                <a:solidFill>
                  <a:srgbClr val="0070C0"/>
                </a:solidFill>
                <a:latin typeface="Lucida Sans" panose="020B0602030504020204" pitchFamily="34" charset="0"/>
                <a:cs typeface="B Nazanin"/>
              </a:rPr>
              <a:t/>
            </a:r>
            <a:br>
              <a:rPr lang="fa-IR" sz="3600" b="1" kern="0" dirty="0">
                <a:solidFill>
                  <a:srgbClr val="0070C0"/>
                </a:solidFill>
                <a:latin typeface="Lucida Sans" panose="020B0602030504020204" pitchFamily="34" charset="0"/>
                <a:cs typeface="B Nazanin"/>
              </a:rPr>
            </a:br>
            <a:r>
              <a:rPr lang="fa-IR" sz="3600" b="1" kern="0" dirty="0">
                <a:solidFill>
                  <a:srgbClr val="0070C0"/>
                </a:solidFill>
                <a:latin typeface="Lucida Sans" panose="020B0602030504020204" pitchFamily="34" charset="0"/>
                <a:cs typeface="B Nazanin"/>
              </a:rPr>
              <a:t>نام درس </a:t>
            </a:r>
            <a:r>
              <a:rPr lang="fa-IR" sz="3600" b="1" kern="0" dirty="0" smtClean="0">
                <a:solidFill>
                  <a:srgbClr val="0070C0"/>
                </a:solidFill>
                <a:latin typeface="Lucida Sans" panose="020B0602030504020204" pitchFamily="34" charset="0"/>
                <a:cs typeface="B Nazanin"/>
              </a:rPr>
              <a:t>:اقتصاد به روایت دیگر </a:t>
            </a:r>
            <a:r>
              <a:rPr lang="fa-IR" sz="3600" b="1" kern="0" dirty="0">
                <a:solidFill>
                  <a:srgbClr val="0070C0"/>
                </a:solidFill>
                <a:latin typeface="Lucida Sans" panose="020B0602030504020204" pitchFamily="34" charset="0"/>
                <a:cs typeface="B Nazanin"/>
              </a:rPr>
              <a:t/>
            </a:r>
            <a:br>
              <a:rPr lang="fa-IR" sz="3600" b="1" kern="0" dirty="0">
                <a:solidFill>
                  <a:srgbClr val="0070C0"/>
                </a:solidFill>
                <a:latin typeface="Lucida Sans" panose="020B0602030504020204" pitchFamily="34" charset="0"/>
                <a:cs typeface="B Nazanin"/>
              </a:rPr>
            </a:br>
            <a:r>
              <a:rPr lang="fa-IR" sz="3600" b="1" kern="0" dirty="0">
                <a:solidFill>
                  <a:srgbClr val="0070C0"/>
                </a:solidFill>
                <a:latin typeface="Lucida Sans" panose="020B0602030504020204" pitchFamily="34" charset="0"/>
                <a:cs typeface="B Nazanin"/>
              </a:rPr>
              <a:t>رشته تحصیلی </a:t>
            </a:r>
            <a:r>
              <a:rPr lang="en-US" sz="3600" b="1" kern="0" dirty="0">
                <a:solidFill>
                  <a:srgbClr val="0070C0"/>
                </a:solidFill>
                <a:latin typeface="Lucida Sans" panose="020B0602030504020204" pitchFamily="34" charset="0"/>
                <a:cs typeface="B Nazanin"/>
              </a:rPr>
              <a:t>:</a:t>
            </a:r>
            <a:r>
              <a:rPr lang="fa-IR" sz="3600" b="1" kern="0" dirty="0">
                <a:solidFill>
                  <a:srgbClr val="0070C0"/>
                </a:solidFill>
                <a:latin typeface="Lucida Sans" panose="020B0602030504020204" pitchFamily="34" charset="0"/>
                <a:cs typeface="B Nazanin"/>
              </a:rPr>
              <a:t>ایمنی صنعتی </a:t>
            </a:r>
            <a:r>
              <a:rPr lang="en-US" sz="3600" b="1" kern="0" dirty="0">
                <a:solidFill>
                  <a:srgbClr val="0070C0"/>
                </a:solidFill>
                <a:latin typeface="Lucida Sans" panose="020B0602030504020204" pitchFamily="34" charset="0"/>
                <a:cs typeface="B Nazanin"/>
              </a:rPr>
              <a:t>HSE</a:t>
            </a:r>
            <a:r>
              <a:rPr lang="fa-IR" sz="3600" b="1" kern="0" dirty="0">
                <a:solidFill>
                  <a:srgbClr val="0070C0"/>
                </a:solidFill>
                <a:latin typeface="Lucida Sans" panose="020B0602030504020204" pitchFamily="34" charset="0"/>
                <a:cs typeface="B Nazanin"/>
              </a:rPr>
              <a:t/>
            </a:r>
            <a:br>
              <a:rPr lang="fa-IR" sz="3600" b="1" kern="0" dirty="0">
                <a:solidFill>
                  <a:srgbClr val="0070C0"/>
                </a:solidFill>
                <a:latin typeface="Lucida Sans" panose="020B0602030504020204" pitchFamily="34" charset="0"/>
                <a:cs typeface="B Nazanin"/>
              </a:rPr>
            </a:br>
            <a:r>
              <a:rPr lang="fa-IR" sz="3600" b="1" kern="0" dirty="0" smtClean="0">
                <a:solidFill>
                  <a:srgbClr val="0070C0"/>
                </a:solidFill>
                <a:latin typeface="Lucida Sans" panose="020B0602030504020204" pitchFamily="34" charset="0"/>
                <a:cs typeface="B Nazanin"/>
              </a:rPr>
              <a:t>تهیه کننده گان  : نامجو،هندالیان </a:t>
            </a:r>
          </a:p>
          <a:p>
            <a:pPr lvl="0" algn="r" rtl="1">
              <a:defRPr/>
            </a:pPr>
            <a:endParaRPr lang="fa-IR" sz="2800" b="1" kern="0" dirty="0">
              <a:solidFill>
                <a:srgbClr val="0070C0"/>
              </a:solidFill>
              <a:latin typeface="Lucida Sans" panose="020B0602030504020204" pitchFamily="34" charset="0"/>
              <a:cs typeface="B Nazanin"/>
            </a:endParaRPr>
          </a:p>
          <a:p>
            <a:pPr lvl="0" algn="r" rtl="1">
              <a:defRPr/>
            </a:pPr>
            <a:endParaRPr lang="fa-IR" sz="2800" b="1" kern="0" dirty="0" smtClean="0">
              <a:solidFill>
                <a:srgbClr val="0070C0"/>
              </a:solidFill>
              <a:latin typeface="Lucida Sans" panose="020B0602030504020204" pitchFamily="34" charset="0"/>
              <a:cs typeface="B Nazanin"/>
            </a:endParaRPr>
          </a:p>
          <a:p>
            <a:pPr lvl="0" rtl="1">
              <a:defRPr/>
            </a:pPr>
            <a:r>
              <a:rPr lang="fa-IR" sz="4400" b="1" kern="0" dirty="0" smtClean="0">
                <a:solidFill>
                  <a:srgbClr val="00B050"/>
                </a:solidFill>
                <a:latin typeface="Century Gothic" panose="020B0502020202020204"/>
                <a:cs typeface="B Nazanin"/>
              </a:rPr>
              <a:t>آبان 95</a:t>
            </a:r>
            <a:r>
              <a:rPr lang="fa-IR" sz="3600" b="1" kern="0" dirty="0">
                <a:solidFill>
                  <a:srgbClr val="0070C0"/>
                </a:solidFill>
                <a:latin typeface="Century Gothic" panose="020B0502020202020204"/>
                <a:cs typeface="B Nazanin"/>
              </a:rPr>
              <a:t/>
            </a:r>
            <a:br>
              <a:rPr lang="fa-IR" sz="3600" b="1" kern="0" dirty="0">
                <a:solidFill>
                  <a:srgbClr val="0070C0"/>
                </a:solidFill>
                <a:latin typeface="Century Gothic" panose="020B0502020202020204"/>
                <a:cs typeface="B Nazanin"/>
              </a:rPr>
            </a:br>
            <a:endParaRPr lang="en-US" sz="2800" b="1" kern="0" dirty="0">
              <a:solidFill>
                <a:srgbClr val="0070C0"/>
              </a:solidFill>
              <a:latin typeface="Calibri" panose="020F0502020204030204"/>
            </a:endParaRPr>
          </a:p>
        </p:txBody>
      </p:sp>
      <p:sp>
        <p:nvSpPr>
          <p:cNvPr id="5" name="Slide Number Placeholder 4"/>
          <p:cNvSpPr>
            <a:spLocks noGrp="1"/>
          </p:cNvSpPr>
          <p:nvPr>
            <p:ph type="sldNum" sz="quarter" idx="12"/>
          </p:nvPr>
        </p:nvSpPr>
        <p:spPr>
          <a:xfrm>
            <a:off x="8100848" y="5715000"/>
            <a:ext cx="609600" cy="609600"/>
          </a:xfrm>
          <a:solidFill>
            <a:srgbClr val="00B050"/>
          </a:solidFill>
        </p:spPr>
        <p:txBody>
          <a:bodyPr/>
          <a:lstStyle/>
          <a:p>
            <a:fld id="{B6F15528-21DE-4FAA-801E-634DDDAF4B2B}" type="slidenum">
              <a:rPr lang="en-US" sz="1800" smtClean="0"/>
              <a:pPr/>
              <a:t>2</a:t>
            </a:fld>
            <a:endParaRPr lang="en-US" sz="1800" dirty="0"/>
          </a:p>
        </p:txBody>
      </p:sp>
    </p:spTree>
    <p:extLst>
      <p:ext uri="{BB962C8B-B14F-4D97-AF65-F5344CB8AC3E}">
        <p14:creationId xmlns:p14="http://schemas.microsoft.com/office/powerpoint/2010/main" val="2038075358"/>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304800"/>
            <a:ext cx="4114800" cy="685800"/>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fa-IR" sz="4800" dirty="0" smtClean="0">
                <a:solidFill>
                  <a:srgbClr val="7030A0"/>
                </a:solidFill>
              </a:rPr>
              <a:t>فهرست</a:t>
            </a:r>
            <a:r>
              <a:rPr lang="fa-IR" sz="2400" dirty="0" smtClean="0">
                <a:solidFill>
                  <a:srgbClr val="7030A0"/>
                </a:solidFill>
              </a:rPr>
              <a:t> </a:t>
            </a:r>
            <a:endParaRPr lang="en-US" sz="2400" dirty="0">
              <a:solidFill>
                <a:srgbClr val="7030A0"/>
              </a:solidFill>
            </a:endParaRPr>
          </a:p>
        </p:txBody>
      </p:sp>
      <p:sp>
        <p:nvSpPr>
          <p:cNvPr id="3" name="Content Placeholder 2"/>
          <p:cNvSpPr>
            <a:spLocks noGrp="1"/>
          </p:cNvSpPr>
          <p:nvPr>
            <p:ph sz="quarter" idx="1"/>
          </p:nvPr>
        </p:nvSpPr>
        <p:spPr/>
        <p:txBody>
          <a:bodyPr>
            <a:noAutofit/>
          </a:bodyPr>
          <a:lstStyle/>
          <a:p>
            <a:pPr>
              <a:buFont typeface="Wingdings" panose="05000000000000000000" pitchFamily="2" charset="2"/>
              <a:buChar char="q"/>
            </a:pPr>
            <a:r>
              <a:rPr lang="fa-IR" sz="2800" b="1" dirty="0">
                <a:cs typeface="B Nazanin" pitchFamily="2" charset="-78"/>
              </a:rPr>
              <a:t>بیو گرافی </a:t>
            </a:r>
            <a:r>
              <a:rPr lang="fa-IR" sz="2800" b="1" dirty="0" smtClean="0">
                <a:cs typeface="B Nazanin" pitchFamily="2" charset="-78"/>
              </a:rPr>
              <a:t>میزس</a:t>
            </a:r>
          </a:p>
          <a:p>
            <a:pPr>
              <a:buFont typeface="Wingdings" panose="05000000000000000000" pitchFamily="2" charset="2"/>
              <a:buChar char="q"/>
            </a:pPr>
            <a:r>
              <a:rPr lang="fa-IR" sz="2800" b="1" dirty="0" smtClean="0">
                <a:cs typeface="B Nazanin" pitchFamily="2" charset="-78"/>
              </a:rPr>
              <a:t> </a:t>
            </a:r>
            <a:r>
              <a:rPr lang="fa-IR" sz="2800" b="1" dirty="0">
                <a:cs typeface="B Nazanin" pitchFamily="2" charset="-78"/>
              </a:rPr>
              <a:t>تحصیلات میزس </a:t>
            </a:r>
            <a:endParaRPr lang="fa-IR" sz="2800" b="1" dirty="0" smtClean="0">
              <a:cs typeface="B Nazanin" pitchFamily="2" charset="-78"/>
            </a:endParaRPr>
          </a:p>
          <a:p>
            <a:pPr>
              <a:buFont typeface="Wingdings" panose="05000000000000000000" pitchFamily="2" charset="2"/>
              <a:buChar char="q"/>
            </a:pPr>
            <a:r>
              <a:rPr lang="fa-IR" sz="2800" b="1" cap="small" dirty="0" smtClean="0">
                <a:cs typeface="B Nazanin" pitchFamily="2" charset="-78"/>
              </a:rPr>
              <a:t>مشکلات او در امریکا </a:t>
            </a:r>
          </a:p>
          <a:p>
            <a:pPr>
              <a:buFont typeface="Wingdings" panose="05000000000000000000" pitchFamily="2" charset="2"/>
              <a:buChar char="q"/>
            </a:pPr>
            <a:r>
              <a:rPr lang="fa-IR" sz="2800" b="1" cap="small" dirty="0" smtClean="0">
                <a:cs typeface="B Nazanin" pitchFamily="2" charset="-78"/>
              </a:rPr>
              <a:t>لسه فر </a:t>
            </a:r>
          </a:p>
          <a:p>
            <a:pPr>
              <a:buFont typeface="Wingdings" panose="05000000000000000000" pitchFamily="2" charset="2"/>
              <a:buChar char="q"/>
            </a:pPr>
            <a:r>
              <a:rPr lang="fa-IR" sz="2800" b="1" cap="small" dirty="0" smtClean="0">
                <a:cs typeface="B Nazanin" pitchFamily="2" charset="-78"/>
              </a:rPr>
              <a:t>کتاب</a:t>
            </a:r>
            <a:r>
              <a:rPr lang="en-US" sz="2800" b="1" cap="small" dirty="0" smtClean="0">
                <a:cs typeface="B Nazanin" pitchFamily="2" charset="-78"/>
              </a:rPr>
              <a:t> </a:t>
            </a:r>
            <a:r>
              <a:rPr lang="fa-IR" sz="2800" b="1" cap="small" dirty="0" smtClean="0">
                <a:cs typeface="B Nazanin" pitchFamily="2" charset="-78"/>
              </a:rPr>
              <a:t>ها </a:t>
            </a:r>
            <a:r>
              <a:rPr lang="fa-IR" sz="2800" b="1" cap="small" dirty="0">
                <a:cs typeface="B Nazanin" pitchFamily="2" charset="-78"/>
              </a:rPr>
              <a:t>ونظریات  تاثیر گذار اقتصادی میزس </a:t>
            </a:r>
            <a:endParaRPr lang="fa-IR" sz="2800" b="1" cap="small" dirty="0" smtClean="0">
              <a:cs typeface="B Nazanin" pitchFamily="2" charset="-78"/>
            </a:endParaRPr>
          </a:p>
          <a:p>
            <a:pPr>
              <a:buFont typeface="Wingdings" panose="05000000000000000000" pitchFamily="2" charset="2"/>
              <a:buChar char="q"/>
            </a:pPr>
            <a:r>
              <a:rPr lang="fa-IR" sz="2800" b="1" dirty="0">
                <a:cs typeface="B Nazanin" pitchFamily="2" charset="-78"/>
              </a:rPr>
              <a:t>اندیشه های </a:t>
            </a:r>
            <a:r>
              <a:rPr lang="fa-IR" sz="2800" b="1" dirty="0" smtClean="0">
                <a:cs typeface="B Nazanin" pitchFamily="2" charset="-78"/>
              </a:rPr>
              <a:t>اقتصادی </a:t>
            </a:r>
            <a:r>
              <a:rPr lang="fa-IR" sz="2800" b="1" dirty="0">
                <a:cs typeface="B Nazanin" pitchFamily="2" charset="-78"/>
              </a:rPr>
              <a:t>لودویگ فون میزس </a:t>
            </a:r>
            <a:endParaRPr lang="fa-IR" sz="2800" b="1" dirty="0" smtClean="0">
              <a:cs typeface="B Nazanin" pitchFamily="2" charset="-78"/>
            </a:endParaRPr>
          </a:p>
          <a:p>
            <a:pPr>
              <a:buFont typeface="Wingdings" panose="05000000000000000000" pitchFamily="2" charset="2"/>
              <a:buChar char="q"/>
            </a:pPr>
            <a:r>
              <a:rPr lang="fa-IR" sz="2800" b="1" cap="small" dirty="0" smtClean="0">
                <a:cs typeface="B Nazanin" pitchFamily="2" charset="-78"/>
              </a:rPr>
              <a:t>تاثیرپذیری </a:t>
            </a:r>
            <a:r>
              <a:rPr lang="fa-IR" sz="2800" b="1" cap="small" dirty="0">
                <a:cs typeface="B Nazanin" pitchFamily="2" charset="-78"/>
              </a:rPr>
              <a:t>میزس از دانشمندان </a:t>
            </a:r>
            <a:endParaRPr lang="fa-IR" sz="2800" b="1" cap="small" dirty="0" smtClean="0">
              <a:cs typeface="B Nazanin" pitchFamily="2" charset="-78"/>
            </a:endParaRPr>
          </a:p>
          <a:p>
            <a:pPr>
              <a:buFont typeface="Wingdings" panose="05000000000000000000" pitchFamily="2" charset="2"/>
              <a:buChar char="q"/>
            </a:pPr>
            <a:r>
              <a:rPr lang="fa-IR" sz="2800" b="1" dirty="0">
                <a:cs typeface="B Nazanin" pitchFamily="2" charset="-78"/>
              </a:rPr>
              <a:t>مخالفت با اقتصاد  سوسیالیستی </a:t>
            </a:r>
            <a:endParaRPr lang="fa-IR" sz="2800" b="1" dirty="0" smtClean="0">
              <a:cs typeface="B Nazanin" pitchFamily="2" charset="-78"/>
            </a:endParaRPr>
          </a:p>
          <a:p>
            <a:pPr>
              <a:buFont typeface="Wingdings" panose="05000000000000000000" pitchFamily="2" charset="2"/>
              <a:buChar char="q"/>
            </a:pPr>
            <a:r>
              <a:rPr lang="fa-IR" sz="2800" b="1" cap="small" dirty="0">
                <a:cs typeface="B Nazanin" pitchFamily="2" charset="-78"/>
              </a:rPr>
              <a:t>کنش انسانی </a:t>
            </a:r>
          </a:p>
          <a:p>
            <a:pPr>
              <a:buFont typeface="Wingdings" panose="05000000000000000000" pitchFamily="2" charset="2"/>
              <a:buChar char="q"/>
            </a:pPr>
            <a:r>
              <a:rPr lang="fa-IR" sz="2800" b="1" dirty="0" smtClean="0">
                <a:cs typeface="B Nazanin" pitchFamily="2" charset="-78"/>
              </a:rPr>
              <a:t>جنبش لیبرترین </a:t>
            </a:r>
            <a:endParaRPr lang="en-US" sz="2800" b="1" dirty="0">
              <a:cs typeface="B Nazanin" pitchFamily="2" charset="-78"/>
            </a:endParaRPr>
          </a:p>
        </p:txBody>
      </p:sp>
      <p:sp>
        <p:nvSpPr>
          <p:cNvPr id="5" name="Slide Number Placeholder 4"/>
          <p:cNvSpPr>
            <a:spLocks noGrp="1"/>
          </p:cNvSpPr>
          <p:nvPr>
            <p:ph type="sldNum" sz="quarter" idx="15"/>
          </p:nvPr>
        </p:nvSpPr>
        <p:spPr>
          <a:xfrm>
            <a:off x="8153400" y="5715000"/>
            <a:ext cx="609600" cy="521208"/>
          </a:xfrm>
          <a:solidFill>
            <a:srgbClr val="00B050"/>
          </a:solidFill>
        </p:spPr>
        <p:txBody>
          <a:bodyPr/>
          <a:lstStyle/>
          <a:p>
            <a:fld id="{62DEBC30-8CD8-4738-B599-4185DD56C724}" type="slidenum">
              <a:rPr lang="en-US" sz="2400" smtClean="0"/>
              <a:pPr/>
              <a:t>3</a:t>
            </a:fld>
            <a:endParaRPr lang="en-US" sz="2400" dirty="0"/>
          </a:p>
        </p:txBody>
      </p:sp>
    </p:spTree>
    <p:extLst>
      <p:ext uri="{BB962C8B-B14F-4D97-AF65-F5344CB8AC3E}">
        <p14:creationId xmlns:p14="http://schemas.microsoft.com/office/powerpoint/2010/main" val="1839057827"/>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228600"/>
            <a:ext cx="4572000" cy="792162"/>
          </a:xfr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ctr"/>
            <a:r>
              <a:rPr lang="fa-IR" sz="4400" b="1" dirty="0" smtClean="0">
                <a:solidFill>
                  <a:srgbClr val="7030A0"/>
                </a:solidFill>
                <a:cs typeface="B Nazanin" pitchFamily="2" charset="-78"/>
              </a:rPr>
              <a:t>بیو گرافی میزس </a:t>
            </a:r>
            <a:endParaRPr lang="en-US" sz="4400" b="1" dirty="0">
              <a:solidFill>
                <a:srgbClr val="7030A0"/>
              </a:solidFill>
              <a:cs typeface="B Nazanin" pitchFamily="2" charset="-78"/>
            </a:endParaRPr>
          </a:p>
        </p:txBody>
      </p:sp>
      <p:sp>
        <p:nvSpPr>
          <p:cNvPr id="3" name="Content Placeholder 2"/>
          <p:cNvSpPr>
            <a:spLocks noGrp="1"/>
          </p:cNvSpPr>
          <p:nvPr>
            <p:ph sz="quarter" idx="1"/>
          </p:nvPr>
        </p:nvSpPr>
        <p:spPr>
          <a:xfrm>
            <a:off x="457200" y="1600200"/>
            <a:ext cx="7467600" cy="5257800"/>
          </a:xfrm>
        </p:spPr>
        <p:txBody>
          <a:bodyPr>
            <a:noAutofit/>
          </a:bodyPr>
          <a:lstStyle/>
          <a:p>
            <a:pPr>
              <a:buFont typeface="Courier New" panose="02070309020205020404" pitchFamily="49" charset="0"/>
              <a:buChar char="o"/>
            </a:pPr>
            <a:r>
              <a:rPr lang="fa-IR" b="1" dirty="0" smtClean="0">
                <a:cs typeface="B Nazanin" pitchFamily="2" charset="-78"/>
              </a:rPr>
              <a:t>اودر سال </a:t>
            </a:r>
            <a:r>
              <a:rPr lang="fa-IR" b="1" dirty="0" smtClean="0">
                <a:solidFill>
                  <a:srgbClr val="0070C0"/>
                </a:solidFill>
                <a:cs typeface="B Nazanin" pitchFamily="2" charset="-78"/>
              </a:rPr>
              <a:t>1881</a:t>
            </a:r>
            <a:r>
              <a:rPr lang="fa-IR" b="1" dirty="0" smtClean="0">
                <a:cs typeface="B Nazanin" pitchFamily="2" charset="-78"/>
              </a:rPr>
              <a:t> بدنیا آمده ودر سال </a:t>
            </a:r>
            <a:r>
              <a:rPr lang="fa-IR" b="1" dirty="0" smtClean="0">
                <a:solidFill>
                  <a:srgbClr val="0070C0"/>
                </a:solidFill>
                <a:cs typeface="B Nazanin" pitchFamily="2" charset="-78"/>
              </a:rPr>
              <a:t>1973</a:t>
            </a:r>
            <a:r>
              <a:rPr lang="fa-IR" b="1" dirty="0" smtClean="0">
                <a:cs typeface="B Nazanin" pitchFamily="2" charset="-78"/>
              </a:rPr>
              <a:t> درشهر نیویورک  ایالات متحده امریکا وفات یافت.         حدود92 سال در قید حیات بودنند </a:t>
            </a:r>
          </a:p>
          <a:p>
            <a:pPr>
              <a:buFont typeface="Courier New" panose="02070309020205020404" pitchFamily="49" charset="0"/>
              <a:buChar char="o"/>
            </a:pPr>
            <a:r>
              <a:rPr lang="fa-IR" b="1" dirty="0" smtClean="0">
                <a:cs typeface="B Nazanin" pitchFamily="2" charset="-78"/>
              </a:rPr>
              <a:t>اوعلاوه بر اینکه اقتصاد دان بود در دانشگاه اتریش بدون حقوق به تدریس ادامه می داد ودر اتاق بازرگانی مشاور ارشد دولت اتریش بود. وین اتریش را به مقصد ژنو سوئیس ترک کرد.</a:t>
            </a:r>
          </a:p>
          <a:p>
            <a:pPr>
              <a:buFont typeface="Courier New" panose="02070309020205020404" pitchFamily="49" charset="0"/>
              <a:buChar char="o"/>
            </a:pPr>
            <a:r>
              <a:rPr lang="fa-IR" b="1" dirty="0" smtClean="0">
                <a:cs typeface="B Nazanin" pitchFamily="2" charset="-78"/>
              </a:rPr>
              <a:t>میزس </a:t>
            </a:r>
            <a:r>
              <a:rPr lang="fa-IR" b="1" dirty="0">
                <a:cs typeface="B Nazanin" pitchFamily="2" charset="-78"/>
              </a:rPr>
              <a:t>مدتی در سوئیس زندگی کرد ودر سال </a:t>
            </a:r>
            <a:r>
              <a:rPr lang="fa-IR" b="1" dirty="0">
                <a:solidFill>
                  <a:srgbClr val="0070C0"/>
                </a:solidFill>
                <a:cs typeface="B Nazanin" pitchFamily="2" charset="-78"/>
              </a:rPr>
              <a:t>1983</a:t>
            </a:r>
            <a:r>
              <a:rPr lang="fa-IR" b="1" dirty="0">
                <a:cs typeface="B Nazanin" pitchFamily="2" charset="-78"/>
              </a:rPr>
              <a:t>در ژنو ازدواج کرد وصاحب یک فرزند دختر شد </a:t>
            </a:r>
            <a:r>
              <a:rPr lang="fa-IR" b="1" dirty="0" smtClean="0">
                <a:cs typeface="B Nazanin" pitchFamily="2" charset="-78"/>
              </a:rPr>
              <a:t>.</a:t>
            </a:r>
            <a:endParaRPr lang="fa-IR" b="1" dirty="0">
              <a:cs typeface="B Nazanin" pitchFamily="2" charset="-78"/>
            </a:endParaRPr>
          </a:p>
          <a:p>
            <a:pPr>
              <a:buFont typeface="Courier New" panose="02070309020205020404" pitchFamily="49" charset="0"/>
              <a:buChar char="o"/>
            </a:pPr>
            <a:r>
              <a:rPr lang="fa-IR" b="1" dirty="0" smtClean="0">
                <a:cs typeface="B Nazanin" pitchFamily="2" charset="-78"/>
              </a:rPr>
              <a:t>علت مهاجرتش حمله  نیروهای  نازی آلمان  به کشورش بود .</a:t>
            </a:r>
          </a:p>
          <a:p>
            <a:pPr>
              <a:buFont typeface="Courier New" panose="02070309020205020404" pitchFamily="49" charset="0"/>
              <a:buChar char="o"/>
            </a:pPr>
            <a:r>
              <a:rPr lang="en-US" b="1" dirty="0" smtClean="0">
                <a:cs typeface="B Nazanin" pitchFamily="2" charset="-78"/>
              </a:rPr>
              <a:t> </a:t>
            </a:r>
            <a:r>
              <a:rPr lang="fa-IR" b="1" dirty="0" smtClean="0">
                <a:cs typeface="B Nazanin" pitchFamily="2" charset="-78"/>
              </a:rPr>
              <a:t>از </a:t>
            </a:r>
            <a:r>
              <a:rPr lang="fa-IR" b="1" dirty="0" smtClean="0">
                <a:solidFill>
                  <a:srgbClr val="0070C0"/>
                </a:solidFill>
                <a:cs typeface="B Nazanin" pitchFamily="2" charset="-78"/>
              </a:rPr>
              <a:t>آلمانی ها </a:t>
            </a:r>
            <a:r>
              <a:rPr lang="fa-IR" b="1" dirty="0" smtClean="0">
                <a:cs typeface="B Nazanin" pitchFamily="2" charset="-78"/>
              </a:rPr>
              <a:t>بدلیل شروع جنگ وترس ازاینکه کشورش بدست آنها نابود شود بشدت نفرت داشت .</a:t>
            </a:r>
          </a:p>
          <a:p>
            <a:pPr>
              <a:buFont typeface="Courier New" panose="02070309020205020404" pitchFamily="49" charset="0"/>
              <a:buChar char="o"/>
            </a:pPr>
            <a:r>
              <a:rPr lang="fa-IR" b="1" dirty="0" smtClean="0">
                <a:cs typeface="B Nazanin" pitchFamily="2" charset="-78"/>
              </a:rPr>
              <a:t>در نهایت به امریکا رفت و آنجا استاد  مهمان  دانشگاه نیویورک شد.</a:t>
            </a:r>
          </a:p>
        </p:txBody>
      </p:sp>
      <p:sp>
        <p:nvSpPr>
          <p:cNvPr id="5" name="Slide Number Placeholder 4"/>
          <p:cNvSpPr>
            <a:spLocks noGrp="1"/>
          </p:cNvSpPr>
          <p:nvPr>
            <p:ph type="sldNum" sz="quarter" idx="15"/>
          </p:nvPr>
        </p:nvSpPr>
        <p:spPr>
          <a:solidFill>
            <a:srgbClr val="00B050"/>
          </a:solidFill>
        </p:spPr>
        <p:txBody>
          <a:bodyPr/>
          <a:lstStyle/>
          <a:p>
            <a:fld id="{B6E126E7-D657-4E56-AF89-F8FECA2FDAA4}" type="slidenum">
              <a:rPr lang="en-US" sz="2400" smtClean="0"/>
              <a:pPr/>
              <a:t>4</a:t>
            </a:fld>
            <a:endParaRPr lang="en-US" sz="2400" dirty="0"/>
          </a:p>
        </p:txBody>
      </p:sp>
    </p:spTree>
    <p:extLst>
      <p:ext uri="{BB962C8B-B14F-4D97-AF65-F5344CB8AC3E}">
        <p14:creationId xmlns:p14="http://schemas.microsoft.com/office/powerpoint/2010/main" val="1023167672"/>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5486400" cy="838200"/>
          </a:xfrm>
          <a:ln/>
          <a:scene3d>
            <a:camera prst="orthographicFront"/>
            <a:lightRig rig="threePt" dir="t"/>
          </a:scene3d>
          <a:sp3d>
            <a:bevelT w="114300" prst="hardEdge"/>
          </a:sp3d>
        </p:spPr>
        <p:style>
          <a:lnRef idx="2">
            <a:schemeClr val="accent2">
              <a:shade val="50000"/>
            </a:schemeClr>
          </a:lnRef>
          <a:fillRef idx="1">
            <a:schemeClr val="accent2"/>
          </a:fillRef>
          <a:effectRef idx="0">
            <a:schemeClr val="accent2"/>
          </a:effectRef>
          <a:fontRef idx="minor">
            <a:schemeClr val="lt1"/>
          </a:fontRef>
        </p:style>
        <p:txBody>
          <a:bodyPr>
            <a:noAutofit/>
          </a:bodyPr>
          <a:lstStyle/>
          <a:p>
            <a:pPr algn="ctr"/>
            <a:r>
              <a:rPr lang="fa-IR" sz="4800" b="1" dirty="0" smtClean="0">
                <a:solidFill>
                  <a:srgbClr val="7030A0"/>
                </a:solidFill>
                <a:cs typeface="B Nazanin" pitchFamily="2" charset="-78"/>
              </a:rPr>
              <a:t>تحصیلات میزس </a:t>
            </a:r>
            <a:endParaRPr lang="en-US" sz="4800" b="1" dirty="0">
              <a:solidFill>
                <a:srgbClr val="7030A0"/>
              </a:solidFill>
              <a:cs typeface="B Nazanin" pitchFamily="2" charset="-78"/>
            </a:endParaRPr>
          </a:p>
        </p:txBody>
      </p:sp>
      <p:sp>
        <p:nvSpPr>
          <p:cNvPr id="3" name="Content Placeholder 2"/>
          <p:cNvSpPr>
            <a:spLocks noGrp="1"/>
          </p:cNvSpPr>
          <p:nvPr>
            <p:ph sz="quarter" idx="1"/>
          </p:nvPr>
        </p:nvSpPr>
        <p:spPr>
          <a:xfrm>
            <a:off x="457200" y="2590800"/>
            <a:ext cx="7467600" cy="3883152"/>
          </a:xfrm>
        </p:spPr>
        <p:txBody>
          <a:bodyPr>
            <a:normAutofit/>
          </a:bodyPr>
          <a:lstStyle/>
          <a:p>
            <a:r>
              <a:rPr lang="fa-IR" sz="3600" dirty="0" smtClean="0">
                <a:cs typeface="B Nazanin" pitchFamily="2" charset="-78"/>
              </a:rPr>
              <a:t>دکترای حقوق وعلوم اجتماعی  از دانشگاه وین اتریش بود </a:t>
            </a:r>
          </a:p>
          <a:p>
            <a:r>
              <a:rPr lang="fa-IR" sz="3600" dirty="0" smtClean="0">
                <a:cs typeface="B Nazanin" pitchFamily="2" charset="-78"/>
              </a:rPr>
              <a:t>فیلسوف اقتصادان مکتب اتریش ولیبرال کلاسیک بود </a:t>
            </a:r>
            <a:endParaRPr lang="en-US" sz="3600" dirty="0">
              <a:cs typeface="B Nazanin" pitchFamily="2" charset="-78"/>
            </a:endParaRPr>
          </a:p>
        </p:txBody>
      </p:sp>
      <p:sp>
        <p:nvSpPr>
          <p:cNvPr id="5" name="Slide Number Placeholder 4"/>
          <p:cNvSpPr>
            <a:spLocks noGrp="1"/>
          </p:cNvSpPr>
          <p:nvPr>
            <p:ph type="sldNum" sz="quarter" idx="15"/>
          </p:nvPr>
        </p:nvSpPr>
        <p:spPr>
          <a:solidFill>
            <a:srgbClr val="00B050"/>
          </a:solidFill>
        </p:spPr>
        <p:txBody>
          <a:bodyPr/>
          <a:lstStyle/>
          <a:p>
            <a:fld id="{B6F15528-21DE-4FAA-801E-634DDDAF4B2B}" type="slidenum">
              <a:rPr lang="en-US" sz="2000" smtClean="0">
                <a:cs typeface="B Nazanin" pitchFamily="2" charset="-78"/>
              </a:rPr>
              <a:pPr/>
              <a:t>5</a:t>
            </a:fld>
            <a:endParaRPr lang="en-US" sz="2000" dirty="0">
              <a:cs typeface="B Nazanin" pitchFamily="2" charset="-78"/>
            </a:endParaRPr>
          </a:p>
        </p:txBody>
      </p:sp>
    </p:spTree>
    <p:extLst>
      <p:ext uri="{BB962C8B-B14F-4D97-AF65-F5344CB8AC3E}">
        <p14:creationId xmlns:p14="http://schemas.microsoft.com/office/powerpoint/2010/main" val="3193495276"/>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2200" y="228600"/>
            <a:ext cx="4648200" cy="838200"/>
          </a:xfrm>
          <a:ln/>
          <a:scene3d>
            <a:camera prst="orthographicFront"/>
            <a:lightRig rig="threePt" dir="t"/>
          </a:scene3d>
          <a:sp3d>
            <a:bevelT w="114300" prst="hardEdge"/>
          </a:sp3d>
        </p:spPr>
        <p:style>
          <a:lnRef idx="1">
            <a:schemeClr val="accent2"/>
          </a:lnRef>
          <a:fillRef idx="2">
            <a:schemeClr val="accent2"/>
          </a:fillRef>
          <a:effectRef idx="1">
            <a:schemeClr val="accent2"/>
          </a:effectRef>
          <a:fontRef idx="minor">
            <a:schemeClr val="dk1"/>
          </a:fontRef>
        </p:style>
        <p:txBody>
          <a:bodyPr>
            <a:normAutofit/>
          </a:bodyPr>
          <a:lstStyle/>
          <a:p>
            <a:pPr algn="ctr"/>
            <a:r>
              <a:rPr lang="fa-IR" sz="4800" b="1" dirty="0" smtClean="0">
                <a:solidFill>
                  <a:srgbClr val="7030A0"/>
                </a:solidFill>
                <a:cs typeface="B Nazanin" pitchFamily="2" charset="-78"/>
              </a:rPr>
              <a:t>مشکلات او در امریکا </a:t>
            </a:r>
            <a:endParaRPr lang="en-US" sz="4800" b="1" dirty="0">
              <a:solidFill>
                <a:srgbClr val="7030A0"/>
              </a:solidFill>
              <a:cs typeface="B Nazanin" pitchFamily="2" charset="-78"/>
            </a:endParaRPr>
          </a:p>
        </p:txBody>
      </p:sp>
      <p:sp>
        <p:nvSpPr>
          <p:cNvPr id="3" name="Content Placeholder 2"/>
          <p:cNvSpPr>
            <a:spLocks noGrp="1"/>
          </p:cNvSpPr>
          <p:nvPr>
            <p:ph sz="quarter" idx="1"/>
          </p:nvPr>
        </p:nvSpPr>
        <p:spPr/>
        <p:txBody>
          <a:bodyPr>
            <a:noAutofit/>
          </a:bodyPr>
          <a:lstStyle/>
          <a:p>
            <a:pPr algn="just"/>
            <a:r>
              <a:rPr lang="fa-IR" b="1" dirty="0" smtClean="0">
                <a:cs typeface="B Nazanin" pitchFamily="2" charset="-78"/>
              </a:rPr>
              <a:t>نظریات میزس در زمینه منطق اقتصادی و سیاست گذاری اقتصادی – طی دورا ن انقلاب </a:t>
            </a:r>
            <a:r>
              <a:rPr lang="fa-IR" b="1" dirty="0" smtClean="0">
                <a:solidFill>
                  <a:srgbClr val="0070C0"/>
                </a:solidFill>
                <a:cs typeface="B Nazanin" pitchFamily="2" charset="-78"/>
              </a:rPr>
              <a:t>کینزی</a:t>
            </a:r>
            <a:r>
              <a:rPr lang="fa-IR" b="1" dirty="0" smtClean="0">
                <a:cs typeface="B Nazanin" pitchFamily="2" charset="-78"/>
              </a:rPr>
              <a:t> که اندیشه های اقتصادی امریکا را بدست گرفته بودنند  از محبوبیت چندانی برخوردار نبود </a:t>
            </a:r>
          </a:p>
          <a:p>
            <a:pPr algn="just"/>
            <a:r>
              <a:rPr lang="fa-IR" b="1" dirty="0" smtClean="0">
                <a:cs typeface="B Nazanin" pitchFamily="2" charset="-78"/>
              </a:rPr>
              <a:t>ناراحتی میزس هم از انقلاب کینزی ها  وهم از از نابودی زادگاهش توسط هیتلر اورا از دهه 1940 به بعد بسیار تند خو کرد </a:t>
            </a:r>
          </a:p>
          <a:p>
            <a:pPr algn="just"/>
            <a:r>
              <a:rPr lang="fa-IR" b="1" dirty="0" smtClean="0">
                <a:cs typeface="B Nazanin" pitchFamily="2" charset="-78"/>
              </a:rPr>
              <a:t>نظریات کینز که میزس با آن مخالفت می کرد : از نظر وی اقتصاد سرمایه داری کنترل نشده دچار2 مشکل اساسی است که  نظام اقتصادی آزاد به خودی خود قادر به حل انها نیست ورفع آنها مستلزم دخالت عواملی خارج از سیستم اقتصادی یعنی دولت است .</a:t>
            </a:r>
          </a:p>
          <a:p>
            <a:pPr algn="just"/>
            <a:r>
              <a:rPr lang="fa-IR" b="1" dirty="0" smtClean="0">
                <a:cs typeface="B Nazanin" pitchFamily="2" charset="-78"/>
              </a:rPr>
              <a:t>این دو مشکل اساسی عبارتند از :</a:t>
            </a:r>
            <a:r>
              <a:rPr lang="fa-IR" b="1" dirty="0" smtClean="0">
                <a:solidFill>
                  <a:srgbClr val="00B050"/>
                </a:solidFill>
                <a:cs typeface="B Nazanin" pitchFamily="2" charset="-78"/>
              </a:rPr>
              <a:t>بیکاری عوامل تولید و  توزیع نا عادلانه ثروت ودرآمد </a:t>
            </a:r>
            <a:endParaRPr lang="en-US" b="1" dirty="0">
              <a:solidFill>
                <a:srgbClr val="00B050"/>
              </a:solidFill>
              <a:cs typeface="B Nazanin" pitchFamily="2" charset="-78"/>
            </a:endParaRPr>
          </a:p>
        </p:txBody>
      </p:sp>
      <p:sp>
        <p:nvSpPr>
          <p:cNvPr id="5" name="Slide Number Placeholder 4"/>
          <p:cNvSpPr>
            <a:spLocks noGrp="1"/>
          </p:cNvSpPr>
          <p:nvPr>
            <p:ph type="sldNum" sz="quarter" idx="15"/>
          </p:nvPr>
        </p:nvSpPr>
        <p:spPr>
          <a:solidFill>
            <a:srgbClr val="00B050"/>
          </a:solidFill>
        </p:spPr>
        <p:txBody>
          <a:bodyPr/>
          <a:lstStyle/>
          <a:p>
            <a:fld id="{B6F15528-21DE-4FAA-801E-634DDDAF4B2B}" type="slidenum">
              <a:rPr lang="en-US" sz="1800" smtClean="0"/>
              <a:pPr/>
              <a:t>6</a:t>
            </a:fld>
            <a:endParaRPr lang="en-US" sz="1800" dirty="0"/>
          </a:p>
        </p:txBody>
      </p:sp>
    </p:spTree>
    <p:extLst>
      <p:ext uri="{BB962C8B-B14F-4D97-AF65-F5344CB8AC3E}">
        <p14:creationId xmlns:p14="http://schemas.microsoft.com/office/powerpoint/2010/main" val="2503491420"/>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274638"/>
            <a:ext cx="6324600" cy="792162"/>
          </a:xfrm>
          <a:ln/>
          <a:scene3d>
            <a:camera prst="orthographicFront"/>
            <a:lightRig rig="threePt" dir="t"/>
          </a:scene3d>
          <a:sp3d>
            <a:bevelT w="101600" prst="riblet"/>
          </a:sp3d>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3200" dirty="0" smtClean="0">
                <a:solidFill>
                  <a:srgbClr val="7030A0"/>
                </a:solidFill>
                <a:cs typeface="B Nazanin" pitchFamily="2" charset="-78"/>
              </a:rPr>
              <a:t>کتابهای ونظریات  تاثیر گذار اقتصادی میزس </a:t>
            </a:r>
            <a:endParaRPr lang="en-US" sz="3200" dirty="0">
              <a:solidFill>
                <a:srgbClr val="7030A0"/>
              </a:solidFill>
              <a:cs typeface="B Nazanin" pitchFamily="2" charset="-78"/>
            </a:endParaRPr>
          </a:p>
        </p:txBody>
      </p:sp>
      <p:sp>
        <p:nvSpPr>
          <p:cNvPr id="3" name="Content Placeholder 2"/>
          <p:cNvSpPr>
            <a:spLocks noGrp="1"/>
          </p:cNvSpPr>
          <p:nvPr>
            <p:ph sz="quarter" idx="1"/>
          </p:nvPr>
        </p:nvSpPr>
        <p:spPr/>
        <p:txBody>
          <a:bodyPr/>
          <a:lstStyle/>
          <a:p>
            <a:r>
              <a:rPr lang="fa-IR" sz="3200" dirty="0" smtClean="0">
                <a:cs typeface="B Nazanin" pitchFamily="2" charset="-78"/>
              </a:rPr>
              <a:t>یکی از بهترین آثار او نظریه  </a:t>
            </a:r>
            <a:r>
              <a:rPr lang="fa-IR" sz="3200" dirty="0" smtClean="0">
                <a:solidFill>
                  <a:srgbClr val="FF0000"/>
                </a:solidFill>
                <a:cs typeface="B Nazanin" pitchFamily="2" charset="-78"/>
              </a:rPr>
              <a:t>پول واعتبار </a:t>
            </a:r>
            <a:r>
              <a:rPr lang="fa-IR" sz="3200" dirty="0" smtClean="0">
                <a:cs typeface="B Nazanin" pitchFamily="2" charset="-78"/>
              </a:rPr>
              <a:t>بوده که در سال 1912 منتشر شد  ودر طی دو دهه به عنوان راهنمای پول وبانکداری مورد استفاده قرار گرفت .</a:t>
            </a:r>
          </a:p>
          <a:p>
            <a:r>
              <a:rPr lang="fa-IR" sz="3200" dirty="0" smtClean="0">
                <a:cs typeface="B Nazanin" pitchFamily="2" charset="-78"/>
              </a:rPr>
              <a:t>در این کتاب ، دلیل مطلوبیت  پول توانایی قدرت خرید کالاهای دیگر توسط آن است نه ذات خود پول.</a:t>
            </a:r>
          </a:p>
          <a:p>
            <a:r>
              <a:rPr lang="fa-IR" sz="3200" dirty="0" smtClean="0">
                <a:cs typeface="B Nazanin" pitchFamily="2" charset="-78"/>
              </a:rPr>
              <a:t>از دیگر کتب  وی (</a:t>
            </a:r>
            <a:r>
              <a:rPr lang="fa-IR" sz="3200" dirty="0" smtClean="0">
                <a:solidFill>
                  <a:srgbClr val="FF0000"/>
                </a:solidFill>
                <a:cs typeface="B Nazanin" pitchFamily="2" charset="-78"/>
              </a:rPr>
              <a:t>سوسیالیسم ،تئوری تاریخ ، کنش انسانی </a:t>
            </a:r>
            <a:r>
              <a:rPr lang="fa-IR" sz="3200" dirty="0" smtClean="0">
                <a:cs typeface="B Nazanin" pitchFamily="2" charset="-78"/>
              </a:rPr>
              <a:t>)</a:t>
            </a:r>
          </a:p>
          <a:p>
            <a:r>
              <a:rPr lang="fa-IR" sz="3200" dirty="0" smtClean="0">
                <a:cs typeface="B Nazanin" pitchFamily="2" charset="-78"/>
              </a:rPr>
              <a:t>از آثار مهم او   </a:t>
            </a:r>
            <a:r>
              <a:rPr lang="fa-IR" sz="3200" dirty="0" smtClean="0">
                <a:solidFill>
                  <a:srgbClr val="FF0000"/>
                </a:solidFill>
                <a:cs typeface="B Nazanin" pitchFamily="2" charset="-78"/>
              </a:rPr>
              <a:t>سوسیالیسم ،لیبرالسیم ،بورو کراسی ، ذهنیت ضد سرمایه داری </a:t>
            </a:r>
          </a:p>
          <a:p>
            <a:endParaRPr lang="fa-IR" sz="2800" dirty="0" smtClean="0">
              <a:cs typeface="B Nazanin" pitchFamily="2" charset="-78"/>
            </a:endParaRPr>
          </a:p>
        </p:txBody>
      </p:sp>
      <p:sp>
        <p:nvSpPr>
          <p:cNvPr id="5" name="Slide Number Placeholder 4"/>
          <p:cNvSpPr>
            <a:spLocks noGrp="1"/>
          </p:cNvSpPr>
          <p:nvPr>
            <p:ph type="sldNum" sz="quarter" idx="15"/>
          </p:nvPr>
        </p:nvSpPr>
        <p:spPr>
          <a:solidFill>
            <a:srgbClr val="00B050"/>
          </a:solidFill>
        </p:spPr>
        <p:txBody>
          <a:bodyPr/>
          <a:lstStyle/>
          <a:p>
            <a:fld id="{B6F15528-21DE-4FAA-801E-634DDDAF4B2B}" type="slidenum">
              <a:rPr lang="en-US" sz="2400" b="0" smtClean="0">
                <a:cs typeface="B Nazanin" pitchFamily="2" charset="-78"/>
              </a:rPr>
              <a:pPr/>
              <a:t>7</a:t>
            </a:fld>
            <a:endParaRPr lang="en-US" sz="2400" b="0" dirty="0">
              <a:cs typeface="B Nazanin" pitchFamily="2" charset="-78"/>
            </a:endParaRPr>
          </a:p>
        </p:txBody>
      </p:sp>
    </p:spTree>
    <p:extLst>
      <p:ext uri="{BB962C8B-B14F-4D97-AF65-F5344CB8AC3E}">
        <p14:creationId xmlns:p14="http://schemas.microsoft.com/office/powerpoint/2010/main" val="1119313259"/>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5638800" cy="715962"/>
          </a:xfrm>
          <a:scene3d>
            <a:camera prst="orthographicFront"/>
            <a:lightRig rig="threePt" dir="t"/>
          </a:scene3d>
          <a:sp3d>
            <a:bevelT w="139700" prst="cross"/>
          </a:sp3d>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3200" dirty="0" smtClean="0">
                <a:solidFill>
                  <a:srgbClr val="7030A0"/>
                </a:solidFill>
                <a:latin typeface="Algerian" pitchFamily="82" charset="0"/>
                <a:cs typeface="B Jadid" pitchFamily="2" charset="-78"/>
              </a:rPr>
              <a:t>مکتب</a:t>
            </a:r>
            <a:r>
              <a:rPr lang="en-US" sz="3200" dirty="0" smtClean="0">
                <a:solidFill>
                  <a:srgbClr val="7030A0"/>
                </a:solidFill>
                <a:latin typeface="Algerian" pitchFamily="82" charset="0"/>
                <a:cs typeface="B Jadid" pitchFamily="2" charset="-78"/>
              </a:rPr>
              <a:t> </a:t>
            </a:r>
            <a:r>
              <a:rPr lang="fa-IR" sz="3200" dirty="0" smtClean="0">
                <a:solidFill>
                  <a:srgbClr val="7030A0"/>
                </a:solidFill>
                <a:latin typeface="Algerian" pitchFamily="82" charset="0"/>
                <a:cs typeface="B Jadid" pitchFamily="2" charset="-78"/>
              </a:rPr>
              <a:t>سرمایه داری  لسه فر </a:t>
            </a:r>
            <a:endParaRPr lang="en-US" sz="3200" dirty="0">
              <a:solidFill>
                <a:srgbClr val="7030A0"/>
              </a:solidFill>
              <a:latin typeface="Algerian" pitchFamily="82" charset="0"/>
              <a:cs typeface="B Jadid" pitchFamily="2" charset="-78"/>
            </a:endParaRPr>
          </a:p>
        </p:txBody>
      </p:sp>
      <p:sp>
        <p:nvSpPr>
          <p:cNvPr id="3" name="Content Placeholder 2"/>
          <p:cNvSpPr>
            <a:spLocks noGrp="1"/>
          </p:cNvSpPr>
          <p:nvPr>
            <p:ph sz="quarter" idx="1"/>
          </p:nvPr>
        </p:nvSpPr>
        <p:spPr/>
        <p:txBody>
          <a:bodyPr>
            <a:normAutofit lnSpcReduction="10000"/>
          </a:bodyPr>
          <a:lstStyle/>
          <a:p>
            <a:r>
              <a:rPr lang="fa-IR" sz="3200" dirty="0" smtClean="0">
                <a:cs typeface="B Nazanin" pitchFamily="2" charset="-78"/>
              </a:rPr>
              <a:t>یک واژه فرانسوی به معنای &lt;بگذار بروند&gt;</a:t>
            </a:r>
          </a:p>
          <a:p>
            <a:r>
              <a:rPr lang="en-US" sz="3200" b="1" dirty="0" smtClean="0">
                <a:solidFill>
                  <a:srgbClr val="00B050"/>
                </a:solidFill>
                <a:cs typeface="B Nazanin" pitchFamily="2" charset="-78"/>
              </a:rPr>
              <a:t>LAISSEZ FAIRE</a:t>
            </a:r>
            <a:r>
              <a:rPr lang="fa-IR" sz="3200" b="1" dirty="0" smtClean="0">
                <a:solidFill>
                  <a:srgbClr val="00B050"/>
                </a:solidFill>
                <a:cs typeface="B Nazanin" pitchFamily="2" charset="-78"/>
              </a:rPr>
              <a:t> </a:t>
            </a:r>
            <a:r>
              <a:rPr lang="fa-IR" sz="3200" dirty="0" smtClean="0">
                <a:cs typeface="B Nazanin" pitchFamily="2" charset="-78"/>
              </a:rPr>
              <a:t>به معنای عدم مداخله دولت در سیاست اقتصادی </a:t>
            </a:r>
          </a:p>
          <a:p>
            <a:r>
              <a:rPr lang="fa-IR" sz="3200" dirty="0" smtClean="0">
                <a:solidFill>
                  <a:srgbClr val="002060"/>
                </a:solidFill>
                <a:cs typeface="B Nazanin" pitchFamily="2" charset="-78"/>
              </a:rPr>
              <a:t>میزس می گوید : </a:t>
            </a:r>
            <a:r>
              <a:rPr lang="fa-IR" sz="3200" b="1" dirty="0" smtClean="0">
                <a:solidFill>
                  <a:srgbClr val="002060"/>
                </a:solidFill>
                <a:cs typeface="B Nazanin" pitchFamily="2" charset="-78"/>
              </a:rPr>
              <a:t>در کناب کنش انسانی بگذار تا انسان عادی خود انتخاب کند مجبورش مکن که گردن به خواست دیکتانوری نهد .</a:t>
            </a:r>
            <a:endParaRPr lang="fa-IR" sz="3200" b="1" dirty="0">
              <a:solidFill>
                <a:srgbClr val="002060"/>
              </a:solidFill>
              <a:cs typeface="B Nazanin" pitchFamily="2" charset="-78"/>
            </a:endParaRPr>
          </a:p>
          <a:p>
            <a:r>
              <a:rPr lang="fa-IR" sz="3200" dirty="0" smtClean="0">
                <a:cs typeface="B Nazanin" pitchFamily="2" charset="-78"/>
              </a:rPr>
              <a:t>دولت در هیچ جای اقتصاد نباید دخالت کند (بازار آزاد )</a:t>
            </a:r>
          </a:p>
          <a:p>
            <a:r>
              <a:rPr lang="fa-IR" sz="3200" dirty="0" smtClean="0">
                <a:cs typeface="B Nazanin" pitchFamily="2" charset="-78"/>
              </a:rPr>
              <a:t>سرمایه داری لسه فر یک سیستم اقتصادی سیاسی برپایه مالکیت خصوصی ابزار تولید است . </a:t>
            </a:r>
          </a:p>
          <a:p>
            <a:r>
              <a:rPr lang="fa-IR" sz="3200" dirty="0" smtClean="0">
                <a:cs typeface="B Nazanin" pitchFamily="2" charset="-78"/>
              </a:rPr>
              <a:t>داشتن اسلحه جهت دفاع از خود </a:t>
            </a:r>
          </a:p>
          <a:p>
            <a:endParaRPr lang="en-US" sz="3200" dirty="0">
              <a:cs typeface="B Nazanin" pitchFamily="2" charset="-78"/>
            </a:endParaRPr>
          </a:p>
        </p:txBody>
      </p:sp>
      <p:sp>
        <p:nvSpPr>
          <p:cNvPr id="5" name="Slide Number Placeholder 4"/>
          <p:cNvSpPr>
            <a:spLocks noGrp="1"/>
          </p:cNvSpPr>
          <p:nvPr>
            <p:ph type="sldNum" sz="quarter" idx="15"/>
          </p:nvPr>
        </p:nvSpPr>
        <p:spPr>
          <a:solidFill>
            <a:srgbClr val="00B050"/>
          </a:solidFill>
        </p:spPr>
        <p:txBody>
          <a:bodyPr/>
          <a:lstStyle/>
          <a:p>
            <a:fld id="{B6F15528-21DE-4FAA-801E-634DDDAF4B2B}" type="slidenum">
              <a:rPr lang="en-US" sz="2400" smtClean="0"/>
              <a:pPr/>
              <a:t>8</a:t>
            </a:fld>
            <a:endParaRPr lang="en-US" sz="2400"/>
          </a:p>
        </p:txBody>
      </p:sp>
    </p:spTree>
    <p:extLst>
      <p:ext uri="{BB962C8B-B14F-4D97-AF65-F5344CB8AC3E}">
        <p14:creationId xmlns:p14="http://schemas.microsoft.com/office/powerpoint/2010/main" val="1618810814"/>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400" y="381000"/>
            <a:ext cx="5334000" cy="639762"/>
          </a:xfrm>
          <a:ln/>
          <a:scene3d>
            <a:camera prst="orthographicFront"/>
            <a:lightRig rig="threePt" dir="t"/>
          </a:scene3d>
          <a:sp3d>
            <a:bevelT prst="convex"/>
          </a:sp3d>
        </p:spPr>
        <p:style>
          <a:lnRef idx="1">
            <a:schemeClr val="accent2"/>
          </a:lnRef>
          <a:fillRef idx="2">
            <a:schemeClr val="accent2"/>
          </a:fillRef>
          <a:effectRef idx="1">
            <a:schemeClr val="accent2"/>
          </a:effectRef>
          <a:fontRef idx="minor">
            <a:schemeClr val="dk1"/>
          </a:fontRef>
        </p:style>
        <p:txBody>
          <a:bodyPr>
            <a:noAutofit/>
          </a:bodyPr>
          <a:lstStyle/>
          <a:p>
            <a:pPr algn="ctr"/>
            <a:r>
              <a:rPr lang="fa-IR" sz="3200" dirty="0" smtClean="0">
                <a:solidFill>
                  <a:srgbClr val="7030A0"/>
                </a:solidFill>
                <a:cs typeface="B Nazanin" pitchFamily="2" charset="-78"/>
              </a:rPr>
              <a:t>اندیشه های اقتصادی لودویگ فون میزس </a:t>
            </a:r>
            <a:endParaRPr lang="en-US" sz="3200" dirty="0">
              <a:solidFill>
                <a:srgbClr val="7030A0"/>
              </a:solidFill>
              <a:cs typeface="B Nazanin" pitchFamily="2" charset="-78"/>
            </a:endParaRPr>
          </a:p>
        </p:txBody>
      </p:sp>
      <p:sp>
        <p:nvSpPr>
          <p:cNvPr id="3" name="Content Placeholder 2"/>
          <p:cNvSpPr>
            <a:spLocks noGrp="1"/>
          </p:cNvSpPr>
          <p:nvPr>
            <p:ph sz="quarter" idx="1"/>
          </p:nvPr>
        </p:nvSpPr>
        <p:spPr>
          <a:xfrm>
            <a:off x="457200" y="990600"/>
            <a:ext cx="7467600" cy="5867400"/>
          </a:xfrm>
        </p:spPr>
        <p:txBody>
          <a:bodyPr>
            <a:noAutofit/>
          </a:bodyPr>
          <a:lstStyle/>
          <a:p>
            <a:pPr algn="just">
              <a:lnSpc>
                <a:spcPct val="110000"/>
              </a:lnSpc>
            </a:pPr>
            <a:r>
              <a:rPr lang="fa-IR" dirty="0" smtClean="0">
                <a:latin typeface="B Nazanin"/>
                <a:cs typeface="B Nazanin" pitchFamily="2" charset="-78"/>
              </a:rPr>
              <a:t>در حالت ایده ال دولت باید نقش یک نگهبان یک سرایه دار را بازی کند البته نه نگهبانی از خود مردم ، بلکه نگهبانی از شرایطی که به افراد (تولید کننده گان ،بازرگانان ،کارگران ،کار آفرینان، سرمایه گذاران  )اجازه می دهد با آسایش خیال  اهداف زندگی شان را پیگیری کنند .</a:t>
            </a:r>
          </a:p>
          <a:p>
            <a:pPr algn="just"/>
            <a:r>
              <a:rPr lang="fa-IR" dirty="0" smtClean="0">
                <a:latin typeface="B Nazanin"/>
                <a:cs typeface="B Nazanin" pitchFamily="2" charset="-78"/>
              </a:rPr>
              <a:t>اگر دولت تنها به براوردن همین شرایط نه بیش از آن بسنده کند مردم خودشان بهتر از هر دولتی می توانند نیازهای خویش را براورده سازند .</a:t>
            </a:r>
          </a:p>
          <a:p>
            <a:pPr algn="just"/>
            <a:r>
              <a:rPr lang="fa-IR" dirty="0" smtClean="0">
                <a:latin typeface="B Nazanin"/>
                <a:cs typeface="B Nazanin" pitchFamily="2" charset="-78"/>
              </a:rPr>
              <a:t>از نظر او بهترین سیاست اقتصادی محدود ساختن دولت به حفظ شرایط ازادی فردی وعمل افراد بر اساس منافع وارزش های شخصی شان است . تنها تعهد دولت این است که از زندگی محافظت کند .</a:t>
            </a:r>
          </a:p>
          <a:p>
            <a:pPr algn="just"/>
            <a:r>
              <a:rPr lang="fa-IR" dirty="0" smtClean="0">
                <a:latin typeface="B Nazanin"/>
                <a:cs typeface="B Nazanin" pitchFamily="2" charset="-78"/>
              </a:rPr>
              <a:t>وبه همین طریق است که دولت می تواند شرایطی را که منجر به رشد سرمایه داری می شود ایجاد کند </a:t>
            </a:r>
          </a:p>
        </p:txBody>
      </p:sp>
      <p:sp>
        <p:nvSpPr>
          <p:cNvPr id="5" name="Slide Number Placeholder 4"/>
          <p:cNvSpPr>
            <a:spLocks noGrp="1"/>
          </p:cNvSpPr>
          <p:nvPr>
            <p:ph type="sldNum" sz="quarter" idx="15"/>
          </p:nvPr>
        </p:nvSpPr>
        <p:spPr>
          <a:solidFill>
            <a:srgbClr val="00B050"/>
          </a:solidFill>
        </p:spPr>
        <p:txBody>
          <a:bodyPr/>
          <a:lstStyle/>
          <a:p>
            <a:fld id="{B6F15528-21DE-4FAA-801E-634DDDAF4B2B}" type="slidenum">
              <a:rPr lang="en-US" sz="2800" b="0" smtClean="0"/>
              <a:pPr/>
              <a:t>9</a:t>
            </a:fld>
            <a:endParaRPr lang="en-US" sz="2800" b="0" dirty="0"/>
          </a:p>
        </p:txBody>
      </p:sp>
    </p:spTree>
    <p:extLst>
      <p:ext uri="{BB962C8B-B14F-4D97-AF65-F5344CB8AC3E}">
        <p14:creationId xmlns:p14="http://schemas.microsoft.com/office/powerpoint/2010/main" val="1069381942"/>
      </p:ext>
    </p:extLst>
  </p:cSld>
  <p:clrMapOvr>
    <a:masterClrMapping/>
  </p:clrMapOvr>
  <mc:AlternateContent xmlns:mc="http://schemas.openxmlformats.org/markup-compatibility/2006" xmlns:p14="http://schemas.microsoft.com/office/powerpoint/2010/main">
    <mc:Choice Requires="p14">
      <p:transition spd="slow" p14:dur="325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760</TotalTime>
  <Words>1216</Words>
  <Application>Microsoft Office PowerPoint</Application>
  <PresentationFormat>On-screen Show (4:3)</PresentationFormat>
  <Paragraphs>111</Paragraphs>
  <Slides>16</Slides>
  <Notes>3</Notes>
  <HiddenSlides>0</HiddenSlides>
  <MMClips>0</MMClips>
  <ScaleCrop>false</ScaleCrop>
  <HeadingPairs>
    <vt:vector size="6" baseType="variant">
      <vt:variant>
        <vt:lpstr>Fonts Used</vt:lpstr>
      </vt:variant>
      <vt:variant>
        <vt:i4>14</vt:i4>
      </vt:variant>
      <vt:variant>
        <vt:lpstr>Theme</vt:lpstr>
      </vt:variant>
      <vt:variant>
        <vt:i4>1</vt:i4>
      </vt:variant>
      <vt:variant>
        <vt:lpstr>Slide Titles</vt:lpstr>
      </vt:variant>
      <vt:variant>
        <vt:i4>16</vt:i4>
      </vt:variant>
    </vt:vector>
  </HeadingPairs>
  <TitlesOfParts>
    <vt:vector size="31" baseType="lpstr">
      <vt:lpstr>Algerian</vt:lpstr>
      <vt:lpstr>Arial</vt:lpstr>
      <vt:lpstr>B Jadid</vt:lpstr>
      <vt:lpstr>B Kourosh</vt:lpstr>
      <vt:lpstr>B Nazanin</vt:lpstr>
      <vt:lpstr>Calibri</vt:lpstr>
      <vt:lpstr>Century Gothic</vt:lpstr>
      <vt:lpstr>Century Schoolbook</vt:lpstr>
      <vt:lpstr>Courier New</vt:lpstr>
      <vt:lpstr>Lucida Sans</vt:lpstr>
      <vt:lpstr>MGI Archon</vt:lpstr>
      <vt:lpstr>Times New Roman</vt:lpstr>
      <vt:lpstr>Wingdings</vt:lpstr>
      <vt:lpstr>Wingdings 2</vt:lpstr>
      <vt:lpstr>Oriel</vt:lpstr>
      <vt:lpstr>PowerPoint Presentation</vt:lpstr>
      <vt:lpstr>PowerPoint Presentation</vt:lpstr>
      <vt:lpstr>فهرست </vt:lpstr>
      <vt:lpstr>بیو گرافی میزس </vt:lpstr>
      <vt:lpstr>تحصیلات میزس </vt:lpstr>
      <vt:lpstr>مشکلات او در امریکا </vt:lpstr>
      <vt:lpstr>کتابهای ونظریات  تاثیر گذار اقتصادی میزس </vt:lpstr>
      <vt:lpstr>مکتب سرمایه داری  لسه فر </vt:lpstr>
      <vt:lpstr>اندیشه های اقتصادی لودویگ فون میزس </vt:lpstr>
      <vt:lpstr>تاثیرپذیری میزس از دانشمندان </vt:lpstr>
      <vt:lpstr>مخالفت با اقتصاد  سوسیالیستی  </vt:lpstr>
      <vt:lpstr>کنش انسانی از دیدگاه میزس </vt:lpstr>
      <vt:lpstr>کنش انسانی </vt:lpstr>
      <vt:lpstr>جنبش لیبرترین      </vt:lpstr>
      <vt:lpstr>برخی از پیروان مکتب  لیبرترین </vt:lpstr>
      <vt:lpstr>.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Namjoo, Yadollah</dc:creator>
  <cp:lastModifiedBy>Taheri, Abbas</cp:lastModifiedBy>
  <cp:revision>116</cp:revision>
  <dcterms:created xsi:type="dcterms:W3CDTF">2006-08-16T00:00:00Z</dcterms:created>
  <dcterms:modified xsi:type="dcterms:W3CDTF">2016-11-27T08:01:55Z</dcterms:modified>
</cp:coreProperties>
</file>