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56" r:id="rId1"/>
  </p:sldMasterIdLst>
  <p:notesMasterIdLst>
    <p:notesMasterId r:id="rId99"/>
  </p:notesMasterIdLst>
  <p:handoutMasterIdLst>
    <p:handoutMasterId r:id="rId100"/>
  </p:handoutMasterIdLst>
  <p:sldIdLst>
    <p:sldId id="256" r:id="rId2"/>
    <p:sldId id="346" r:id="rId3"/>
    <p:sldId id="28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2" r:id="rId19"/>
    <p:sldId id="273" r:id="rId20"/>
    <p:sldId id="274" r:id="rId21"/>
    <p:sldId id="293" r:id="rId22"/>
    <p:sldId id="275" r:id="rId23"/>
    <p:sldId id="292" r:id="rId24"/>
    <p:sldId id="290" r:id="rId25"/>
    <p:sldId id="291" r:id="rId26"/>
    <p:sldId id="277" r:id="rId27"/>
    <p:sldId id="278" r:id="rId28"/>
    <p:sldId id="279" r:id="rId29"/>
    <p:sldId id="280" r:id="rId30"/>
    <p:sldId id="281" r:id="rId31"/>
    <p:sldId id="284" r:id="rId32"/>
    <p:sldId id="285" r:id="rId33"/>
    <p:sldId id="286" r:id="rId34"/>
    <p:sldId id="287" r:id="rId35"/>
    <p:sldId id="307" r:id="rId36"/>
    <p:sldId id="288" r:id="rId37"/>
    <p:sldId id="294" r:id="rId38"/>
    <p:sldId id="295" r:id="rId39"/>
    <p:sldId id="296" r:id="rId40"/>
    <p:sldId id="297" r:id="rId41"/>
    <p:sldId id="298" r:id="rId42"/>
    <p:sldId id="299" r:id="rId43"/>
    <p:sldId id="301" r:id="rId44"/>
    <p:sldId id="302" r:id="rId45"/>
    <p:sldId id="344" r:id="rId46"/>
    <p:sldId id="304" r:id="rId47"/>
    <p:sldId id="305" r:id="rId48"/>
    <p:sldId id="308" r:id="rId49"/>
    <p:sldId id="309" r:id="rId50"/>
    <p:sldId id="310" r:id="rId51"/>
    <p:sldId id="311" r:id="rId52"/>
    <p:sldId id="312" r:id="rId53"/>
    <p:sldId id="313" r:id="rId54"/>
    <p:sldId id="314" r:id="rId55"/>
    <p:sldId id="315" r:id="rId56"/>
    <p:sldId id="318" r:id="rId57"/>
    <p:sldId id="317" r:id="rId58"/>
    <p:sldId id="316" r:id="rId59"/>
    <p:sldId id="306" r:id="rId60"/>
    <p:sldId id="319" r:id="rId61"/>
    <p:sldId id="320" r:id="rId62"/>
    <p:sldId id="321" r:id="rId63"/>
    <p:sldId id="322" r:id="rId64"/>
    <p:sldId id="323" r:id="rId65"/>
    <p:sldId id="324" r:id="rId66"/>
    <p:sldId id="325" r:id="rId67"/>
    <p:sldId id="326" r:id="rId68"/>
    <p:sldId id="327" r:id="rId69"/>
    <p:sldId id="328" r:id="rId70"/>
    <p:sldId id="329" r:id="rId71"/>
    <p:sldId id="331" r:id="rId72"/>
    <p:sldId id="332" r:id="rId73"/>
    <p:sldId id="333" r:id="rId74"/>
    <p:sldId id="334" r:id="rId75"/>
    <p:sldId id="335" r:id="rId76"/>
    <p:sldId id="337" r:id="rId77"/>
    <p:sldId id="338" r:id="rId78"/>
    <p:sldId id="339" r:id="rId79"/>
    <p:sldId id="340" r:id="rId80"/>
    <p:sldId id="341" r:id="rId81"/>
    <p:sldId id="348" r:id="rId82"/>
    <p:sldId id="349" r:id="rId83"/>
    <p:sldId id="350" r:id="rId84"/>
    <p:sldId id="351" r:id="rId85"/>
    <p:sldId id="352" r:id="rId86"/>
    <p:sldId id="353" r:id="rId87"/>
    <p:sldId id="354" r:id="rId88"/>
    <p:sldId id="355" r:id="rId89"/>
    <p:sldId id="360" r:id="rId90"/>
    <p:sldId id="356" r:id="rId91"/>
    <p:sldId id="357" r:id="rId92"/>
    <p:sldId id="358" r:id="rId93"/>
    <p:sldId id="359" r:id="rId94"/>
    <p:sldId id="361" r:id="rId95"/>
    <p:sldId id="362" r:id="rId96"/>
    <p:sldId id="342" r:id="rId97"/>
    <p:sldId id="343" r:id="rId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4CF122C-53D4-4619-AFD2-205DA39DA950}">
          <p14:sldIdLst>
            <p14:sldId id="256"/>
            <p14:sldId id="346"/>
            <p14:sldId id="289"/>
            <p14:sldId id="258"/>
            <p14:sldId id="259"/>
            <p14:sldId id="260"/>
            <p14:sldId id="261"/>
            <p14:sldId id="262"/>
            <p14:sldId id="263"/>
            <p14:sldId id="264"/>
            <p14:sldId id="265"/>
            <p14:sldId id="266"/>
            <p14:sldId id="267"/>
            <p14:sldId id="268"/>
            <p14:sldId id="269"/>
            <p14:sldId id="271"/>
            <p14:sldId id="270"/>
            <p14:sldId id="272"/>
            <p14:sldId id="273"/>
            <p14:sldId id="274"/>
            <p14:sldId id="293"/>
            <p14:sldId id="275"/>
            <p14:sldId id="292"/>
            <p14:sldId id="290"/>
            <p14:sldId id="291"/>
            <p14:sldId id="277"/>
            <p14:sldId id="278"/>
            <p14:sldId id="279"/>
            <p14:sldId id="280"/>
            <p14:sldId id="281"/>
            <p14:sldId id="284"/>
            <p14:sldId id="285"/>
            <p14:sldId id="286"/>
            <p14:sldId id="287"/>
            <p14:sldId id="307"/>
            <p14:sldId id="288"/>
            <p14:sldId id="294"/>
            <p14:sldId id="295"/>
            <p14:sldId id="296"/>
            <p14:sldId id="297"/>
            <p14:sldId id="298"/>
            <p14:sldId id="299"/>
            <p14:sldId id="301"/>
            <p14:sldId id="302"/>
            <p14:sldId id="344"/>
            <p14:sldId id="304"/>
            <p14:sldId id="305"/>
            <p14:sldId id="308"/>
            <p14:sldId id="309"/>
            <p14:sldId id="310"/>
            <p14:sldId id="311"/>
            <p14:sldId id="312"/>
            <p14:sldId id="313"/>
            <p14:sldId id="314"/>
            <p14:sldId id="315"/>
            <p14:sldId id="318"/>
            <p14:sldId id="317"/>
            <p14:sldId id="316"/>
            <p14:sldId id="306"/>
            <p14:sldId id="319"/>
            <p14:sldId id="320"/>
            <p14:sldId id="321"/>
            <p14:sldId id="322"/>
            <p14:sldId id="323"/>
            <p14:sldId id="324"/>
            <p14:sldId id="325"/>
            <p14:sldId id="326"/>
            <p14:sldId id="327"/>
            <p14:sldId id="328"/>
            <p14:sldId id="329"/>
            <p14:sldId id="331"/>
            <p14:sldId id="332"/>
            <p14:sldId id="333"/>
            <p14:sldId id="334"/>
            <p14:sldId id="335"/>
            <p14:sldId id="337"/>
            <p14:sldId id="338"/>
            <p14:sldId id="339"/>
            <p14:sldId id="340"/>
            <p14:sldId id="341"/>
            <p14:sldId id="348"/>
            <p14:sldId id="349"/>
            <p14:sldId id="350"/>
            <p14:sldId id="351"/>
            <p14:sldId id="352"/>
            <p14:sldId id="353"/>
            <p14:sldId id="354"/>
            <p14:sldId id="355"/>
            <p14:sldId id="360"/>
            <p14:sldId id="356"/>
            <p14:sldId id="357"/>
            <p14:sldId id="358"/>
            <p14:sldId id="359"/>
            <p14:sldId id="361"/>
            <p14:sldId id="362"/>
            <p14:sldId id="342"/>
          </p14:sldIdLst>
        </p14:section>
        <p14:section name="Untitled Section" id="{E60DD4E1-0F70-46C2-AACE-64EB3D0098F8}">
          <p14:sldIdLst>
            <p14:sldId id="34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458"/>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2/14/2017</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www.khoramnasab.ir</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EA5A29-9992-453F-85E0-CC5AAE946AE0}" type="slidenum">
              <a:rPr lang="en-US" smtClean="0"/>
              <a:t>‹#›</a:t>
            </a:fld>
            <a:endParaRPr lang="en-US" dirty="0"/>
          </a:p>
        </p:txBody>
      </p:sp>
    </p:spTree>
    <p:extLst>
      <p:ext uri="{BB962C8B-B14F-4D97-AF65-F5344CB8AC3E}">
        <p14:creationId xmlns:p14="http://schemas.microsoft.com/office/powerpoint/2010/main" val="6577288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2/14/2017</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www.khoramnasab.ir</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3549B-9A3A-4A7D-9ACD-9377DA0E47D5}" type="slidenum">
              <a:rPr lang="en-US" smtClean="0"/>
              <a:pPr/>
              <a:t>‹#›</a:t>
            </a:fld>
            <a:endParaRPr lang="en-US" dirty="0"/>
          </a:p>
        </p:txBody>
      </p:sp>
    </p:spTree>
    <p:extLst>
      <p:ext uri="{BB962C8B-B14F-4D97-AF65-F5344CB8AC3E}">
        <p14:creationId xmlns:p14="http://schemas.microsoft.com/office/powerpoint/2010/main" val="4340355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www.khoramnasab.ir</a:t>
            </a:r>
            <a:endParaRPr lang="en-US" dirty="0"/>
          </a:p>
        </p:txBody>
      </p:sp>
      <p:sp>
        <p:nvSpPr>
          <p:cNvPr id="6" name="Slide Number Placeholder 5"/>
          <p:cNvSpPr>
            <a:spLocks noGrp="1"/>
          </p:cNvSpPr>
          <p:nvPr>
            <p:ph type="sldNum" sz="quarter" idx="11"/>
          </p:nvPr>
        </p:nvSpPr>
        <p:spPr/>
        <p:txBody>
          <a:bodyPr/>
          <a:lstStyle/>
          <a:p>
            <a:fld id="{3EF3549B-9A3A-4A7D-9ACD-9377DA0E47D5}" type="slidenum">
              <a:rPr lang="en-US" smtClean="0"/>
              <a:pPr/>
              <a:t>2</a:t>
            </a:fld>
            <a:endParaRPr lang="en-US" dirty="0"/>
          </a:p>
        </p:txBody>
      </p:sp>
    </p:spTree>
    <p:extLst>
      <p:ext uri="{BB962C8B-B14F-4D97-AF65-F5344CB8AC3E}">
        <p14:creationId xmlns:p14="http://schemas.microsoft.com/office/powerpoint/2010/main" val="3166300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1"/>
          </p:nvPr>
        </p:nvSpPr>
        <p:spPr/>
        <p:txBody>
          <a:bodyPr/>
          <a:lstStyle/>
          <a:p>
            <a:r>
              <a:rPr lang="en-US" dirty="0" smtClean="0"/>
              <a:t>www.khoramnasab.ir</a:t>
            </a:r>
            <a:endParaRPr lang="en-US" dirty="0"/>
          </a:p>
        </p:txBody>
      </p:sp>
      <p:sp>
        <p:nvSpPr>
          <p:cNvPr id="6" name="Slide Number Placeholder 5"/>
          <p:cNvSpPr>
            <a:spLocks noGrp="1"/>
          </p:cNvSpPr>
          <p:nvPr>
            <p:ph type="sldNum" sz="quarter" idx="12"/>
          </p:nvPr>
        </p:nvSpPr>
        <p:spPr/>
        <p:txBody>
          <a:bodyPr/>
          <a:lstStyle/>
          <a:p>
            <a:fld id="{3EF3549B-9A3A-4A7D-9ACD-9377DA0E47D5}"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www.khoramnasab.ir</a:t>
            </a:r>
            <a:endParaRPr lang="en-US" dirty="0"/>
          </a:p>
        </p:txBody>
      </p:sp>
      <p:sp>
        <p:nvSpPr>
          <p:cNvPr id="5" name="Slide Number Placeholder 4"/>
          <p:cNvSpPr>
            <a:spLocks noGrp="1"/>
          </p:cNvSpPr>
          <p:nvPr>
            <p:ph type="sldNum" sz="quarter" idx="11"/>
          </p:nvPr>
        </p:nvSpPr>
        <p:spPr/>
        <p:txBody>
          <a:bodyPr/>
          <a:lstStyle/>
          <a:p>
            <a:fld id="{3EF3549B-9A3A-4A7D-9ACD-9377DA0E47D5}" type="slidenum">
              <a:rPr lang="en-US" smtClean="0"/>
              <a:pPr/>
              <a:t>4</a:t>
            </a:fld>
            <a:endParaRPr lang="en-US" dirty="0"/>
          </a:p>
        </p:txBody>
      </p:sp>
    </p:spTree>
    <p:extLst>
      <p:ext uri="{BB962C8B-B14F-4D97-AF65-F5344CB8AC3E}">
        <p14:creationId xmlns:p14="http://schemas.microsoft.com/office/powerpoint/2010/main" val="4113996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www.khoramnasab.ir</a:t>
            </a:r>
            <a:endParaRPr lang="en-US" dirty="0"/>
          </a:p>
        </p:txBody>
      </p:sp>
      <p:sp>
        <p:nvSpPr>
          <p:cNvPr id="6" name="Slide Number Placeholder 5"/>
          <p:cNvSpPr>
            <a:spLocks noGrp="1"/>
          </p:cNvSpPr>
          <p:nvPr>
            <p:ph type="sldNum" sz="quarter" idx="12"/>
          </p:nvPr>
        </p:nvSpPr>
        <p:spPr/>
        <p:txBody>
          <a:bodyPr/>
          <a:lstStyle/>
          <a:p>
            <a:fld id="{3EF3549B-9A3A-4A7D-9ACD-9377DA0E47D5}" type="slidenum">
              <a:rPr lang="en-US" smtClean="0"/>
              <a:pPr/>
              <a:t>40</a:t>
            </a:fld>
            <a:endParaRPr lang="en-US" dirty="0"/>
          </a:p>
        </p:txBody>
      </p:sp>
    </p:spTree>
    <p:extLst>
      <p:ext uri="{BB962C8B-B14F-4D97-AF65-F5344CB8AC3E}">
        <p14:creationId xmlns:p14="http://schemas.microsoft.com/office/powerpoint/2010/main" val="11873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smtClean="0"/>
          </a:p>
        </p:txBody>
      </p:sp>
      <p:sp>
        <p:nvSpPr>
          <p:cNvPr id="4" name="Footer Placeholder 3"/>
          <p:cNvSpPr>
            <a:spLocks noGrp="1"/>
          </p:cNvSpPr>
          <p:nvPr>
            <p:ph type="ftr" sz="quarter" idx="10"/>
          </p:nvPr>
        </p:nvSpPr>
        <p:spPr/>
        <p:txBody>
          <a:bodyPr/>
          <a:lstStyle/>
          <a:p>
            <a:r>
              <a:rPr lang="en-US" smtClean="0"/>
              <a:t>www.khoramnasab.ir</a:t>
            </a:r>
            <a:endParaRPr lang="en-US" dirty="0"/>
          </a:p>
        </p:txBody>
      </p:sp>
      <p:sp>
        <p:nvSpPr>
          <p:cNvPr id="5" name="Slide Number Placeholder 4"/>
          <p:cNvSpPr>
            <a:spLocks noGrp="1"/>
          </p:cNvSpPr>
          <p:nvPr>
            <p:ph type="sldNum" sz="quarter" idx="11"/>
          </p:nvPr>
        </p:nvSpPr>
        <p:spPr/>
        <p:txBody>
          <a:bodyPr/>
          <a:lstStyle/>
          <a:p>
            <a:fld id="{3EF3549B-9A3A-4A7D-9ACD-9377DA0E47D5}" type="slidenum">
              <a:rPr lang="en-US" smtClean="0"/>
              <a:pPr/>
              <a:t>92</a:t>
            </a:fld>
            <a:endParaRPr lang="en-US" dirty="0"/>
          </a:p>
        </p:txBody>
      </p:sp>
    </p:spTree>
    <p:extLst>
      <p:ext uri="{BB962C8B-B14F-4D97-AF65-F5344CB8AC3E}">
        <p14:creationId xmlns:p14="http://schemas.microsoft.com/office/powerpoint/2010/main" val="1340619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08C474-9AEF-4A8E-B593-6ED550C57EB2}" type="datetime1">
              <a:rPr lang="en-US" smtClean="0"/>
              <a:t>3/12/2017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E1F52C-4295-49CD-96C5-1559DA247C43}" type="datetime1">
              <a:rPr lang="en-US" smtClean="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0A9F30-E670-4ED7-85E2-D2F5BB68D706}" type="datetime1">
              <a:rPr lang="en-US" smtClean="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FA91A8-6E0A-4E0A-AB93-A83DA1144A26}" type="datetime1">
              <a:rPr lang="en-US" smtClean="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4E08B5-805E-4BE7-8172-10F2E582413A}" type="datetime1">
              <a:rPr lang="en-US" smtClean="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BE15ED-AD81-419B-9794-2C7E11E415E3}" type="datetime1">
              <a:rPr lang="en-US" smtClean="0"/>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7C7342-6FFD-4E36-B36C-2E73C5C3BAC9}" type="datetime1">
              <a:rPr lang="en-US" smtClean="0"/>
              <a:t>3/12/2017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55FDE8-C9E1-49F7-B157-C412D2B24D8D}" type="datetime1">
              <a:rPr lang="en-US" smtClean="0"/>
              <a:t>3/12/2017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EC7BC-FB15-4722-B053-3571D1F9FB49}" type="datetime1">
              <a:rPr lang="en-US" smtClean="0"/>
              <a:t>3/12/2017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2B5CE3-86C9-49EF-837B-5D132B1574AC}" type="datetime1">
              <a:rPr lang="en-US" smtClean="0"/>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E35893-1124-45E8-9517-99B2F93B525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188826-59B6-41E5-9703-D11A95BA36BD}" type="datetime1">
              <a:rPr lang="en-US" smtClean="0"/>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4E35893-1124-45E8-9517-99B2F93B525F}"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56CE21-974A-4EFE-9B48-FE5EC13D92F5}" type="datetime1">
              <a:rPr lang="en-US" smtClean="0"/>
              <a:t>3/12/2017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E35893-1124-45E8-9517-99B2F93B525F}"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613648" cy="25908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8000" dirty="0" smtClean="0">
                <a:ln/>
                <a:solidFill>
                  <a:schemeClr val="accent3"/>
                </a:solidFill>
                <a:effectLst>
                  <a:glow rad="63500">
                    <a:schemeClr val="accent3">
                      <a:satMod val="175000"/>
                      <a:alpha val="40000"/>
                    </a:schemeClr>
                  </a:glow>
                </a:effectLst>
                <a:cs typeface="B Nazanin" pitchFamily="2" charset="-78"/>
              </a:rPr>
              <a:t>بسم الله الرحمن الرحیم</a:t>
            </a:r>
            <a:endParaRPr lang="en-US" sz="8000" dirty="0">
              <a:ln/>
              <a:solidFill>
                <a:schemeClr val="accent3"/>
              </a:solidFill>
              <a:effectLst>
                <a:glow rad="63500">
                  <a:schemeClr val="accent3">
                    <a:satMod val="175000"/>
                    <a:alpha val="40000"/>
                  </a:schemeClr>
                </a:glow>
              </a:effectLst>
              <a:cs typeface="B Nazanin" pitchFamily="2" charset="-78"/>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ctr"/>
            <a:r>
              <a:rPr lang="fa-IR" b="1" dirty="0" err="1" smtClean="0">
                <a:cs typeface="B Compset" pitchFamily="2" charset="-78"/>
              </a:rPr>
              <a:t>فرآيند</a:t>
            </a:r>
            <a:r>
              <a:rPr lang="fa-IR" b="1" dirty="0" smtClean="0">
                <a:cs typeface="B Compset" pitchFamily="2" charset="-78"/>
              </a:rPr>
              <a:t> </a:t>
            </a:r>
            <a:r>
              <a:rPr lang="fa-IR" b="1" dirty="0" err="1" smtClean="0">
                <a:cs typeface="B Compset" pitchFamily="2" charset="-78"/>
              </a:rPr>
              <a:t>تصميم</a:t>
            </a:r>
            <a:r>
              <a:rPr lang="fa-IR" b="1" dirty="0" smtClean="0">
                <a:cs typeface="B Compset" pitchFamily="2" charset="-78"/>
              </a:rPr>
              <a:t> </a:t>
            </a:r>
            <a:r>
              <a:rPr lang="fa-IR" b="1" dirty="0" err="1" smtClean="0">
                <a:cs typeface="B Compset" pitchFamily="2" charset="-78"/>
              </a:rPr>
              <a:t>گيري</a:t>
            </a:r>
            <a:r>
              <a:rPr lang="en-US" dirty="0" smtClean="0">
                <a:cs typeface="B Compset" pitchFamily="2" charset="-78"/>
              </a:rPr>
              <a:t/>
            </a:r>
            <a:br>
              <a:rPr lang="en-US" dirty="0" smtClean="0">
                <a:cs typeface="B Compset" pitchFamily="2" charset="-78"/>
              </a:rPr>
            </a:br>
            <a:endParaRPr lang="en-US" dirty="0">
              <a:cs typeface="B Compset" pitchFamily="2" charset="-78"/>
            </a:endParaRPr>
          </a:p>
        </p:txBody>
      </p:sp>
      <p:sp>
        <p:nvSpPr>
          <p:cNvPr id="3" name="Content Placeholder 2"/>
          <p:cNvSpPr>
            <a:spLocks noGrp="1"/>
          </p:cNvSpPr>
          <p:nvPr>
            <p:ph idx="1"/>
          </p:nvPr>
        </p:nvSpPr>
        <p:spPr>
          <a:xfrm>
            <a:off x="457200" y="1752600"/>
            <a:ext cx="8229600" cy="4678363"/>
          </a:xfrm>
        </p:spPr>
        <p:txBody>
          <a:bodyPr>
            <a:normAutofit fontScale="92500" lnSpcReduction="20000"/>
          </a:bodyPr>
          <a:lstStyle/>
          <a:p>
            <a:pPr algn="r" rtl="1">
              <a:buNone/>
            </a:pPr>
            <a:r>
              <a:rPr lang="fa-IR" sz="4000" dirty="0" smtClean="0">
                <a:cs typeface="B Compset" pitchFamily="2" charset="-78"/>
              </a:rPr>
              <a:t>به </a:t>
            </a:r>
            <a:r>
              <a:rPr lang="fa-IR" sz="4000" dirty="0">
                <a:cs typeface="B Compset" pitchFamily="2" charset="-78"/>
              </a:rPr>
              <a:t>طور </a:t>
            </a:r>
            <a:r>
              <a:rPr lang="fa-IR" sz="4000" dirty="0" err="1">
                <a:cs typeface="B Compset" pitchFamily="2" charset="-78"/>
              </a:rPr>
              <a:t>کلي</a:t>
            </a:r>
            <a:r>
              <a:rPr lang="fa-IR" sz="4000" dirty="0">
                <a:cs typeface="B Compset" pitchFamily="2" charset="-78"/>
              </a:rPr>
              <a:t>، </a:t>
            </a:r>
            <a:r>
              <a:rPr lang="fa-IR" sz="4000" dirty="0" err="1">
                <a:cs typeface="B Compset" pitchFamily="2" charset="-78"/>
              </a:rPr>
              <a:t>فرآيند</a:t>
            </a:r>
            <a:r>
              <a:rPr lang="fa-IR" sz="4000" dirty="0">
                <a:cs typeface="B Compset" pitchFamily="2" charset="-78"/>
              </a:rPr>
              <a:t> </a:t>
            </a:r>
            <a:r>
              <a:rPr lang="fa-IR" sz="4000" dirty="0" err="1">
                <a:cs typeface="B Compset" pitchFamily="2" charset="-78"/>
              </a:rPr>
              <a:t>تصميم</a:t>
            </a:r>
            <a:r>
              <a:rPr lang="fa-IR" sz="4000" dirty="0">
                <a:cs typeface="B Compset" pitchFamily="2" charset="-78"/>
              </a:rPr>
              <a:t> </a:t>
            </a:r>
            <a:r>
              <a:rPr lang="fa-IR" sz="4000" dirty="0" err="1">
                <a:cs typeface="B Compset" pitchFamily="2" charset="-78"/>
              </a:rPr>
              <a:t>گيري</a:t>
            </a:r>
            <a:r>
              <a:rPr lang="fa-IR" sz="4000" dirty="0">
                <a:cs typeface="B Compset" pitchFamily="2" charset="-78"/>
              </a:rPr>
              <a:t> </a:t>
            </a:r>
            <a:r>
              <a:rPr lang="fa-IR" sz="4000" dirty="0" err="1">
                <a:cs typeface="B Compset" pitchFamily="2" charset="-78"/>
              </a:rPr>
              <a:t>براي</a:t>
            </a:r>
            <a:r>
              <a:rPr lang="fa-IR" sz="4000" dirty="0">
                <a:cs typeface="B Compset" pitchFamily="2" charset="-78"/>
              </a:rPr>
              <a:t> آماده </a:t>
            </a:r>
            <a:r>
              <a:rPr lang="fa-IR" sz="4000" dirty="0" err="1">
                <a:cs typeface="B Compset" pitchFamily="2" charset="-78"/>
              </a:rPr>
              <a:t>سازي</a:t>
            </a:r>
            <a:r>
              <a:rPr lang="fa-IR" sz="4000" dirty="0">
                <a:cs typeface="B Compset" pitchFamily="2" charset="-78"/>
              </a:rPr>
              <a:t> پروژه </a:t>
            </a:r>
            <a:r>
              <a:rPr lang="fa-IR" sz="4000" dirty="0" err="1">
                <a:cs typeface="B Compset" pitchFamily="2" charset="-78"/>
              </a:rPr>
              <a:t>مهندسي</a:t>
            </a:r>
            <a:r>
              <a:rPr lang="fa-IR" sz="4000" dirty="0">
                <a:cs typeface="B Compset" pitchFamily="2" charset="-78"/>
              </a:rPr>
              <a:t> </a:t>
            </a:r>
            <a:r>
              <a:rPr lang="fa-IR" sz="4000" dirty="0" err="1">
                <a:cs typeface="B Compset" pitchFamily="2" charset="-78"/>
              </a:rPr>
              <a:t>حاوي</a:t>
            </a:r>
            <a:r>
              <a:rPr lang="fa-IR" sz="4000" dirty="0">
                <a:cs typeface="B Compset" pitchFamily="2" charset="-78"/>
              </a:rPr>
              <a:t> </a:t>
            </a:r>
            <a:r>
              <a:rPr lang="fa-IR" sz="4000" dirty="0" err="1">
                <a:cs typeface="B Compset" pitchFamily="2" charset="-78"/>
              </a:rPr>
              <a:t>گامهاي</a:t>
            </a:r>
            <a:r>
              <a:rPr lang="fa-IR" sz="4000" dirty="0">
                <a:cs typeface="B Compset" pitchFamily="2" charset="-78"/>
              </a:rPr>
              <a:t> </a:t>
            </a:r>
            <a:r>
              <a:rPr lang="fa-IR" sz="4000" dirty="0" err="1">
                <a:cs typeface="B Compset" pitchFamily="2" charset="-78"/>
              </a:rPr>
              <a:t>اساسي</a:t>
            </a:r>
            <a:r>
              <a:rPr lang="fa-IR" sz="4000" dirty="0">
                <a:cs typeface="B Compset" pitchFamily="2" charset="-78"/>
              </a:rPr>
              <a:t> </a:t>
            </a:r>
            <a:r>
              <a:rPr lang="fa-IR" sz="4000" dirty="0" err="1">
                <a:cs typeface="B Compset" pitchFamily="2" charset="-78"/>
              </a:rPr>
              <a:t>زير</a:t>
            </a:r>
            <a:r>
              <a:rPr lang="fa-IR" sz="4000" dirty="0">
                <a:cs typeface="B Compset" pitchFamily="2" charset="-78"/>
              </a:rPr>
              <a:t> است</a:t>
            </a:r>
            <a:r>
              <a:rPr lang="fa-IR" sz="4000" dirty="0" smtClean="0">
                <a:cs typeface="B Compset" pitchFamily="2" charset="-78"/>
              </a:rPr>
              <a:t>:</a:t>
            </a:r>
          </a:p>
          <a:p>
            <a:pPr algn="r" rtl="1">
              <a:buNone/>
            </a:pPr>
            <a:endParaRPr lang="en-US" b="1" dirty="0">
              <a:cs typeface="B Compset" pitchFamily="2" charset="-78"/>
            </a:endParaRPr>
          </a:p>
          <a:p>
            <a:pPr marL="514350" lvl="0" indent="-514350" algn="r" rtl="1">
              <a:buClr>
                <a:srgbClr val="0070C0"/>
              </a:buClr>
              <a:buFont typeface="+mj-lt"/>
              <a:buAutoNum type="arabicPeriod"/>
            </a:pPr>
            <a:r>
              <a:rPr lang="fa-IR" b="1" dirty="0" err="1">
                <a:cs typeface="B Compset" pitchFamily="2" charset="-78"/>
              </a:rPr>
              <a:t>تعريف</a:t>
            </a:r>
            <a:r>
              <a:rPr lang="fa-IR" b="1" dirty="0">
                <a:cs typeface="B Compset" pitchFamily="2" charset="-78"/>
              </a:rPr>
              <a:t> </a:t>
            </a:r>
            <a:r>
              <a:rPr lang="fa-IR" b="1" dirty="0" smtClean="0">
                <a:cs typeface="B Compset" pitchFamily="2" charset="-78"/>
              </a:rPr>
              <a:t>مسئله</a:t>
            </a:r>
          </a:p>
          <a:p>
            <a:pPr marL="514350" lvl="0" indent="-514350" algn="r" rtl="1">
              <a:buClr>
                <a:srgbClr val="0070C0"/>
              </a:buClr>
              <a:buFont typeface="+mj-lt"/>
              <a:buAutoNum type="arabicPeriod"/>
            </a:pPr>
            <a:endParaRPr lang="en-US" sz="1600" b="1" dirty="0">
              <a:cs typeface="B Compset" pitchFamily="2" charset="-78"/>
            </a:endParaRPr>
          </a:p>
          <a:p>
            <a:pPr marL="514350" lvl="0" indent="-514350" algn="r" rtl="1">
              <a:buClr>
                <a:srgbClr val="0070C0"/>
              </a:buClr>
              <a:buFont typeface="+mj-lt"/>
              <a:buAutoNum type="arabicPeriod"/>
            </a:pPr>
            <a:r>
              <a:rPr lang="fa-IR" b="1" dirty="0">
                <a:cs typeface="B Compset" pitchFamily="2" charset="-78"/>
              </a:rPr>
              <a:t> </a:t>
            </a:r>
            <a:r>
              <a:rPr lang="fa-IR" b="1" dirty="0" err="1">
                <a:cs typeface="B Compset" pitchFamily="2" charset="-78"/>
              </a:rPr>
              <a:t>تعيين</a:t>
            </a:r>
            <a:r>
              <a:rPr lang="fa-IR" b="1" dirty="0">
                <a:cs typeface="B Compset" pitchFamily="2" charset="-78"/>
              </a:rPr>
              <a:t> </a:t>
            </a:r>
            <a:r>
              <a:rPr lang="fa-IR" b="1" dirty="0" err="1">
                <a:cs typeface="B Compset" pitchFamily="2" charset="-78"/>
              </a:rPr>
              <a:t>هدفها</a:t>
            </a:r>
            <a:r>
              <a:rPr lang="fa-IR" b="1" dirty="0">
                <a:cs typeface="B Compset" pitchFamily="2" charset="-78"/>
              </a:rPr>
              <a:t> و </a:t>
            </a:r>
            <a:r>
              <a:rPr lang="fa-IR" b="1" dirty="0" err="1" smtClean="0">
                <a:cs typeface="B Compset" pitchFamily="2" charset="-78"/>
              </a:rPr>
              <a:t>معيارها</a:t>
            </a:r>
            <a:endParaRPr lang="fa-IR" b="1" dirty="0" smtClean="0">
              <a:cs typeface="B Compset" pitchFamily="2" charset="-78"/>
            </a:endParaRPr>
          </a:p>
          <a:p>
            <a:pPr marL="514350" lvl="0" indent="-514350" algn="r" rtl="1">
              <a:buClr>
                <a:srgbClr val="0070C0"/>
              </a:buClr>
              <a:buFont typeface="+mj-lt"/>
              <a:buAutoNum type="arabicPeriod"/>
            </a:pPr>
            <a:endParaRPr lang="en-US" sz="1500" b="1" dirty="0">
              <a:cs typeface="B Compset" pitchFamily="2" charset="-78"/>
            </a:endParaRPr>
          </a:p>
          <a:p>
            <a:pPr marL="514350" lvl="0" indent="-514350" algn="r" rtl="1">
              <a:buClr>
                <a:srgbClr val="0070C0"/>
              </a:buClr>
              <a:buFont typeface="+mj-lt"/>
              <a:buAutoNum type="arabicPeriod"/>
            </a:pPr>
            <a:r>
              <a:rPr lang="fa-IR" b="1" dirty="0" err="1">
                <a:cs typeface="B Compset" pitchFamily="2" charset="-78"/>
              </a:rPr>
              <a:t>تهيه</a:t>
            </a:r>
            <a:r>
              <a:rPr lang="fa-IR" b="1" dirty="0">
                <a:cs typeface="B Compset" pitchFamily="2" charset="-78"/>
              </a:rPr>
              <a:t> طرحها و برنامه </a:t>
            </a:r>
            <a:r>
              <a:rPr lang="fa-IR" b="1" dirty="0" smtClean="0">
                <a:cs typeface="B Compset" pitchFamily="2" charset="-78"/>
              </a:rPr>
              <a:t>ها</a:t>
            </a:r>
          </a:p>
          <a:p>
            <a:pPr marL="514350" lvl="0" indent="-514350" algn="r" rtl="1">
              <a:buClr>
                <a:srgbClr val="0070C0"/>
              </a:buClr>
              <a:buFont typeface="+mj-lt"/>
              <a:buAutoNum type="arabicPeriod"/>
            </a:pPr>
            <a:endParaRPr lang="en-US" sz="1400" b="1" dirty="0">
              <a:cs typeface="B Compset" pitchFamily="2" charset="-78"/>
            </a:endParaRPr>
          </a:p>
          <a:p>
            <a:pPr marL="514350" lvl="0" indent="-514350" algn="r" rtl="1">
              <a:buClr>
                <a:srgbClr val="0070C0"/>
              </a:buClr>
              <a:buFont typeface="+mj-lt"/>
              <a:buAutoNum type="arabicPeriod"/>
            </a:pPr>
            <a:r>
              <a:rPr lang="fa-IR" b="1" dirty="0" err="1">
                <a:cs typeface="B Compset" pitchFamily="2" charset="-78"/>
              </a:rPr>
              <a:t>ارزيابي</a:t>
            </a:r>
            <a:r>
              <a:rPr lang="fa-IR" b="1" dirty="0">
                <a:cs typeface="B Compset" pitchFamily="2" charset="-78"/>
              </a:rPr>
              <a:t> و </a:t>
            </a:r>
            <a:r>
              <a:rPr lang="fa-IR" b="1" dirty="0" smtClean="0">
                <a:cs typeface="B Compset" pitchFamily="2" charset="-78"/>
              </a:rPr>
              <a:t>انتخاب</a:t>
            </a:r>
          </a:p>
          <a:p>
            <a:pPr marL="514350" lvl="0" indent="-514350" algn="r" rtl="1">
              <a:buClr>
                <a:srgbClr val="0070C0"/>
              </a:buClr>
              <a:buFont typeface="+mj-lt"/>
              <a:buAutoNum type="arabicPeriod"/>
            </a:pPr>
            <a:endParaRPr lang="en-US" sz="1400" b="1" dirty="0">
              <a:cs typeface="B Compset" pitchFamily="2" charset="-78"/>
            </a:endParaRPr>
          </a:p>
          <a:p>
            <a:pPr marL="514350" lvl="0" indent="-514350" algn="r" rtl="1">
              <a:buClr>
                <a:srgbClr val="0070C0"/>
              </a:buClr>
              <a:buFont typeface="+mj-lt"/>
              <a:buAutoNum type="arabicPeriod"/>
            </a:pPr>
            <a:r>
              <a:rPr lang="fa-IR" b="1" dirty="0">
                <a:cs typeface="B Compset" pitchFamily="2" charset="-78"/>
              </a:rPr>
              <a:t>اجرا و کنترل</a:t>
            </a:r>
            <a:endParaRPr lang="en-US" b="1" dirty="0">
              <a:cs typeface="B Compset" pitchFamily="2" charset="-78"/>
            </a:endParaRPr>
          </a:p>
          <a:p>
            <a:pPr algn="r" rtl="1">
              <a:buNone/>
            </a:pPr>
            <a:r>
              <a:rPr lang="en-US" b="1" dirty="0" smtClean="0">
                <a:cs typeface="B Compset" pitchFamily="2" charset="-78"/>
              </a:rPr>
              <a:t> </a:t>
            </a:r>
          </a:p>
          <a:p>
            <a:pPr algn="r" rtl="1">
              <a:buNone/>
            </a:pPr>
            <a:endParaRPr lang="en-US" dirty="0">
              <a:cs typeface="B Compset" pitchFamily="2" charset="-78"/>
            </a:endParaRPr>
          </a:p>
        </p:txBody>
      </p:sp>
      <p:sp>
        <p:nvSpPr>
          <p:cNvPr id="4" name="Slide Number Placeholder 3"/>
          <p:cNvSpPr>
            <a:spLocks noGrp="1"/>
          </p:cNvSpPr>
          <p:nvPr>
            <p:ph type="sldNum" sz="quarter" idx="12"/>
          </p:nvPr>
        </p:nvSpPr>
        <p:spPr>
          <a:xfrm>
            <a:off x="8229600" y="6477000"/>
            <a:ext cx="758952" cy="246888"/>
          </a:xfrm>
        </p:spPr>
        <p:txBody>
          <a:bodyPr>
            <a:normAutofit/>
          </a:bodyPr>
          <a:lstStyle/>
          <a:p>
            <a:r>
              <a:rPr lang="fa-IR" dirty="0" smtClean="0">
                <a:solidFill>
                  <a:schemeClr val="tx1"/>
                </a:solidFill>
              </a:rPr>
              <a:t>8</a:t>
            </a:r>
            <a:endParaRPr lang="en-US" dirty="0">
              <a:solidFill>
                <a:schemeClr val="tx1"/>
              </a:solidFill>
            </a:endParaRPr>
          </a:p>
        </p:txBody>
      </p:sp>
      <p:sp>
        <p:nvSpPr>
          <p:cNvPr id="6" name="Rectangle 5"/>
          <p:cNvSpPr/>
          <p:nvPr/>
        </p:nvSpPr>
        <p:spPr>
          <a:xfrm>
            <a:off x="0" y="6472217"/>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86800" cy="838200"/>
          </a:xfrm>
        </p:spPr>
        <p:txBody>
          <a:bodyPr>
            <a:normAutofit/>
          </a:bodyPr>
          <a:lstStyle/>
          <a:p>
            <a:pPr algn="ctr"/>
            <a:r>
              <a:rPr lang="fa-IR" b="1" dirty="0" smtClean="0">
                <a:cs typeface="B Compset" pitchFamily="2" charset="-78"/>
              </a:rPr>
              <a:t>نقش </a:t>
            </a:r>
            <a:r>
              <a:rPr lang="fa-IR" b="1" dirty="0" err="1" smtClean="0">
                <a:cs typeface="B Compset" pitchFamily="2" charset="-78"/>
              </a:rPr>
              <a:t>تحليل</a:t>
            </a:r>
            <a:r>
              <a:rPr lang="fa-IR" b="1" dirty="0" smtClean="0">
                <a:cs typeface="B Compset" pitchFamily="2" charset="-78"/>
              </a:rPr>
              <a:t> اقتصاد </a:t>
            </a:r>
            <a:r>
              <a:rPr lang="fa-IR" b="1" dirty="0" err="1" smtClean="0">
                <a:cs typeface="B Compset" pitchFamily="2" charset="-78"/>
              </a:rPr>
              <a:t>مهندسي</a:t>
            </a:r>
            <a:endParaRPr lang="en-US" dirty="0">
              <a:cs typeface="B Compset" pitchFamily="2" charset="-78"/>
            </a:endParaRPr>
          </a:p>
        </p:txBody>
      </p:sp>
      <p:sp>
        <p:nvSpPr>
          <p:cNvPr id="3" name="Content Placeholder 2"/>
          <p:cNvSpPr>
            <a:spLocks noGrp="1"/>
          </p:cNvSpPr>
          <p:nvPr>
            <p:ph idx="1"/>
          </p:nvPr>
        </p:nvSpPr>
        <p:spPr>
          <a:xfrm>
            <a:off x="533400" y="1981200"/>
            <a:ext cx="8229600" cy="4389120"/>
          </a:xfrm>
        </p:spPr>
        <p:txBody>
          <a:bodyPr>
            <a:normAutofit/>
          </a:bodyPr>
          <a:lstStyle/>
          <a:p>
            <a:pPr algn="just" rtl="1">
              <a:buNone/>
            </a:pPr>
            <a:r>
              <a:rPr lang="fa-IR" sz="2800" b="1" dirty="0" smtClean="0">
                <a:cs typeface="B Compset" pitchFamily="2" charset="-78"/>
              </a:rPr>
              <a:t>از زمان انقلاب </a:t>
            </a:r>
            <a:r>
              <a:rPr lang="fa-IR" sz="2800" b="1" dirty="0" err="1" smtClean="0">
                <a:cs typeface="B Compset" pitchFamily="2" charset="-78"/>
              </a:rPr>
              <a:t>صنعتي</a:t>
            </a:r>
            <a:r>
              <a:rPr lang="fa-IR" sz="2800" b="1" dirty="0" smtClean="0">
                <a:cs typeface="B Compset" pitchFamily="2" charset="-78"/>
              </a:rPr>
              <a:t> </a:t>
            </a:r>
            <a:r>
              <a:rPr lang="fa-IR" sz="2800" b="1" dirty="0" err="1" smtClean="0">
                <a:cs typeface="B Compset" pitchFamily="2" charset="-78"/>
              </a:rPr>
              <a:t>بدين</a:t>
            </a:r>
            <a:r>
              <a:rPr lang="fa-IR" sz="2800" b="1" dirty="0" smtClean="0">
                <a:cs typeface="B Compset" pitchFamily="2" charset="-78"/>
              </a:rPr>
              <a:t> سو، توسعه </a:t>
            </a:r>
            <a:r>
              <a:rPr lang="fa-IR" sz="2800" b="1" dirty="0" err="1" smtClean="0">
                <a:cs typeface="B Compset" pitchFamily="2" charset="-78"/>
              </a:rPr>
              <a:t>تکنولوژيک</a:t>
            </a:r>
            <a:r>
              <a:rPr lang="fa-IR" sz="2800" b="1" dirty="0" smtClean="0">
                <a:cs typeface="B Compset" pitchFamily="2" charset="-78"/>
              </a:rPr>
              <a:t> را به عنوان </a:t>
            </a:r>
            <a:r>
              <a:rPr lang="fa-IR" sz="2800" b="1" dirty="0" err="1" smtClean="0">
                <a:cs typeface="B Compset" pitchFamily="2" charset="-78"/>
              </a:rPr>
              <a:t>راهي</a:t>
            </a:r>
            <a:r>
              <a:rPr lang="fa-IR" sz="2800" b="1" dirty="0" smtClean="0">
                <a:cs typeface="B Compset" pitchFamily="2" charset="-78"/>
              </a:rPr>
              <a:t> مطمئن ،</a:t>
            </a:r>
            <a:r>
              <a:rPr lang="fa-IR" sz="2800" b="1" dirty="0" err="1" smtClean="0">
                <a:cs typeface="B Compset" pitchFamily="2" charset="-78"/>
              </a:rPr>
              <a:t>براي</a:t>
            </a:r>
            <a:r>
              <a:rPr lang="fa-IR" sz="2800" b="1" dirty="0" smtClean="0">
                <a:cs typeface="B Compset" pitchFamily="2" charset="-78"/>
              </a:rPr>
              <a:t> </a:t>
            </a:r>
            <a:r>
              <a:rPr lang="fa-IR" sz="2800" b="1" dirty="0" err="1" smtClean="0">
                <a:cs typeface="B Compset" pitchFamily="2" charset="-78"/>
              </a:rPr>
              <a:t>جوابگويي</a:t>
            </a:r>
            <a:r>
              <a:rPr lang="fa-IR" sz="2800" b="1" dirty="0" smtClean="0">
                <a:cs typeface="B Compset" pitchFamily="2" charset="-78"/>
              </a:rPr>
              <a:t> به </a:t>
            </a:r>
            <a:r>
              <a:rPr lang="fa-IR" sz="2800" b="1" dirty="0" err="1" smtClean="0">
                <a:cs typeface="B Compset" pitchFamily="2" charset="-78"/>
              </a:rPr>
              <a:t>نيازهاي</a:t>
            </a:r>
            <a:r>
              <a:rPr lang="fa-IR" sz="2800" b="1" dirty="0" smtClean="0">
                <a:cs typeface="B Compset" pitchFamily="2" charset="-78"/>
              </a:rPr>
              <a:t> </a:t>
            </a:r>
            <a:r>
              <a:rPr lang="fa-IR" sz="2800" b="1" dirty="0" err="1" smtClean="0">
                <a:cs typeface="B Compset" pitchFamily="2" charset="-78"/>
              </a:rPr>
              <a:t>اجتماعي</a:t>
            </a:r>
            <a:r>
              <a:rPr lang="fa-IR" sz="2800" b="1" dirty="0" smtClean="0">
                <a:cs typeface="B Compset" pitchFamily="2" charset="-78"/>
              </a:rPr>
              <a:t> </a:t>
            </a:r>
            <a:r>
              <a:rPr lang="fa-IR" sz="2800" b="1" dirty="0" err="1" smtClean="0">
                <a:cs typeface="B Compset" pitchFamily="2" charset="-78"/>
              </a:rPr>
              <a:t>پذيرفته</a:t>
            </a:r>
            <a:r>
              <a:rPr lang="fa-IR" sz="2800" b="1" dirty="0" smtClean="0">
                <a:cs typeface="B Compset" pitchFamily="2" charset="-78"/>
              </a:rPr>
              <a:t> </a:t>
            </a:r>
            <a:r>
              <a:rPr lang="fa-IR" sz="2800" b="1" dirty="0" err="1" smtClean="0">
                <a:cs typeface="B Compset" pitchFamily="2" charset="-78"/>
              </a:rPr>
              <a:t>اند</a:t>
            </a:r>
            <a:r>
              <a:rPr lang="fa-IR" sz="2800" b="1" dirty="0" smtClean="0">
                <a:cs typeface="B Compset" pitchFamily="2" charset="-78"/>
              </a:rPr>
              <a:t>. توجه </a:t>
            </a:r>
            <a:r>
              <a:rPr lang="fa-IR" sz="2800" b="1" dirty="0" err="1" smtClean="0">
                <a:cs typeface="B Compset" pitchFamily="2" charset="-78"/>
              </a:rPr>
              <a:t>تکنولوژيک</a:t>
            </a:r>
            <a:r>
              <a:rPr lang="fa-IR" sz="2800" b="1" dirty="0" smtClean="0">
                <a:cs typeface="B Compset" pitchFamily="2" charset="-78"/>
              </a:rPr>
              <a:t> به روابط </a:t>
            </a:r>
            <a:r>
              <a:rPr lang="fa-IR" sz="2800" b="1" dirty="0" err="1" smtClean="0">
                <a:cs typeface="B Compset" pitchFamily="2" charset="-78"/>
              </a:rPr>
              <a:t>بين</a:t>
            </a:r>
            <a:r>
              <a:rPr lang="fa-IR" sz="2800" b="1" dirty="0" smtClean="0">
                <a:cs typeface="B Compset" pitchFamily="2" charset="-78"/>
              </a:rPr>
              <a:t> کارکرد مورد انتظار </a:t>
            </a:r>
            <a:r>
              <a:rPr lang="fa-IR" sz="2800" b="1" dirty="0" err="1" smtClean="0">
                <a:cs typeface="B Compset" pitchFamily="2" charset="-78"/>
              </a:rPr>
              <a:t>يک</a:t>
            </a:r>
            <a:r>
              <a:rPr lang="fa-IR" sz="2800" b="1" dirty="0" smtClean="0">
                <a:cs typeface="B Compset" pitchFamily="2" charset="-78"/>
              </a:rPr>
              <a:t> تحول </a:t>
            </a:r>
            <a:r>
              <a:rPr lang="fa-IR" sz="2800" b="1" dirty="0" err="1" smtClean="0">
                <a:cs typeface="B Compset" pitchFamily="2" charset="-78"/>
              </a:rPr>
              <a:t>توليدي</a:t>
            </a:r>
            <a:r>
              <a:rPr lang="fa-IR" sz="2800" b="1" dirty="0" smtClean="0">
                <a:cs typeface="B Compset" pitchFamily="2" charset="-78"/>
              </a:rPr>
              <a:t> </a:t>
            </a:r>
            <a:r>
              <a:rPr lang="fa-IR" sz="2800" b="1" dirty="0" err="1" smtClean="0">
                <a:cs typeface="B Compset" pitchFamily="2" charset="-78"/>
              </a:rPr>
              <a:t>جديد</a:t>
            </a:r>
            <a:r>
              <a:rPr lang="fa-IR" sz="2800" b="1" dirty="0" smtClean="0">
                <a:cs typeface="B Compset" pitchFamily="2" charset="-78"/>
              </a:rPr>
              <a:t> و </a:t>
            </a:r>
            <a:r>
              <a:rPr lang="fa-IR" sz="2800" b="1" dirty="0" err="1" smtClean="0">
                <a:cs typeface="B Compset" pitchFamily="2" charset="-78"/>
              </a:rPr>
              <a:t>سرمايه</a:t>
            </a:r>
            <a:r>
              <a:rPr lang="fa-IR" sz="2800" b="1" dirty="0" smtClean="0">
                <a:cs typeface="B Compset" pitchFamily="2" charset="-78"/>
              </a:rPr>
              <a:t> </a:t>
            </a:r>
            <a:r>
              <a:rPr lang="fa-IR" sz="2800" b="1" dirty="0" err="1" smtClean="0">
                <a:cs typeface="B Compset" pitchFamily="2" charset="-78"/>
              </a:rPr>
              <a:t>گذاري</a:t>
            </a:r>
            <a:r>
              <a:rPr lang="fa-IR" sz="2800" b="1" dirty="0" smtClean="0">
                <a:cs typeface="B Compset" pitchFamily="2" charset="-78"/>
              </a:rPr>
              <a:t> مورد </a:t>
            </a:r>
            <a:r>
              <a:rPr lang="fa-IR" sz="2800" b="1" dirty="0" err="1" smtClean="0">
                <a:cs typeface="B Compset" pitchFamily="2" charset="-78"/>
              </a:rPr>
              <a:t>نياز</a:t>
            </a:r>
            <a:r>
              <a:rPr lang="fa-IR" sz="2800" b="1" dirty="0" smtClean="0">
                <a:cs typeface="B Compset" pitchFamily="2" charset="-78"/>
              </a:rPr>
              <a:t> آن از منابع </a:t>
            </a:r>
            <a:r>
              <a:rPr lang="fa-IR" sz="2800" b="1" dirty="0" err="1" smtClean="0">
                <a:cs typeface="B Compset" pitchFamily="2" charset="-78"/>
              </a:rPr>
              <a:t>اجتماعي</a:t>
            </a:r>
            <a:r>
              <a:rPr lang="fa-IR" sz="2800" b="1" dirty="0" smtClean="0">
                <a:cs typeface="B Compset" pitchFamily="2" charset="-78"/>
              </a:rPr>
              <a:t>، به طور </a:t>
            </a:r>
            <a:r>
              <a:rPr lang="fa-IR" sz="2800" b="1" dirty="0" err="1" smtClean="0">
                <a:cs typeface="B Compset" pitchFamily="2" charset="-78"/>
              </a:rPr>
              <a:t>سنتي</a:t>
            </a:r>
            <a:r>
              <a:rPr lang="fa-IR" sz="2800" b="1" dirty="0" smtClean="0">
                <a:cs typeface="B Compset" pitchFamily="2" charset="-78"/>
              </a:rPr>
              <a:t> بخش از برنامه </a:t>
            </a:r>
            <a:r>
              <a:rPr lang="fa-IR" sz="2800" b="1" dirty="0" err="1" smtClean="0">
                <a:cs typeface="B Compset" pitchFamily="2" charset="-78"/>
              </a:rPr>
              <a:t>ريزي</a:t>
            </a:r>
            <a:r>
              <a:rPr lang="fa-IR" sz="2800" b="1" dirty="0" smtClean="0">
                <a:cs typeface="B Compset" pitchFamily="2" charset="-78"/>
              </a:rPr>
              <a:t> و </a:t>
            </a:r>
            <a:r>
              <a:rPr lang="fa-IR" sz="2800" b="1" dirty="0" err="1" smtClean="0">
                <a:cs typeface="B Compset" pitchFamily="2" charset="-78"/>
              </a:rPr>
              <a:t>طراحي</a:t>
            </a:r>
            <a:r>
              <a:rPr lang="fa-IR" sz="2800" b="1" dirty="0" smtClean="0">
                <a:cs typeface="B Compset" pitchFamily="2" charset="-78"/>
              </a:rPr>
              <a:t> کليه </a:t>
            </a:r>
            <a:r>
              <a:rPr lang="fa-IR" sz="2800" b="1" dirty="0" err="1" smtClean="0">
                <a:cs typeface="B Compset" pitchFamily="2" charset="-78"/>
              </a:rPr>
              <a:t>کارهاي</a:t>
            </a:r>
            <a:r>
              <a:rPr lang="fa-IR" sz="2800" b="1" dirty="0" smtClean="0">
                <a:cs typeface="B Compset" pitchFamily="2" charset="-78"/>
              </a:rPr>
              <a:t> </a:t>
            </a:r>
            <a:r>
              <a:rPr lang="fa-IR" sz="2800" b="1" dirty="0" err="1" smtClean="0">
                <a:cs typeface="B Compset" pitchFamily="2" charset="-78"/>
              </a:rPr>
              <a:t>مهندسي</a:t>
            </a:r>
            <a:r>
              <a:rPr lang="fa-IR" sz="2800" b="1" dirty="0" smtClean="0">
                <a:cs typeface="B Compset" pitchFamily="2" charset="-78"/>
              </a:rPr>
              <a:t> است.</a:t>
            </a:r>
            <a:endParaRPr lang="en-US" sz="2800" b="1" dirty="0" smtClean="0">
              <a:cs typeface="B Compset" pitchFamily="2" charset="-78"/>
            </a:endParaRPr>
          </a:p>
          <a:p>
            <a:pPr algn="just" rtl="1">
              <a:buNone/>
            </a:pPr>
            <a:r>
              <a:rPr lang="fa-IR" sz="2800" b="1" dirty="0" smtClean="0">
                <a:cs typeface="B Compset" pitchFamily="2" charset="-78"/>
              </a:rPr>
              <a:t>منظور از </a:t>
            </a:r>
            <a:r>
              <a:rPr lang="fa-IR" sz="2800" b="1" dirty="0" err="1" smtClean="0">
                <a:cs typeface="B Compset" pitchFamily="2" charset="-78"/>
              </a:rPr>
              <a:t>تحليل</a:t>
            </a:r>
            <a:r>
              <a:rPr lang="fa-IR" sz="2800" b="1" dirty="0" smtClean="0">
                <a:cs typeface="B Compset" pitchFamily="2" charset="-78"/>
              </a:rPr>
              <a:t> </a:t>
            </a:r>
            <a:r>
              <a:rPr lang="fa-IR" sz="2800" b="1" dirty="0" err="1" smtClean="0">
                <a:cs typeface="B Compset" pitchFamily="2" charset="-78"/>
              </a:rPr>
              <a:t>اقتصادمهندسي</a:t>
            </a:r>
            <a:r>
              <a:rPr lang="fa-IR" sz="2800" b="1" dirty="0" smtClean="0">
                <a:cs typeface="B Compset" pitchFamily="2" charset="-78"/>
              </a:rPr>
              <a:t>، </a:t>
            </a:r>
            <a:r>
              <a:rPr lang="fa-IR" sz="2800" b="1" dirty="0" err="1" smtClean="0">
                <a:cs typeface="B Compset" pitchFamily="2" charset="-78"/>
              </a:rPr>
              <a:t>ايجاد</a:t>
            </a:r>
            <a:r>
              <a:rPr lang="fa-IR" sz="2800" b="1" dirty="0" smtClean="0">
                <a:cs typeface="B Compset" pitchFamily="2" charset="-78"/>
              </a:rPr>
              <a:t> فهم </a:t>
            </a:r>
            <a:r>
              <a:rPr lang="fa-IR" sz="2800" b="1" dirty="0" err="1" smtClean="0">
                <a:cs typeface="B Compset" pitchFamily="2" charset="-78"/>
              </a:rPr>
              <a:t>اساسي</a:t>
            </a:r>
            <a:r>
              <a:rPr lang="fa-IR" sz="2800" b="1" dirty="0" smtClean="0">
                <a:cs typeface="B Compset" pitchFamily="2" charset="-78"/>
              </a:rPr>
              <a:t> و </a:t>
            </a:r>
            <a:r>
              <a:rPr lang="fa-IR" sz="2800" b="1" dirty="0" err="1" smtClean="0">
                <a:cs typeface="B Compset" pitchFamily="2" charset="-78"/>
              </a:rPr>
              <a:t>پاسخهايي</a:t>
            </a:r>
            <a:r>
              <a:rPr lang="fa-IR" sz="2800" b="1" dirty="0" smtClean="0">
                <a:cs typeface="B Compset" pitchFamily="2" charset="-78"/>
              </a:rPr>
              <a:t> است که از </a:t>
            </a:r>
            <a:r>
              <a:rPr lang="fa-IR" sz="2800" b="1" dirty="0" err="1" smtClean="0">
                <a:cs typeface="B Compset" pitchFamily="2" charset="-78"/>
              </a:rPr>
              <a:t>ديدگاه</a:t>
            </a:r>
            <a:r>
              <a:rPr lang="fa-IR" sz="2800" b="1" dirty="0" smtClean="0">
                <a:cs typeface="B Compset" pitchFamily="2" charset="-78"/>
              </a:rPr>
              <a:t> </a:t>
            </a:r>
            <a:r>
              <a:rPr lang="fa-IR" sz="2800" b="1" dirty="0" err="1" smtClean="0">
                <a:cs typeface="B Compset" pitchFamily="2" charset="-78"/>
              </a:rPr>
              <a:t>اقتصادي</a:t>
            </a:r>
            <a:r>
              <a:rPr lang="fa-IR" sz="2800" b="1" dirty="0" smtClean="0">
                <a:cs typeface="B Compset" pitchFamily="2" charset="-78"/>
              </a:rPr>
              <a:t>، در مورد سوالات «چه </a:t>
            </a:r>
            <a:r>
              <a:rPr lang="fa-IR" sz="2800" b="1" dirty="0" err="1" smtClean="0">
                <a:cs typeface="B Compset" pitchFamily="2" charset="-78"/>
              </a:rPr>
              <a:t>بايد</a:t>
            </a:r>
            <a:r>
              <a:rPr lang="fa-IR" sz="2800" b="1" dirty="0" smtClean="0">
                <a:cs typeface="B Compset" pitchFamily="2" charset="-78"/>
              </a:rPr>
              <a:t> ساخت؟» «</a:t>
            </a:r>
            <a:r>
              <a:rPr lang="fa-IR" sz="2800" b="1" dirty="0" err="1" smtClean="0">
                <a:cs typeface="B Compset" pitchFamily="2" charset="-78"/>
              </a:rPr>
              <a:t>کي</a:t>
            </a:r>
            <a:r>
              <a:rPr lang="fa-IR" sz="2800" b="1" dirty="0" smtClean="0">
                <a:cs typeface="B Compset" pitchFamily="2" charset="-78"/>
              </a:rPr>
              <a:t> </a:t>
            </a:r>
            <a:r>
              <a:rPr lang="fa-IR" sz="2800" b="1" dirty="0" err="1" smtClean="0">
                <a:cs typeface="B Compset" pitchFamily="2" charset="-78"/>
              </a:rPr>
              <a:t>بايد</a:t>
            </a:r>
            <a:r>
              <a:rPr lang="fa-IR" sz="2800" b="1" dirty="0" smtClean="0">
                <a:cs typeface="B Compset" pitchFamily="2" charset="-78"/>
              </a:rPr>
              <a:t> ساخت؟» و </a:t>
            </a:r>
            <a:r>
              <a:rPr lang="fa-IR" sz="2800" b="1" dirty="0" err="1" smtClean="0">
                <a:cs typeface="B Compset" pitchFamily="2" charset="-78"/>
              </a:rPr>
              <a:t>آيا</a:t>
            </a:r>
            <a:r>
              <a:rPr lang="fa-IR" sz="2800" b="1" dirty="0" smtClean="0">
                <a:cs typeface="B Compset" pitchFamily="2" charset="-78"/>
              </a:rPr>
              <a:t> «اصلاً </a:t>
            </a:r>
            <a:r>
              <a:rPr lang="fa-IR" sz="2800" b="1" dirty="0" err="1" smtClean="0">
                <a:cs typeface="B Compset" pitchFamily="2" charset="-78"/>
              </a:rPr>
              <a:t>بايد</a:t>
            </a:r>
            <a:r>
              <a:rPr lang="fa-IR" sz="2800" b="1" dirty="0" smtClean="0">
                <a:cs typeface="B Compset" pitchFamily="2" charset="-78"/>
              </a:rPr>
              <a:t> ساخت؟»</a:t>
            </a:r>
            <a:r>
              <a:rPr lang="fa-IR" sz="2800" b="1" dirty="0" err="1" smtClean="0">
                <a:cs typeface="B Compset" pitchFamily="2" charset="-78"/>
              </a:rPr>
              <a:t>پديد</a:t>
            </a:r>
            <a:r>
              <a:rPr lang="fa-IR" sz="2800" b="1" dirty="0" smtClean="0">
                <a:cs typeface="B Compset" pitchFamily="2" charset="-78"/>
              </a:rPr>
              <a:t> </a:t>
            </a:r>
            <a:r>
              <a:rPr lang="fa-IR" sz="2800" b="1" dirty="0" err="1" smtClean="0">
                <a:cs typeface="B Compset" pitchFamily="2" charset="-78"/>
              </a:rPr>
              <a:t>مي</a:t>
            </a:r>
            <a:r>
              <a:rPr lang="fa-IR" sz="2800" b="1" dirty="0" smtClean="0">
                <a:cs typeface="B Compset" pitchFamily="2" charset="-78"/>
              </a:rPr>
              <a:t> </a:t>
            </a:r>
            <a:r>
              <a:rPr lang="fa-IR" sz="2800" b="1" dirty="0" err="1" smtClean="0">
                <a:cs typeface="B Compset" pitchFamily="2" charset="-78"/>
              </a:rPr>
              <a:t>آيد</a:t>
            </a:r>
            <a:r>
              <a:rPr lang="fa-IR" sz="2800" b="1" dirty="0" smtClean="0">
                <a:cs typeface="B Compset" pitchFamily="2" charset="-78"/>
              </a:rPr>
              <a:t>.</a:t>
            </a:r>
            <a:endParaRPr lang="en-US" sz="2800" b="1" dirty="0" smtClean="0">
              <a:cs typeface="B Compset" pitchFamily="2" charset="-78"/>
            </a:endParaRPr>
          </a:p>
          <a:p>
            <a:pPr algn="just"/>
            <a:endParaRPr lang="en-US" sz="2800" b="1"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9</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525963"/>
          </a:xfrm>
        </p:spPr>
        <p:txBody>
          <a:bodyPr/>
          <a:lstStyle/>
          <a:p>
            <a:pPr algn="just" rtl="1">
              <a:buNone/>
            </a:pPr>
            <a:r>
              <a:rPr lang="fa-IR" dirty="0" smtClean="0">
                <a:cs typeface="B Compset" pitchFamily="2" charset="-78"/>
              </a:rPr>
              <a:t>به </a:t>
            </a:r>
            <a:r>
              <a:rPr lang="fa-IR" dirty="0" err="1" smtClean="0">
                <a:cs typeface="B Compset" pitchFamily="2" charset="-78"/>
              </a:rPr>
              <a:t>تعبير</a:t>
            </a:r>
            <a:r>
              <a:rPr lang="fa-IR" dirty="0" smtClean="0">
                <a:cs typeface="B Compset" pitchFamily="2" charset="-78"/>
              </a:rPr>
              <a:t> </a:t>
            </a:r>
            <a:r>
              <a:rPr lang="fa-IR" dirty="0" err="1" smtClean="0">
                <a:cs typeface="B Compset" pitchFamily="2" charset="-78"/>
              </a:rPr>
              <a:t>کلي</a:t>
            </a:r>
            <a:r>
              <a:rPr lang="fa-IR" dirty="0" smtClean="0">
                <a:cs typeface="B Compset" pitchFamily="2" charset="-78"/>
              </a:rPr>
              <a:t>، </a:t>
            </a:r>
            <a:r>
              <a:rPr lang="fa-IR" dirty="0" err="1" smtClean="0">
                <a:cs typeface="B Compset" pitchFamily="2" charset="-78"/>
              </a:rPr>
              <a:t>بايد</a:t>
            </a:r>
            <a:r>
              <a:rPr lang="fa-IR" dirty="0" smtClean="0">
                <a:cs typeface="B Compset" pitchFamily="2" charset="-78"/>
              </a:rPr>
              <a:t> گفت که </a:t>
            </a:r>
            <a:r>
              <a:rPr lang="fa-IR" dirty="0" err="1" smtClean="0">
                <a:cs typeface="B Compset" pitchFamily="2" charset="-78"/>
              </a:rPr>
              <a:t>اين</a:t>
            </a:r>
            <a:r>
              <a:rPr lang="fa-IR" dirty="0" smtClean="0">
                <a:cs typeface="B Compset" pitchFamily="2" charset="-78"/>
              </a:rPr>
              <a:t> </a:t>
            </a:r>
            <a:r>
              <a:rPr lang="fa-IR" dirty="0" err="1" smtClean="0">
                <a:cs typeface="B Compset" pitchFamily="2" charset="-78"/>
              </a:rPr>
              <a:t>تحليل</a:t>
            </a:r>
            <a:r>
              <a:rPr lang="fa-IR" dirty="0" smtClean="0">
                <a:cs typeface="B Compset" pitchFamily="2" charset="-78"/>
              </a:rPr>
              <a:t> </a:t>
            </a:r>
            <a:r>
              <a:rPr lang="fa-IR" dirty="0" err="1" smtClean="0">
                <a:cs typeface="B Compset" pitchFamily="2" charset="-78"/>
              </a:rPr>
              <a:t>اصولاً</a:t>
            </a:r>
            <a:r>
              <a:rPr lang="fa-IR" dirty="0" smtClean="0">
                <a:cs typeface="B Compset" pitchFamily="2" charset="-78"/>
              </a:rPr>
              <a:t> </a:t>
            </a:r>
            <a:r>
              <a:rPr lang="fa-IR" dirty="0" err="1" smtClean="0">
                <a:cs typeface="B Compset" pitchFamily="2" charset="-78"/>
              </a:rPr>
              <a:t>بامفاهيم</a:t>
            </a:r>
            <a:r>
              <a:rPr lang="fa-IR" dirty="0" smtClean="0">
                <a:cs typeface="B Compset" pitchFamily="2" charset="-78"/>
              </a:rPr>
              <a:t> و </a:t>
            </a:r>
            <a:r>
              <a:rPr lang="fa-IR" dirty="0" err="1" smtClean="0">
                <a:cs typeface="B Compset" pitchFamily="2" charset="-78"/>
              </a:rPr>
              <a:t>روشهاي</a:t>
            </a:r>
            <a:r>
              <a:rPr lang="fa-IR" dirty="0" smtClean="0">
                <a:cs typeface="B Compset" pitchFamily="2" charset="-78"/>
              </a:rPr>
              <a:t> </a:t>
            </a:r>
            <a:r>
              <a:rPr lang="fa-IR" dirty="0" err="1" smtClean="0">
                <a:cs typeface="B Compset" pitchFamily="2" charset="-78"/>
              </a:rPr>
              <a:t>تحليلي</a:t>
            </a:r>
            <a:r>
              <a:rPr lang="fa-IR" dirty="0" smtClean="0">
                <a:cs typeface="B Compset" pitchFamily="2" charset="-78"/>
              </a:rPr>
              <a:t> مربوط به مطالعه </a:t>
            </a:r>
            <a:r>
              <a:rPr lang="fa-IR" dirty="0" err="1" smtClean="0">
                <a:cs typeface="B Compset" pitchFamily="2" charset="-78"/>
              </a:rPr>
              <a:t>کارايي</a:t>
            </a:r>
            <a:r>
              <a:rPr lang="fa-IR" dirty="0" smtClean="0">
                <a:cs typeface="B Compset" pitchFamily="2" charset="-78"/>
              </a:rPr>
              <a:t> </a:t>
            </a:r>
            <a:r>
              <a:rPr lang="fa-IR" dirty="0" err="1" smtClean="0">
                <a:cs typeface="B Compset" pitchFamily="2" charset="-78"/>
              </a:rPr>
              <a:t>اقتصادي</a:t>
            </a:r>
            <a:r>
              <a:rPr lang="fa-IR" dirty="0" smtClean="0">
                <a:cs typeface="B Compset" pitchFamily="2" charset="-78"/>
              </a:rPr>
              <a:t> پروژه </a:t>
            </a:r>
            <a:r>
              <a:rPr lang="fa-IR" dirty="0" err="1" smtClean="0">
                <a:cs typeface="B Compset" pitchFamily="2" charset="-78"/>
              </a:rPr>
              <a:t>هاي</a:t>
            </a:r>
            <a:r>
              <a:rPr lang="fa-IR" dirty="0" smtClean="0">
                <a:cs typeface="B Compset" pitchFamily="2" charset="-78"/>
              </a:rPr>
              <a:t> </a:t>
            </a:r>
            <a:r>
              <a:rPr lang="fa-IR" dirty="0" err="1" smtClean="0">
                <a:cs typeface="B Compset" pitchFamily="2" charset="-78"/>
              </a:rPr>
              <a:t>مهندسي</a:t>
            </a:r>
            <a:r>
              <a:rPr lang="fa-IR" dirty="0" smtClean="0">
                <a:cs typeface="B Compset" pitchFamily="2" charset="-78"/>
              </a:rPr>
              <a:t> </a:t>
            </a:r>
            <a:r>
              <a:rPr lang="fa-IR" dirty="0" err="1" smtClean="0">
                <a:cs typeface="B Compset" pitchFamily="2" charset="-78"/>
              </a:rPr>
              <a:t>براي</a:t>
            </a:r>
            <a:r>
              <a:rPr lang="fa-IR" dirty="0" smtClean="0">
                <a:cs typeface="B Compset" pitchFamily="2" charset="-78"/>
              </a:rPr>
              <a:t> جامعه بر حسب منافع حاصل از </a:t>
            </a:r>
            <a:r>
              <a:rPr lang="fa-IR" dirty="0" err="1" smtClean="0">
                <a:cs typeface="B Compset" pitchFamily="2" charset="-78"/>
              </a:rPr>
              <a:t>اين</a:t>
            </a:r>
            <a:r>
              <a:rPr lang="fa-IR" dirty="0" smtClean="0">
                <a:cs typeface="B Compset" pitchFamily="2" charset="-78"/>
              </a:rPr>
              <a:t> </a:t>
            </a:r>
            <a:r>
              <a:rPr lang="fa-IR" dirty="0" err="1" smtClean="0">
                <a:cs typeface="B Compset" pitchFamily="2" charset="-78"/>
              </a:rPr>
              <a:t>پروژهانسبت</a:t>
            </a:r>
            <a:r>
              <a:rPr lang="fa-IR" dirty="0" smtClean="0">
                <a:cs typeface="B Compset" pitchFamily="2" charset="-78"/>
              </a:rPr>
              <a:t> به </a:t>
            </a:r>
            <a:r>
              <a:rPr lang="fa-IR" dirty="0" err="1" smtClean="0">
                <a:cs typeface="B Compset" pitchFamily="2" charset="-78"/>
              </a:rPr>
              <a:t>هزينه</a:t>
            </a:r>
            <a:r>
              <a:rPr lang="fa-IR" dirty="0" smtClean="0">
                <a:cs typeface="B Compset" pitchFamily="2" charset="-78"/>
              </a:rPr>
              <a:t> آنها، ارتباط دارد.</a:t>
            </a:r>
            <a:endParaRPr lang="en-US" dirty="0" smtClean="0">
              <a:cs typeface="B Compset" pitchFamily="2" charset="-78"/>
            </a:endParaRPr>
          </a:p>
          <a:p>
            <a:pPr algn="just" rtl="1">
              <a:buNone/>
            </a:pPr>
            <a:r>
              <a:rPr lang="fa-IR" dirty="0" smtClean="0">
                <a:cs typeface="B Compset" pitchFamily="2" charset="-78"/>
              </a:rPr>
              <a:t>به هر حال، </a:t>
            </a:r>
            <a:r>
              <a:rPr lang="fa-IR" dirty="0" err="1" smtClean="0">
                <a:cs typeface="B Compset" pitchFamily="2" charset="-78"/>
              </a:rPr>
              <a:t>تحليل</a:t>
            </a:r>
            <a:r>
              <a:rPr lang="fa-IR" dirty="0" smtClean="0">
                <a:cs typeface="B Compset" pitchFamily="2" charset="-78"/>
              </a:rPr>
              <a:t> اقتصاد </a:t>
            </a:r>
            <a:r>
              <a:rPr lang="fa-IR" dirty="0" err="1" smtClean="0">
                <a:cs typeface="B Compset" pitchFamily="2" charset="-78"/>
              </a:rPr>
              <a:t>مهندسي</a:t>
            </a:r>
            <a:r>
              <a:rPr lang="fa-IR" dirty="0" smtClean="0">
                <a:cs typeface="B Compset" pitchFamily="2" charset="-78"/>
              </a:rPr>
              <a:t> ،</a:t>
            </a:r>
            <a:r>
              <a:rPr lang="fa-IR" dirty="0" err="1" smtClean="0">
                <a:cs typeface="B Compset" pitchFamily="2" charset="-78"/>
              </a:rPr>
              <a:t>اولين</a:t>
            </a:r>
            <a:r>
              <a:rPr lang="fa-IR" dirty="0" smtClean="0">
                <a:cs typeface="B Compset" pitchFamily="2" charset="-78"/>
              </a:rPr>
              <a:t> گام مهم در جهت گسترش </a:t>
            </a:r>
            <a:r>
              <a:rPr lang="fa-IR" dirty="0" err="1" smtClean="0">
                <a:cs typeface="B Compset" pitchFamily="2" charset="-78"/>
              </a:rPr>
              <a:t>ديدگاههاي</a:t>
            </a:r>
            <a:r>
              <a:rPr lang="fa-IR" dirty="0" smtClean="0">
                <a:cs typeface="B Compset" pitchFamily="2" charset="-78"/>
              </a:rPr>
              <a:t> </a:t>
            </a:r>
            <a:r>
              <a:rPr lang="fa-IR" dirty="0" err="1" smtClean="0">
                <a:cs typeface="B Compset" pitchFamily="2" charset="-78"/>
              </a:rPr>
              <a:t>تصميم</a:t>
            </a:r>
            <a:r>
              <a:rPr lang="fa-IR" dirty="0" smtClean="0">
                <a:cs typeface="B Compset" pitchFamily="2" charset="-78"/>
              </a:rPr>
              <a:t> </a:t>
            </a:r>
            <a:r>
              <a:rPr lang="fa-IR" dirty="0" err="1" smtClean="0">
                <a:cs typeface="B Compset" pitchFamily="2" charset="-78"/>
              </a:rPr>
              <a:t>گيرنده</a:t>
            </a:r>
            <a:r>
              <a:rPr lang="fa-IR" dirty="0" smtClean="0">
                <a:cs typeface="B Compset" pitchFamily="2" charset="-78"/>
              </a:rPr>
              <a:t> است که او را با </a:t>
            </a:r>
            <a:r>
              <a:rPr lang="fa-IR" dirty="0" err="1" smtClean="0">
                <a:cs typeface="B Compset" pitchFamily="2" charset="-78"/>
              </a:rPr>
              <a:t>بينش</a:t>
            </a:r>
            <a:r>
              <a:rPr lang="fa-IR" dirty="0" smtClean="0">
                <a:cs typeface="B Compset" pitchFamily="2" charset="-78"/>
              </a:rPr>
              <a:t> و اعتماد </a:t>
            </a:r>
            <a:r>
              <a:rPr lang="fa-IR" dirty="0" err="1" smtClean="0">
                <a:cs typeface="B Compset" pitchFamily="2" charset="-78"/>
              </a:rPr>
              <a:t>بيشتري</a:t>
            </a:r>
            <a:r>
              <a:rPr lang="fa-IR" dirty="0" smtClean="0">
                <a:cs typeface="B Compset" pitchFamily="2" charset="-78"/>
              </a:rPr>
              <a:t> به درک </a:t>
            </a:r>
            <a:r>
              <a:rPr lang="fa-IR" dirty="0" err="1" smtClean="0">
                <a:cs typeface="B Compset" pitchFamily="2" charset="-78"/>
              </a:rPr>
              <a:t>پيامدهاي</a:t>
            </a:r>
            <a:r>
              <a:rPr lang="fa-IR" dirty="0" smtClean="0">
                <a:cs typeface="B Compset" pitchFamily="2" charset="-78"/>
              </a:rPr>
              <a:t> </a:t>
            </a:r>
            <a:r>
              <a:rPr lang="fa-IR" dirty="0" err="1" smtClean="0">
                <a:cs typeface="B Compset" pitchFamily="2" charset="-78"/>
              </a:rPr>
              <a:t>تصميمهايش</a:t>
            </a:r>
            <a:r>
              <a:rPr lang="fa-IR" dirty="0" smtClean="0">
                <a:cs typeface="B Compset" pitchFamily="2" charset="-78"/>
              </a:rPr>
              <a:t> مجهز </a:t>
            </a:r>
            <a:r>
              <a:rPr lang="fa-IR" dirty="0" err="1" smtClean="0">
                <a:cs typeface="B Compset" pitchFamily="2" charset="-78"/>
              </a:rPr>
              <a:t>مي</a:t>
            </a:r>
            <a:r>
              <a:rPr lang="fa-IR" dirty="0" smtClean="0">
                <a:cs typeface="B Compset" pitchFamily="2" charset="-78"/>
              </a:rPr>
              <a:t> کند.</a:t>
            </a:r>
            <a:endParaRPr lang="en-US" dirty="0" smtClean="0">
              <a:cs typeface="B Compset" pitchFamily="2" charset="-78"/>
            </a:endParaRPr>
          </a:p>
          <a:p>
            <a:pPr algn="just"/>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10</a:t>
            </a:r>
            <a:endParaRPr lang="en-US" dirty="0">
              <a:solidFill>
                <a:schemeClr val="tx1"/>
              </a:solidFill>
            </a:endParaRPr>
          </a:p>
        </p:txBody>
      </p:sp>
      <p:sp>
        <p:nvSpPr>
          <p:cNvPr id="5" name="Rectangle 4"/>
          <p:cNvSpPr/>
          <p:nvPr/>
        </p:nvSpPr>
        <p:spPr>
          <a:xfrm>
            <a:off x="-2875"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pPr algn="r"/>
            <a:r>
              <a:rPr lang="fa-IR" sz="2800" b="1" dirty="0" err="1" smtClean="0">
                <a:cs typeface="B Compset" pitchFamily="2" charset="-78"/>
              </a:rPr>
              <a:t>برخي</a:t>
            </a:r>
            <a:r>
              <a:rPr lang="fa-IR" sz="2800" b="1" dirty="0" smtClean="0">
                <a:cs typeface="B Compset" pitchFamily="2" charset="-78"/>
              </a:rPr>
              <a:t> از سوالات و </a:t>
            </a:r>
            <a:r>
              <a:rPr lang="fa-IR" sz="2800" b="1" dirty="0" err="1" smtClean="0">
                <a:cs typeface="B Compset" pitchFamily="2" charset="-78"/>
              </a:rPr>
              <a:t>مسائلي</a:t>
            </a:r>
            <a:r>
              <a:rPr lang="fa-IR" sz="2800" b="1" dirty="0" smtClean="0">
                <a:cs typeface="B Compset" pitchFamily="2" charset="-78"/>
              </a:rPr>
              <a:t> که اقتصاد </a:t>
            </a:r>
            <a:r>
              <a:rPr lang="fa-IR" sz="2800" b="1" dirty="0" err="1" smtClean="0">
                <a:cs typeface="B Compset" pitchFamily="2" charset="-78"/>
              </a:rPr>
              <a:t>مهندسي</a:t>
            </a:r>
            <a:r>
              <a:rPr lang="fa-IR" sz="2800" b="1" dirty="0" smtClean="0">
                <a:cs typeface="B Compset" pitchFamily="2" charset="-78"/>
              </a:rPr>
              <a:t> قادر است به آنها پاسخ دهد عبارتند از: </a:t>
            </a:r>
            <a:r>
              <a:rPr lang="en-US" sz="2800" b="1" dirty="0" smtClean="0">
                <a:cs typeface="B Compset" pitchFamily="2" charset="-78"/>
              </a:rPr>
              <a:t/>
            </a:r>
            <a:br>
              <a:rPr lang="en-US" sz="2800" b="1" dirty="0" smtClean="0">
                <a:cs typeface="B Compset" pitchFamily="2" charset="-78"/>
              </a:rPr>
            </a:br>
            <a:endParaRPr lang="en-US" sz="3200" b="1" dirty="0">
              <a:cs typeface="B Compset" pitchFamily="2" charset="-78"/>
            </a:endParaRPr>
          </a:p>
        </p:txBody>
      </p:sp>
      <p:sp>
        <p:nvSpPr>
          <p:cNvPr id="3" name="Content Placeholder 2"/>
          <p:cNvSpPr>
            <a:spLocks noGrp="1"/>
          </p:cNvSpPr>
          <p:nvPr>
            <p:ph idx="1"/>
          </p:nvPr>
        </p:nvSpPr>
        <p:spPr/>
        <p:txBody>
          <a:bodyPr>
            <a:normAutofit fontScale="92500" lnSpcReduction="20000"/>
          </a:bodyPr>
          <a:lstStyle/>
          <a:p>
            <a:pPr algn="r" rtl="1">
              <a:buNone/>
            </a:pPr>
            <a:r>
              <a:rPr lang="fa-IR" dirty="0" smtClean="0">
                <a:cs typeface="B Compset" pitchFamily="2" charset="-78"/>
              </a:rPr>
              <a:t>1-</a:t>
            </a:r>
            <a:r>
              <a:rPr lang="fa-IR" dirty="0" err="1" smtClean="0">
                <a:cs typeface="B Compset" pitchFamily="2" charset="-78"/>
              </a:rPr>
              <a:t>کداميک</a:t>
            </a:r>
            <a:r>
              <a:rPr lang="fa-IR" dirty="0" smtClean="0">
                <a:cs typeface="B Compset" pitchFamily="2" charset="-78"/>
              </a:rPr>
              <a:t> </a:t>
            </a:r>
            <a:r>
              <a:rPr lang="fa-IR" dirty="0">
                <a:cs typeface="B Compset" pitchFamily="2" charset="-78"/>
              </a:rPr>
              <a:t>از </a:t>
            </a:r>
            <a:r>
              <a:rPr lang="fa-IR" dirty="0" err="1">
                <a:cs typeface="B Compset" pitchFamily="2" charset="-78"/>
              </a:rPr>
              <a:t>طرحهايي</a:t>
            </a:r>
            <a:r>
              <a:rPr lang="fa-IR" dirty="0">
                <a:cs typeface="B Compset" pitchFamily="2" charset="-78"/>
              </a:rPr>
              <a:t> که با </a:t>
            </a:r>
            <a:r>
              <a:rPr lang="fa-IR" dirty="0" err="1">
                <a:cs typeface="B Compset" pitchFamily="2" charset="-78"/>
              </a:rPr>
              <a:t>يکديگر</a:t>
            </a:r>
            <a:r>
              <a:rPr lang="fa-IR" dirty="0">
                <a:cs typeface="B Compset" pitchFamily="2" charset="-78"/>
              </a:rPr>
              <a:t> رقابت </a:t>
            </a:r>
            <a:r>
              <a:rPr lang="fa-IR" dirty="0" err="1">
                <a:cs typeface="B Compset" pitchFamily="2" charset="-78"/>
              </a:rPr>
              <a:t>مي</a:t>
            </a:r>
            <a:r>
              <a:rPr lang="fa-IR" dirty="0">
                <a:cs typeface="B Compset" pitchFamily="2" charset="-78"/>
              </a:rPr>
              <a:t> کنند </a:t>
            </a:r>
            <a:r>
              <a:rPr lang="fa-IR" dirty="0" err="1">
                <a:cs typeface="B Compset" pitchFamily="2" charset="-78"/>
              </a:rPr>
              <a:t>بايد</a:t>
            </a:r>
            <a:r>
              <a:rPr lang="fa-IR" dirty="0">
                <a:cs typeface="B Compset" pitchFamily="2" charset="-78"/>
              </a:rPr>
              <a:t> انتخاب شوند</a:t>
            </a:r>
            <a:r>
              <a:rPr lang="fa-IR" dirty="0" smtClean="0">
                <a:cs typeface="B Compset" pitchFamily="2" charset="-78"/>
              </a:rPr>
              <a:t>؟</a:t>
            </a:r>
          </a:p>
          <a:p>
            <a:pPr algn="r" rtl="1">
              <a:buNone/>
            </a:pPr>
            <a:endParaRPr lang="en-US" sz="1600" dirty="0">
              <a:cs typeface="B Compset" pitchFamily="2" charset="-78"/>
            </a:endParaRPr>
          </a:p>
          <a:p>
            <a:pPr algn="r" rtl="1">
              <a:buNone/>
            </a:pPr>
            <a:r>
              <a:rPr lang="fa-IR" dirty="0">
                <a:cs typeface="B Compset" pitchFamily="2" charset="-78"/>
              </a:rPr>
              <a:t>2-</a:t>
            </a:r>
            <a:r>
              <a:rPr lang="fa-IR" dirty="0" err="1">
                <a:cs typeface="B Compset" pitchFamily="2" charset="-78"/>
              </a:rPr>
              <a:t>آيا</a:t>
            </a:r>
            <a:r>
              <a:rPr lang="fa-IR" dirty="0">
                <a:cs typeface="B Compset" pitchFamily="2" charset="-78"/>
              </a:rPr>
              <a:t> بهتر است </a:t>
            </a:r>
            <a:r>
              <a:rPr lang="fa-IR" dirty="0" err="1">
                <a:cs typeface="B Compset" pitchFamily="2" charset="-78"/>
              </a:rPr>
              <a:t>ماشين</a:t>
            </a:r>
            <a:r>
              <a:rPr lang="fa-IR" dirty="0">
                <a:cs typeface="B Compset" pitchFamily="2" charset="-78"/>
              </a:rPr>
              <a:t> موجود را </a:t>
            </a:r>
            <a:r>
              <a:rPr lang="fa-IR" dirty="0" err="1">
                <a:cs typeface="B Compset" pitchFamily="2" charset="-78"/>
              </a:rPr>
              <a:t>تعمير</a:t>
            </a:r>
            <a:r>
              <a:rPr lang="fa-IR" dirty="0">
                <a:cs typeface="B Compset" pitchFamily="2" charset="-78"/>
              </a:rPr>
              <a:t> کرد و </a:t>
            </a:r>
            <a:r>
              <a:rPr lang="fa-IR" dirty="0" err="1">
                <a:cs typeface="B Compset" pitchFamily="2" charset="-78"/>
              </a:rPr>
              <a:t>يا</a:t>
            </a:r>
            <a:r>
              <a:rPr lang="fa-IR" dirty="0">
                <a:cs typeface="B Compset" pitchFamily="2" charset="-78"/>
              </a:rPr>
              <a:t> </a:t>
            </a:r>
            <a:r>
              <a:rPr lang="fa-IR" dirty="0" err="1">
                <a:cs typeface="B Compset" pitchFamily="2" charset="-78"/>
              </a:rPr>
              <a:t>اينکه</a:t>
            </a:r>
            <a:r>
              <a:rPr lang="fa-IR" dirty="0">
                <a:cs typeface="B Compset" pitchFamily="2" charset="-78"/>
              </a:rPr>
              <a:t> </a:t>
            </a:r>
            <a:r>
              <a:rPr lang="fa-IR" dirty="0" err="1">
                <a:cs typeface="B Compset" pitchFamily="2" charset="-78"/>
              </a:rPr>
              <a:t>يک</a:t>
            </a:r>
            <a:r>
              <a:rPr lang="fa-IR" dirty="0">
                <a:cs typeface="B Compset" pitchFamily="2" charset="-78"/>
              </a:rPr>
              <a:t> </a:t>
            </a:r>
            <a:r>
              <a:rPr lang="fa-IR" dirty="0" err="1">
                <a:cs typeface="B Compset" pitchFamily="2" charset="-78"/>
              </a:rPr>
              <a:t>ماشين</a:t>
            </a:r>
            <a:r>
              <a:rPr lang="fa-IR" dirty="0">
                <a:cs typeface="B Compset" pitchFamily="2" charset="-78"/>
              </a:rPr>
              <a:t> </a:t>
            </a:r>
            <a:r>
              <a:rPr lang="fa-IR" dirty="0" err="1">
                <a:cs typeface="B Compset" pitchFamily="2" charset="-78"/>
              </a:rPr>
              <a:t>جديد</a:t>
            </a:r>
            <a:r>
              <a:rPr lang="fa-IR" dirty="0">
                <a:cs typeface="B Compset" pitchFamily="2" charset="-78"/>
              </a:rPr>
              <a:t> را </a:t>
            </a:r>
            <a:r>
              <a:rPr lang="fa-IR" dirty="0" err="1">
                <a:cs typeface="B Compset" pitchFamily="2" charset="-78"/>
              </a:rPr>
              <a:t>جايگزين</a:t>
            </a:r>
            <a:r>
              <a:rPr lang="fa-IR" dirty="0">
                <a:cs typeface="B Compset" pitchFamily="2" charset="-78"/>
              </a:rPr>
              <a:t> آن نمود</a:t>
            </a:r>
            <a:r>
              <a:rPr lang="fa-IR" dirty="0" smtClean="0">
                <a:cs typeface="B Compset" pitchFamily="2" charset="-78"/>
              </a:rPr>
              <a:t>؟</a:t>
            </a:r>
          </a:p>
          <a:p>
            <a:pPr algn="r" rtl="1">
              <a:buNone/>
            </a:pPr>
            <a:endParaRPr lang="en-US" sz="1400" dirty="0">
              <a:cs typeface="B Compset" pitchFamily="2" charset="-78"/>
            </a:endParaRPr>
          </a:p>
          <a:p>
            <a:pPr algn="r" rtl="1">
              <a:buNone/>
            </a:pPr>
            <a:r>
              <a:rPr lang="fa-IR" dirty="0">
                <a:cs typeface="B Compset" pitchFamily="2" charset="-78"/>
              </a:rPr>
              <a:t>3-با توجه به </a:t>
            </a:r>
            <a:r>
              <a:rPr lang="fa-IR" dirty="0" err="1">
                <a:cs typeface="B Compset" pitchFamily="2" charset="-78"/>
              </a:rPr>
              <a:t>محدوديتهاي</a:t>
            </a:r>
            <a:r>
              <a:rPr lang="fa-IR" dirty="0">
                <a:cs typeface="B Compset" pitchFamily="2" charset="-78"/>
              </a:rPr>
              <a:t> بودجه، </a:t>
            </a:r>
            <a:r>
              <a:rPr lang="fa-IR" dirty="0" err="1">
                <a:cs typeface="B Compset" pitchFamily="2" charset="-78"/>
              </a:rPr>
              <a:t>کداميک</a:t>
            </a:r>
            <a:r>
              <a:rPr lang="fa-IR" dirty="0">
                <a:cs typeface="B Compset" pitchFamily="2" charset="-78"/>
              </a:rPr>
              <a:t> از </a:t>
            </a:r>
            <a:r>
              <a:rPr lang="fa-IR" dirty="0" err="1">
                <a:cs typeface="B Compset" pitchFamily="2" charset="-78"/>
              </a:rPr>
              <a:t>طرحهاي</a:t>
            </a:r>
            <a:r>
              <a:rPr lang="fa-IR" dirty="0">
                <a:cs typeface="B Compset" pitchFamily="2" charset="-78"/>
              </a:rPr>
              <a:t> </a:t>
            </a:r>
            <a:r>
              <a:rPr lang="fa-IR" dirty="0" err="1">
                <a:cs typeface="B Compset" pitchFamily="2" charset="-78"/>
              </a:rPr>
              <a:t>سرمايه</a:t>
            </a:r>
            <a:r>
              <a:rPr lang="fa-IR" dirty="0">
                <a:cs typeface="B Compset" pitchFamily="2" charset="-78"/>
              </a:rPr>
              <a:t> </a:t>
            </a:r>
            <a:r>
              <a:rPr lang="fa-IR" dirty="0" err="1">
                <a:cs typeface="B Compset" pitchFamily="2" charset="-78"/>
              </a:rPr>
              <a:t>گذاري</a:t>
            </a:r>
            <a:r>
              <a:rPr lang="fa-IR" dirty="0">
                <a:cs typeface="B Compset" pitchFamily="2" charset="-78"/>
              </a:rPr>
              <a:t> موجود </a:t>
            </a:r>
            <a:r>
              <a:rPr lang="fa-IR" dirty="0" err="1">
                <a:cs typeface="B Compset" pitchFamily="2" charset="-78"/>
              </a:rPr>
              <a:t>بايد</a:t>
            </a:r>
            <a:r>
              <a:rPr lang="fa-IR" dirty="0">
                <a:cs typeface="B Compset" pitchFamily="2" charset="-78"/>
              </a:rPr>
              <a:t> </a:t>
            </a:r>
            <a:r>
              <a:rPr lang="fa-IR" dirty="0" err="1">
                <a:cs typeface="B Compset" pitchFamily="2" charset="-78"/>
              </a:rPr>
              <a:t>تامين</a:t>
            </a:r>
            <a:r>
              <a:rPr lang="fa-IR" dirty="0">
                <a:cs typeface="B Compset" pitchFamily="2" charset="-78"/>
              </a:rPr>
              <a:t> </a:t>
            </a:r>
            <a:r>
              <a:rPr lang="fa-IR" dirty="0" err="1">
                <a:cs typeface="B Compset" pitchFamily="2" charset="-78"/>
              </a:rPr>
              <a:t>مالي</a:t>
            </a:r>
            <a:r>
              <a:rPr lang="fa-IR" dirty="0">
                <a:cs typeface="B Compset" pitchFamily="2" charset="-78"/>
              </a:rPr>
              <a:t> شوند</a:t>
            </a:r>
            <a:r>
              <a:rPr lang="fa-IR" dirty="0" smtClean="0">
                <a:cs typeface="B Compset" pitchFamily="2" charset="-78"/>
              </a:rPr>
              <a:t>؟</a:t>
            </a:r>
          </a:p>
          <a:p>
            <a:pPr algn="r" rtl="1">
              <a:buNone/>
            </a:pPr>
            <a:endParaRPr lang="en-US" sz="1400" dirty="0">
              <a:cs typeface="B Compset" pitchFamily="2" charset="-78"/>
            </a:endParaRPr>
          </a:p>
          <a:p>
            <a:pPr algn="r" rtl="1">
              <a:buNone/>
            </a:pPr>
            <a:r>
              <a:rPr lang="fa-IR" dirty="0">
                <a:cs typeface="B Compset" pitchFamily="2" charset="-78"/>
              </a:rPr>
              <a:t>4-</a:t>
            </a:r>
            <a:r>
              <a:rPr lang="fa-IR" dirty="0" err="1">
                <a:cs typeface="B Compset" pitchFamily="2" charset="-78"/>
              </a:rPr>
              <a:t>آيا</a:t>
            </a:r>
            <a:r>
              <a:rPr lang="fa-IR" dirty="0">
                <a:cs typeface="B Compset" pitchFamily="2" charset="-78"/>
              </a:rPr>
              <a:t> </a:t>
            </a:r>
            <a:r>
              <a:rPr lang="fa-IR" dirty="0" err="1">
                <a:cs typeface="B Compset" pitchFamily="2" charset="-78"/>
              </a:rPr>
              <a:t>طرحهاي</a:t>
            </a:r>
            <a:r>
              <a:rPr lang="fa-IR" dirty="0">
                <a:cs typeface="B Compset" pitchFamily="2" charset="-78"/>
              </a:rPr>
              <a:t> بدون </a:t>
            </a:r>
            <a:r>
              <a:rPr lang="fa-IR" dirty="0" err="1">
                <a:cs typeface="B Compset" pitchFamily="2" charset="-78"/>
              </a:rPr>
              <a:t>ريسک</a:t>
            </a:r>
            <a:r>
              <a:rPr lang="fa-IR" dirty="0">
                <a:cs typeface="B Compset" pitchFamily="2" charset="-78"/>
              </a:rPr>
              <a:t> را </a:t>
            </a:r>
            <a:r>
              <a:rPr lang="fa-IR" dirty="0" err="1">
                <a:cs typeface="B Compset" pitchFamily="2" charset="-78"/>
              </a:rPr>
              <a:t>بايد</a:t>
            </a:r>
            <a:r>
              <a:rPr lang="fa-IR" dirty="0">
                <a:cs typeface="B Compset" pitchFamily="2" charset="-78"/>
              </a:rPr>
              <a:t> در </a:t>
            </a:r>
            <a:r>
              <a:rPr lang="fa-IR" dirty="0" err="1">
                <a:cs typeface="B Compset" pitchFamily="2" charset="-78"/>
              </a:rPr>
              <a:t>اولويت</a:t>
            </a:r>
            <a:r>
              <a:rPr lang="fa-IR" dirty="0">
                <a:cs typeface="B Compset" pitchFamily="2" charset="-78"/>
              </a:rPr>
              <a:t> قرار داد </a:t>
            </a:r>
            <a:r>
              <a:rPr lang="fa-IR" dirty="0" err="1">
                <a:cs typeface="B Compset" pitchFamily="2" charset="-78"/>
              </a:rPr>
              <a:t>يا</a:t>
            </a:r>
            <a:r>
              <a:rPr lang="fa-IR" dirty="0">
                <a:cs typeface="B Compset" pitchFamily="2" charset="-78"/>
              </a:rPr>
              <a:t> </a:t>
            </a:r>
            <a:r>
              <a:rPr lang="fa-IR" dirty="0" err="1">
                <a:cs typeface="B Compset" pitchFamily="2" charset="-78"/>
              </a:rPr>
              <a:t>اينکه</a:t>
            </a:r>
            <a:r>
              <a:rPr lang="fa-IR" dirty="0">
                <a:cs typeface="B Compset" pitchFamily="2" charset="-78"/>
              </a:rPr>
              <a:t> </a:t>
            </a:r>
            <a:r>
              <a:rPr lang="fa-IR" dirty="0" err="1">
                <a:cs typeface="B Compset" pitchFamily="2" charset="-78"/>
              </a:rPr>
              <a:t>طرحهايي</a:t>
            </a:r>
            <a:r>
              <a:rPr lang="fa-IR" dirty="0">
                <a:cs typeface="B Compset" pitchFamily="2" charset="-78"/>
              </a:rPr>
              <a:t> که متضمن </a:t>
            </a:r>
            <a:r>
              <a:rPr lang="fa-IR" dirty="0" err="1">
                <a:cs typeface="B Compset" pitchFamily="2" charset="-78"/>
              </a:rPr>
              <a:t>ريسک</a:t>
            </a:r>
            <a:r>
              <a:rPr lang="fa-IR" dirty="0">
                <a:cs typeface="B Compset" pitchFamily="2" charset="-78"/>
              </a:rPr>
              <a:t> بالاتر </a:t>
            </a:r>
            <a:r>
              <a:rPr lang="fa-IR" dirty="0" err="1">
                <a:cs typeface="B Compset" pitchFamily="2" charset="-78"/>
              </a:rPr>
              <a:t>مي</a:t>
            </a:r>
            <a:r>
              <a:rPr lang="fa-IR" dirty="0">
                <a:cs typeface="B Compset" pitchFamily="2" charset="-78"/>
              </a:rPr>
              <a:t> باشند را به خاطر </a:t>
            </a:r>
            <a:r>
              <a:rPr lang="fa-IR" dirty="0" err="1">
                <a:cs typeface="B Compset" pitchFamily="2" charset="-78"/>
              </a:rPr>
              <a:t>اينکه</a:t>
            </a:r>
            <a:r>
              <a:rPr lang="fa-IR" dirty="0">
                <a:cs typeface="B Compset" pitchFamily="2" charset="-78"/>
              </a:rPr>
              <a:t> </a:t>
            </a:r>
            <a:r>
              <a:rPr lang="fa-IR" dirty="0" err="1">
                <a:cs typeface="B Compset" pitchFamily="2" charset="-78"/>
              </a:rPr>
              <a:t>داراي</a:t>
            </a:r>
            <a:r>
              <a:rPr lang="fa-IR" dirty="0">
                <a:cs typeface="B Compset" pitchFamily="2" charset="-78"/>
              </a:rPr>
              <a:t> درآمد </a:t>
            </a:r>
            <a:r>
              <a:rPr lang="fa-IR" dirty="0" err="1">
                <a:cs typeface="B Compset" pitchFamily="2" charset="-78"/>
              </a:rPr>
              <a:t>بالاتري</a:t>
            </a:r>
            <a:r>
              <a:rPr lang="fa-IR" dirty="0">
                <a:cs typeface="B Compset" pitchFamily="2" charset="-78"/>
              </a:rPr>
              <a:t> </a:t>
            </a:r>
            <a:r>
              <a:rPr lang="fa-IR" dirty="0" err="1">
                <a:cs typeface="B Compset" pitchFamily="2" charset="-78"/>
              </a:rPr>
              <a:t>نيز</a:t>
            </a:r>
            <a:r>
              <a:rPr lang="fa-IR" dirty="0">
                <a:cs typeface="B Compset" pitchFamily="2" charset="-78"/>
              </a:rPr>
              <a:t> </a:t>
            </a:r>
            <a:r>
              <a:rPr lang="fa-IR" dirty="0" err="1">
                <a:cs typeface="B Compset" pitchFamily="2" charset="-78"/>
              </a:rPr>
              <a:t>مي</a:t>
            </a:r>
            <a:r>
              <a:rPr lang="fa-IR" dirty="0">
                <a:cs typeface="B Compset" pitchFamily="2" charset="-78"/>
              </a:rPr>
              <a:t> باشند </a:t>
            </a:r>
            <a:r>
              <a:rPr lang="fa-IR" dirty="0" err="1">
                <a:cs typeface="B Compset" pitchFamily="2" charset="-78"/>
              </a:rPr>
              <a:t>بايد</a:t>
            </a:r>
            <a:r>
              <a:rPr lang="fa-IR" dirty="0">
                <a:cs typeface="B Compset" pitchFamily="2" charset="-78"/>
              </a:rPr>
              <a:t> در </a:t>
            </a:r>
            <a:r>
              <a:rPr lang="fa-IR" dirty="0" err="1">
                <a:cs typeface="B Compset" pitchFamily="2" charset="-78"/>
              </a:rPr>
              <a:t>اولويت</a:t>
            </a:r>
            <a:r>
              <a:rPr lang="fa-IR" dirty="0">
                <a:cs typeface="B Compset" pitchFamily="2" charset="-78"/>
              </a:rPr>
              <a:t> قرار داد</a:t>
            </a:r>
            <a:r>
              <a:rPr lang="fa-IR" dirty="0" smtClean="0">
                <a:cs typeface="B Compset" pitchFamily="2" charset="-78"/>
              </a:rPr>
              <a:t>؟</a:t>
            </a:r>
          </a:p>
          <a:p>
            <a:pPr algn="r" rtl="1">
              <a:buNone/>
            </a:pPr>
            <a:endParaRPr lang="en-US" sz="1500" dirty="0">
              <a:cs typeface="B Compset" pitchFamily="2" charset="-78"/>
            </a:endParaRPr>
          </a:p>
          <a:p>
            <a:pPr algn="r" rtl="1">
              <a:buNone/>
            </a:pPr>
            <a:r>
              <a:rPr lang="fa-IR" dirty="0">
                <a:cs typeface="B Compset" pitchFamily="2" charset="-78"/>
              </a:rPr>
              <a:t>5-</a:t>
            </a:r>
            <a:r>
              <a:rPr lang="fa-IR" dirty="0" err="1">
                <a:cs typeface="B Compset" pitchFamily="2" charset="-78"/>
              </a:rPr>
              <a:t>آيا</a:t>
            </a:r>
            <a:r>
              <a:rPr lang="fa-IR" dirty="0">
                <a:cs typeface="B Compset" pitchFamily="2" charset="-78"/>
              </a:rPr>
              <a:t> منافع مورد انتظار </a:t>
            </a:r>
            <a:r>
              <a:rPr lang="fa-IR" dirty="0" err="1">
                <a:cs typeface="B Compset" pitchFamily="2" charset="-78"/>
              </a:rPr>
              <a:t>ناشي</a:t>
            </a:r>
            <a:r>
              <a:rPr lang="fa-IR" dirty="0">
                <a:cs typeface="B Compset" pitchFamily="2" charset="-78"/>
              </a:rPr>
              <a:t> از طرح خدمات </a:t>
            </a:r>
            <a:r>
              <a:rPr lang="fa-IR" dirty="0" err="1">
                <a:cs typeface="B Compset" pitchFamily="2" charset="-78"/>
              </a:rPr>
              <a:t>عمومي</a:t>
            </a:r>
            <a:r>
              <a:rPr lang="fa-IR" dirty="0">
                <a:cs typeface="B Compset" pitchFamily="2" charset="-78"/>
              </a:rPr>
              <a:t> دولت </a:t>
            </a:r>
            <a:r>
              <a:rPr lang="fa-IR" dirty="0" err="1">
                <a:cs typeface="B Compset" pitchFamily="2" charset="-78"/>
              </a:rPr>
              <a:t>کافي</a:t>
            </a:r>
            <a:r>
              <a:rPr lang="fa-IR" dirty="0">
                <a:cs typeface="B Compset" pitchFamily="2" charset="-78"/>
              </a:rPr>
              <a:t> است تا </a:t>
            </a:r>
            <a:r>
              <a:rPr lang="fa-IR" dirty="0" err="1">
                <a:cs typeface="B Compset" pitchFamily="2" charset="-78"/>
              </a:rPr>
              <a:t>هزينه</a:t>
            </a:r>
            <a:r>
              <a:rPr lang="fa-IR" dirty="0">
                <a:cs typeface="B Compset" pitchFamily="2" charset="-78"/>
              </a:rPr>
              <a:t> </a:t>
            </a:r>
            <a:r>
              <a:rPr lang="fa-IR" dirty="0" err="1">
                <a:cs typeface="B Compset" pitchFamily="2" charset="-78"/>
              </a:rPr>
              <a:t>اي</a:t>
            </a:r>
            <a:r>
              <a:rPr lang="fa-IR" dirty="0">
                <a:cs typeface="B Compset" pitchFamily="2" charset="-78"/>
              </a:rPr>
              <a:t> مربوط به طرح را </a:t>
            </a:r>
            <a:r>
              <a:rPr lang="fa-IR" dirty="0" err="1">
                <a:cs typeface="B Compset" pitchFamily="2" charset="-78"/>
              </a:rPr>
              <a:t>توجيه</a:t>
            </a:r>
            <a:r>
              <a:rPr lang="fa-IR" dirty="0">
                <a:cs typeface="B Compset" pitchFamily="2" charset="-78"/>
              </a:rPr>
              <a:t> نمود؟</a:t>
            </a:r>
            <a:endParaRPr lang="en-US" dirty="0">
              <a:cs typeface="B Compset" pitchFamily="2" charset="-78"/>
            </a:endParaRPr>
          </a:p>
          <a:p>
            <a:pPr algn="r">
              <a:buNone/>
            </a:pPr>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11</a:t>
            </a:r>
          </a:p>
          <a:p>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4000" b="1" dirty="0" smtClean="0">
                <a:cs typeface="B Compset" pitchFamily="2" charset="-78"/>
              </a:rPr>
              <a:t>دو نکته </a:t>
            </a:r>
            <a:r>
              <a:rPr lang="fa-IR" sz="4000" b="1" dirty="0" err="1" smtClean="0">
                <a:cs typeface="B Compset" pitchFamily="2" charset="-78"/>
              </a:rPr>
              <a:t>درتمامي</a:t>
            </a:r>
            <a:r>
              <a:rPr lang="fa-IR" sz="4000" b="1" dirty="0" smtClean="0">
                <a:cs typeface="B Compset" pitchFamily="2" charset="-78"/>
              </a:rPr>
              <a:t> سوالات مشاهده </a:t>
            </a:r>
            <a:r>
              <a:rPr lang="fa-IR" sz="4000" b="1" dirty="0" err="1" smtClean="0">
                <a:cs typeface="B Compset" pitchFamily="2" charset="-78"/>
              </a:rPr>
              <a:t>مي</a:t>
            </a:r>
            <a:r>
              <a:rPr lang="fa-IR" sz="4000" b="1" dirty="0" smtClean="0">
                <a:cs typeface="B Compset" pitchFamily="2" charset="-78"/>
              </a:rPr>
              <a:t> شود:</a:t>
            </a:r>
            <a:r>
              <a:rPr lang="en-US" sz="4000" dirty="0" smtClean="0">
                <a:cs typeface="B Compset" pitchFamily="2" charset="-78"/>
              </a:rPr>
              <a:t/>
            </a:r>
            <a:br>
              <a:rPr lang="en-US" sz="4000" dirty="0" smtClean="0">
                <a:cs typeface="B Compset" pitchFamily="2" charset="-78"/>
              </a:rPr>
            </a:br>
            <a:endParaRPr lang="en-US" sz="4000" dirty="0">
              <a:cs typeface="B Compset" pitchFamily="2" charset="-78"/>
            </a:endParaRPr>
          </a:p>
        </p:txBody>
      </p:sp>
      <p:sp>
        <p:nvSpPr>
          <p:cNvPr id="3" name="Content Placeholder 2"/>
          <p:cNvSpPr>
            <a:spLocks noGrp="1"/>
          </p:cNvSpPr>
          <p:nvPr>
            <p:ph idx="1"/>
          </p:nvPr>
        </p:nvSpPr>
        <p:spPr>
          <a:xfrm>
            <a:off x="457200" y="1798637"/>
            <a:ext cx="8229600" cy="4525963"/>
          </a:xfrm>
        </p:spPr>
        <p:txBody>
          <a:bodyPr>
            <a:normAutofit/>
          </a:bodyPr>
          <a:lstStyle/>
          <a:p>
            <a:pPr algn="r" rtl="1">
              <a:buNone/>
            </a:pPr>
            <a:r>
              <a:rPr lang="fa-IR" dirty="0" smtClean="0">
                <a:cs typeface="B Compset" pitchFamily="2" charset="-78"/>
              </a:rPr>
              <a:t>اول </a:t>
            </a:r>
            <a:r>
              <a:rPr lang="fa-IR" dirty="0" err="1" smtClean="0">
                <a:cs typeface="B Compset" pitchFamily="2" charset="-78"/>
              </a:rPr>
              <a:t>اينکه</a:t>
            </a:r>
            <a:r>
              <a:rPr lang="fa-IR" dirty="0" smtClean="0">
                <a:cs typeface="B Compset" pitchFamily="2" charset="-78"/>
              </a:rPr>
              <a:t> </a:t>
            </a:r>
            <a:r>
              <a:rPr lang="fa-IR" dirty="0" err="1" smtClean="0">
                <a:cs typeface="B Compset" pitchFamily="2" charset="-78"/>
              </a:rPr>
              <a:t>اين</a:t>
            </a:r>
            <a:r>
              <a:rPr lang="fa-IR" dirty="0" smtClean="0">
                <a:cs typeface="B Compset" pitchFamily="2" charset="-78"/>
              </a:rPr>
              <a:t> سوالات </a:t>
            </a:r>
            <a:r>
              <a:rPr lang="fa-IR" dirty="0" err="1" smtClean="0">
                <a:cs typeface="B Compset" pitchFamily="2" charset="-78"/>
              </a:rPr>
              <a:t>هريک</a:t>
            </a:r>
            <a:r>
              <a:rPr lang="fa-IR" dirty="0" smtClean="0">
                <a:cs typeface="B Compset" pitchFamily="2" charset="-78"/>
              </a:rPr>
              <a:t> به </a:t>
            </a:r>
            <a:r>
              <a:rPr lang="fa-IR" dirty="0" err="1" smtClean="0">
                <a:cs typeface="B Compset" pitchFamily="2" charset="-78"/>
              </a:rPr>
              <a:t>نحوي</a:t>
            </a:r>
            <a:r>
              <a:rPr lang="fa-IR" dirty="0" smtClean="0">
                <a:cs typeface="B Compset" pitchFamily="2" charset="-78"/>
              </a:rPr>
              <a:t> به مسئله انتخاب </a:t>
            </a:r>
            <a:r>
              <a:rPr lang="fa-IR" dirty="0" err="1" smtClean="0">
                <a:cs typeface="B Compset" pitchFamily="2" charset="-78"/>
              </a:rPr>
              <a:t>بين</a:t>
            </a:r>
            <a:r>
              <a:rPr lang="fa-IR" dirty="0" smtClean="0">
                <a:cs typeface="B Compset" pitchFamily="2" charset="-78"/>
              </a:rPr>
              <a:t> </a:t>
            </a:r>
            <a:r>
              <a:rPr lang="fa-IR" dirty="0" err="1" smtClean="0">
                <a:cs typeface="B Compset" pitchFamily="2" charset="-78"/>
              </a:rPr>
              <a:t>طرحهاي</a:t>
            </a:r>
            <a:r>
              <a:rPr lang="fa-IR" dirty="0" smtClean="0">
                <a:cs typeface="B Compset" pitchFamily="2" charset="-78"/>
              </a:rPr>
              <a:t>  مختلف توجه </a:t>
            </a:r>
            <a:r>
              <a:rPr lang="fa-IR" dirty="0" err="1" smtClean="0">
                <a:cs typeface="B Compset" pitchFamily="2" charset="-78"/>
              </a:rPr>
              <a:t>مي</a:t>
            </a:r>
            <a:r>
              <a:rPr lang="fa-IR" dirty="0" smtClean="0">
                <a:cs typeface="B Compset" pitchFamily="2" charset="-78"/>
              </a:rPr>
              <a:t> کنند.</a:t>
            </a:r>
          </a:p>
          <a:p>
            <a:pPr algn="r" rtl="1">
              <a:buNone/>
            </a:pPr>
            <a:endParaRPr lang="en-US" dirty="0" smtClean="0">
              <a:cs typeface="B Compset" pitchFamily="2" charset="-78"/>
            </a:endParaRPr>
          </a:p>
          <a:p>
            <a:pPr algn="r" rtl="1">
              <a:buNone/>
            </a:pPr>
            <a:r>
              <a:rPr lang="fa-IR" dirty="0" smtClean="0">
                <a:cs typeface="B Compset" pitchFamily="2" charset="-78"/>
              </a:rPr>
              <a:t>دوم </a:t>
            </a:r>
            <a:r>
              <a:rPr lang="fa-IR" dirty="0" err="1" smtClean="0">
                <a:cs typeface="B Compset" pitchFamily="2" charset="-78"/>
              </a:rPr>
              <a:t>اينکه</a:t>
            </a:r>
            <a:r>
              <a:rPr lang="fa-IR" dirty="0" smtClean="0">
                <a:cs typeface="B Compset" pitchFamily="2" charset="-78"/>
              </a:rPr>
              <a:t> </a:t>
            </a:r>
            <a:r>
              <a:rPr lang="fa-IR" dirty="0" err="1" smtClean="0">
                <a:cs typeface="B Compset" pitchFamily="2" charset="-78"/>
              </a:rPr>
              <a:t>اين</a:t>
            </a:r>
            <a:r>
              <a:rPr lang="fa-IR" dirty="0" smtClean="0">
                <a:cs typeface="B Compset" pitchFamily="2" charset="-78"/>
              </a:rPr>
              <a:t> سوالات </a:t>
            </a:r>
            <a:r>
              <a:rPr lang="fa-IR" dirty="0" err="1" smtClean="0">
                <a:cs typeface="B Compset" pitchFamily="2" charset="-78"/>
              </a:rPr>
              <a:t>همگي</a:t>
            </a:r>
            <a:r>
              <a:rPr lang="fa-IR" dirty="0" smtClean="0">
                <a:cs typeface="B Compset" pitchFamily="2" charset="-78"/>
              </a:rPr>
              <a:t> در </a:t>
            </a:r>
            <a:r>
              <a:rPr lang="fa-IR" dirty="0" err="1" smtClean="0">
                <a:cs typeface="B Compset" pitchFamily="2" charset="-78"/>
              </a:rPr>
              <a:t>بردارندة</a:t>
            </a:r>
            <a:r>
              <a:rPr lang="fa-IR" dirty="0" smtClean="0">
                <a:cs typeface="B Compset" pitchFamily="2" charset="-78"/>
              </a:rPr>
              <a:t> ملاحظات </a:t>
            </a:r>
            <a:r>
              <a:rPr lang="fa-IR" dirty="0" err="1" smtClean="0">
                <a:cs typeface="B Compset" pitchFamily="2" charset="-78"/>
              </a:rPr>
              <a:t>اقتصادي</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باشند.</a:t>
            </a:r>
            <a:endParaRPr lang="en-US" dirty="0" smtClean="0">
              <a:cs typeface="B Compset" pitchFamily="2" charset="-78"/>
            </a:endParaRPr>
          </a:p>
          <a:p>
            <a:pPr algn="r">
              <a:buNone/>
            </a:pPr>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12</a:t>
            </a:r>
            <a:endParaRPr lang="en-US" dirty="0">
              <a:solidFill>
                <a:schemeClr val="tx1"/>
              </a:solidFill>
            </a:endParaRPr>
          </a:p>
        </p:txBody>
      </p:sp>
      <p:sp>
        <p:nvSpPr>
          <p:cNvPr id="6" name="Rectangle 5"/>
          <p:cNvSpPr/>
          <p:nvPr/>
        </p:nvSpPr>
        <p:spPr>
          <a:xfrm>
            <a:off x="-1438" y="6506723"/>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fa-IR" b="1" dirty="0" smtClean="0">
                <a:cs typeface="B Compset" pitchFamily="2" charset="-78"/>
              </a:rPr>
              <a:t>رابطه اقتصاد با </a:t>
            </a:r>
            <a:r>
              <a:rPr lang="fa-IR" b="1" dirty="0" err="1" smtClean="0">
                <a:cs typeface="B Compset" pitchFamily="2" charset="-78"/>
              </a:rPr>
              <a:t>مهندسي</a:t>
            </a:r>
            <a:r>
              <a:rPr lang="fa-IR" b="1" dirty="0" smtClean="0">
                <a:cs typeface="B Compset" pitchFamily="2" charset="-78"/>
              </a:rPr>
              <a:t> </a:t>
            </a:r>
            <a:r>
              <a:rPr lang="en-US" dirty="0" smtClean="0">
                <a:cs typeface="B Compset" pitchFamily="2" charset="-78"/>
              </a:rPr>
              <a:t/>
            </a:r>
            <a:br>
              <a:rPr lang="en-US" dirty="0" smtClean="0">
                <a:cs typeface="B Compset" pitchFamily="2" charset="-78"/>
              </a:rPr>
            </a:br>
            <a:endParaRPr lang="en-US" dirty="0">
              <a:cs typeface="B Compset" pitchFamily="2" charset="-78"/>
            </a:endParaRPr>
          </a:p>
        </p:txBody>
      </p:sp>
      <p:sp>
        <p:nvSpPr>
          <p:cNvPr id="3" name="Content Placeholder 2"/>
          <p:cNvSpPr>
            <a:spLocks noGrp="1"/>
          </p:cNvSpPr>
          <p:nvPr>
            <p:ph idx="1"/>
          </p:nvPr>
        </p:nvSpPr>
        <p:spPr>
          <a:xfrm>
            <a:off x="533400" y="1600200"/>
            <a:ext cx="8153400" cy="4525963"/>
          </a:xfrm>
        </p:spPr>
        <p:txBody>
          <a:bodyPr>
            <a:normAutofit/>
          </a:bodyPr>
          <a:lstStyle/>
          <a:p>
            <a:pPr algn="just" rtl="1">
              <a:buNone/>
            </a:pPr>
            <a:r>
              <a:rPr lang="fa-IR" dirty="0" smtClean="0">
                <a:cs typeface="B Compset" pitchFamily="2" charset="-78"/>
              </a:rPr>
              <a:t>از سوالات و موارد </a:t>
            </a:r>
            <a:r>
              <a:rPr lang="fa-IR" dirty="0" err="1" smtClean="0">
                <a:cs typeface="B Compset" pitchFamily="2" charset="-78"/>
              </a:rPr>
              <a:t>قبلي</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توان به طور خلاصه به رابطه </a:t>
            </a:r>
            <a:r>
              <a:rPr lang="fa-IR" dirty="0" err="1" smtClean="0">
                <a:cs typeface="B Compset" pitchFamily="2" charset="-78"/>
              </a:rPr>
              <a:t>بين</a:t>
            </a:r>
            <a:r>
              <a:rPr lang="fa-IR" dirty="0" smtClean="0">
                <a:cs typeface="B Compset" pitchFamily="2" charset="-78"/>
              </a:rPr>
              <a:t> اقتصاد و </a:t>
            </a:r>
            <a:r>
              <a:rPr lang="fa-IR" dirty="0" err="1" smtClean="0">
                <a:cs typeface="B Compset" pitchFamily="2" charset="-78"/>
              </a:rPr>
              <a:t>مهندسي</a:t>
            </a:r>
            <a:r>
              <a:rPr lang="fa-IR" dirty="0" smtClean="0">
                <a:cs typeface="B Compset" pitchFamily="2" charset="-78"/>
              </a:rPr>
              <a:t> و علت انتخاب واژه اقتصاد </a:t>
            </a:r>
            <a:r>
              <a:rPr lang="fa-IR" dirty="0" err="1" smtClean="0">
                <a:cs typeface="B Compset" pitchFamily="2" charset="-78"/>
              </a:rPr>
              <a:t>مهندسي</a:t>
            </a:r>
            <a:r>
              <a:rPr lang="fa-IR" dirty="0" smtClean="0">
                <a:cs typeface="B Compset" pitchFamily="2" charset="-78"/>
              </a:rPr>
              <a:t> </a:t>
            </a:r>
            <a:r>
              <a:rPr lang="fa-IR" dirty="0" err="1" smtClean="0">
                <a:cs typeface="B Compset" pitchFamily="2" charset="-78"/>
              </a:rPr>
              <a:t>پي</a:t>
            </a:r>
            <a:r>
              <a:rPr lang="fa-IR" dirty="0" smtClean="0">
                <a:cs typeface="B Compset" pitchFamily="2" charset="-78"/>
              </a:rPr>
              <a:t> برد.</a:t>
            </a:r>
          </a:p>
          <a:p>
            <a:pPr algn="just" rtl="1">
              <a:buNone/>
            </a:pPr>
            <a:endParaRPr lang="en-US" dirty="0" smtClean="0">
              <a:cs typeface="B Compset" pitchFamily="2" charset="-78"/>
            </a:endParaRPr>
          </a:p>
          <a:p>
            <a:pPr algn="just" rtl="1">
              <a:buNone/>
            </a:pPr>
            <a:r>
              <a:rPr lang="fa-IR" dirty="0" err="1" smtClean="0">
                <a:cs typeface="B Compset" pitchFamily="2" charset="-78"/>
              </a:rPr>
              <a:t>براي</a:t>
            </a:r>
            <a:r>
              <a:rPr lang="fa-IR" dirty="0" smtClean="0">
                <a:cs typeface="B Compset" pitchFamily="2" charset="-78"/>
              </a:rPr>
              <a:t> </a:t>
            </a:r>
            <a:r>
              <a:rPr lang="fa-IR" dirty="0" err="1" smtClean="0">
                <a:cs typeface="B Compset" pitchFamily="2" charset="-78"/>
              </a:rPr>
              <a:t>بررسي</a:t>
            </a:r>
            <a:r>
              <a:rPr lang="fa-IR" dirty="0" smtClean="0">
                <a:cs typeface="B Compset" pitchFamily="2" charset="-78"/>
              </a:rPr>
              <a:t> رابطه </a:t>
            </a:r>
            <a:r>
              <a:rPr lang="fa-IR" dirty="0" err="1" smtClean="0">
                <a:cs typeface="B Compset" pitchFamily="2" charset="-78"/>
              </a:rPr>
              <a:t>دقيق</a:t>
            </a:r>
            <a:r>
              <a:rPr lang="fa-IR" dirty="0" smtClean="0">
                <a:cs typeface="B Compset" pitchFamily="2" charset="-78"/>
              </a:rPr>
              <a:t> </a:t>
            </a:r>
            <a:r>
              <a:rPr lang="fa-IR" dirty="0" err="1" smtClean="0">
                <a:cs typeface="B Compset" pitchFamily="2" charset="-78"/>
              </a:rPr>
              <a:t>بين</a:t>
            </a:r>
            <a:r>
              <a:rPr lang="fa-IR" dirty="0" smtClean="0">
                <a:cs typeface="B Compset" pitchFamily="2" charset="-78"/>
              </a:rPr>
              <a:t> اقتصاد و </a:t>
            </a:r>
            <a:r>
              <a:rPr lang="fa-IR" dirty="0" err="1" smtClean="0">
                <a:cs typeface="B Compset" pitchFamily="2" charset="-78"/>
              </a:rPr>
              <a:t>مهندسي</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توان گفت که </a:t>
            </a:r>
            <a:r>
              <a:rPr lang="fa-IR" dirty="0" err="1" smtClean="0">
                <a:cs typeface="B Compset" pitchFamily="2" charset="-78"/>
              </a:rPr>
              <a:t>اين</a:t>
            </a:r>
            <a:r>
              <a:rPr lang="fa-IR" dirty="0" smtClean="0">
                <a:cs typeface="B Compset" pitchFamily="2" charset="-78"/>
              </a:rPr>
              <a:t> رابطه مانند رابطه </a:t>
            </a:r>
            <a:r>
              <a:rPr lang="fa-IR" dirty="0" err="1" smtClean="0">
                <a:cs typeface="B Compset" pitchFamily="2" charset="-78"/>
              </a:rPr>
              <a:t>بين</a:t>
            </a:r>
            <a:r>
              <a:rPr lang="fa-IR" dirty="0" smtClean="0">
                <a:cs typeface="B Compset" pitchFamily="2" charset="-78"/>
              </a:rPr>
              <a:t> </a:t>
            </a:r>
            <a:r>
              <a:rPr lang="fa-IR" dirty="0" err="1" smtClean="0">
                <a:cs typeface="B Compset" pitchFamily="2" charset="-78"/>
              </a:rPr>
              <a:t>مهندسي</a:t>
            </a:r>
            <a:r>
              <a:rPr lang="fa-IR" dirty="0" smtClean="0">
                <a:cs typeface="B Compset" pitchFamily="2" charset="-78"/>
              </a:rPr>
              <a:t> و </a:t>
            </a:r>
            <a:r>
              <a:rPr lang="fa-IR" dirty="0" err="1" smtClean="0">
                <a:cs typeface="B Compset" pitchFamily="2" charset="-78"/>
              </a:rPr>
              <a:t>فيزيک</a:t>
            </a:r>
            <a:r>
              <a:rPr lang="fa-IR" dirty="0" smtClean="0">
                <a:cs typeface="B Compset" pitchFamily="2" charset="-78"/>
              </a:rPr>
              <a:t> است. </a:t>
            </a:r>
            <a:r>
              <a:rPr lang="fa-IR" dirty="0" err="1" smtClean="0">
                <a:cs typeface="B Compset" pitchFamily="2" charset="-78"/>
              </a:rPr>
              <a:t>بدين</a:t>
            </a:r>
            <a:r>
              <a:rPr lang="fa-IR" dirty="0" smtClean="0">
                <a:cs typeface="B Compset" pitchFamily="2" charset="-78"/>
              </a:rPr>
              <a:t> </a:t>
            </a:r>
            <a:r>
              <a:rPr lang="fa-IR" dirty="0" err="1" smtClean="0">
                <a:cs typeface="B Compset" pitchFamily="2" charset="-78"/>
              </a:rPr>
              <a:t>معني</a:t>
            </a:r>
            <a:r>
              <a:rPr lang="fa-IR" dirty="0" smtClean="0">
                <a:cs typeface="B Compset" pitchFamily="2" charset="-78"/>
              </a:rPr>
              <a:t> که دانشمندان اغلب اوقات خود را به کشف و </a:t>
            </a:r>
            <a:r>
              <a:rPr lang="fa-IR" dirty="0" err="1" smtClean="0">
                <a:cs typeface="B Compset" pitchFamily="2" charset="-78"/>
              </a:rPr>
              <a:t>تشريح</a:t>
            </a:r>
            <a:r>
              <a:rPr lang="fa-IR" dirty="0" smtClean="0">
                <a:cs typeface="B Compset" pitchFamily="2" charset="-78"/>
              </a:rPr>
              <a:t> </a:t>
            </a:r>
            <a:r>
              <a:rPr lang="fa-IR" dirty="0" err="1" smtClean="0">
                <a:cs typeface="B Compset" pitchFamily="2" charset="-78"/>
              </a:rPr>
              <a:t>قوانين</a:t>
            </a:r>
            <a:r>
              <a:rPr lang="fa-IR" dirty="0" smtClean="0">
                <a:cs typeface="B Compset" pitchFamily="2" charset="-78"/>
              </a:rPr>
              <a:t> </a:t>
            </a:r>
            <a:r>
              <a:rPr lang="fa-IR" dirty="0" err="1" smtClean="0">
                <a:cs typeface="B Compset" pitchFamily="2" charset="-78"/>
              </a:rPr>
              <a:t>طبيعت</a:t>
            </a:r>
            <a:r>
              <a:rPr lang="fa-IR" dirty="0" smtClean="0">
                <a:cs typeface="B Compset" pitchFamily="2" charset="-78"/>
              </a:rPr>
              <a:t> اختصاص داده </a:t>
            </a:r>
            <a:r>
              <a:rPr lang="fa-IR" dirty="0" err="1" smtClean="0">
                <a:cs typeface="B Compset" pitchFamily="2" charset="-78"/>
              </a:rPr>
              <a:t>اند</a:t>
            </a:r>
            <a:r>
              <a:rPr lang="fa-IR" dirty="0" smtClean="0">
                <a:cs typeface="B Compset" pitchFamily="2" charset="-78"/>
              </a:rPr>
              <a:t> و مهندسان </a:t>
            </a:r>
            <a:r>
              <a:rPr lang="fa-IR" dirty="0" err="1" smtClean="0">
                <a:cs typeface="B Compset" pitchFamily="2" charset="-78"/>
              </a:rPr>
              <a:t>نيز</a:t>
            </a:r>
            <a:r>
              <a:rPr lang="fa-IR" dirty="0" smtClean="0">
                <a:cs typeface="B Compset" pitchFamily="2" charset="-78"/>
              </a:rPr>
              <a:t> با دانشمندان </a:t>
            </a:r>
            <a:r>
              <a:rPr lang="fa-IR" dirty="0" err="1" smtClean="0">
                <a:cs typeface="B Compset" pitchFamily="2" charset="-78"/>
              </a:rPr>
              <a:t>همکاري</a:t>
            </a:r>
            <a:r>
              <a:rPr lang="fa-IR" dirty="0" smtClean="0">
                <a:cs typeface="B Compset" pitchFamily="2" charset="-78"/>
              </a:rPr>
              <a:t> نموده </a:t>
            </a:r>
            <a:r>
              <a:rPr lang="fa-IR" dirty="0" err="1" smtClean="0">
                <a:cs typeface="B Compset" pitchFamily="2" charset="-78"/>
              </a:rPr>
              <a:t>تابتوانند</a:t>
            </a:r>
            <a:r>
              <a:rPr lang="fa-IR" dirty="0" smtClean="0">
                <a:cs typeface="B Compset" pitchFamily="2" charset="-78"/>
              </a:rPr>
              <a:t> </a:t>
            </a:r>
            <a:r>
              <a:rPr lang="fa-IR" dirty="0" err="1" smtClean="0">
                <a:cs typeface="B Compset" pitchFamily="2" charset="-78"/>
              </a:rPr>
              <a:t>کاربردهاي</a:t>
            </a:r>
            <a:r>
              <a:rPr lang="fa-IR" dirty="0" smtClean="0">
                <a:cs typeface="B Compset" pitchFamily="2" charset="-78"/>
              </a:rPr>
              <a:t> </a:t>
            </a:r>
            <a:r>
              <a:rPr lang="fa-IR" dirty="0" err="1" smtClean="0">
                <a:cs typeface="B Compset" pitchFamily="2" charset="-78"/>
              </a:rPr>
              <a:t>عملي</a:t>
            </a:r>
            <a:r>
              <a:rPr lang="fa-IR" dirty="0" smtClean="0">
                <a:cs typeface="B Compset" pitchFamily="2" charset="-78"/>
              </a:rPr>
              <a:t> </a:t>
            </a:r>
            <a:r>
              <a:rPr lang="fa-IR" dirty="0" err="1" smtClean="0">
                <a:cs typeface="B Compset" pitchFamily="2" charset="-78"/>
              </a:rPr>
              <a:t>قوانين</a:t>
            </a:r>
            <a:r>
              <a:rPr lang="fa-IR" dirty="0" smtClean="0">
                <a:cs typeface="B Compset" pitchFamily="2" charset="-78"/>
              </a:rPr>
              <a:t> را در </a:t>
            </a:r>
            <a:r>
              <a:rPr lang="fa-IR" dirty="0" err="1" smtClean="0">
                <a:cs typeface="B Compset" pitchFamily="2" charset="-78"/>
              </a:rPr>
              <a:t>دنياي</a:t>
            </a:r>
            <a:r>
              <a:rPr lang="fa-IR" dirty="0" smtClean="0">
                <a:cs typeface="B Compset" pitchFamily="2" charset="-78"/>
              </a:rPr>
              <a:t> </a:t>
            </a:r>
            <a:r>
              <a:rPr lang="fa-IR" dirty="0" err="1" smtClean="0">
                <a:cs typeface="B Compset" pitchFamily="2" charset="-78"/>
              </a:rPr>
              <a:t>واقعي</a:t>
            </a:r>
            <a:r>
              <a:rPr lang="fa-IR" dirty="0" smtClean="0">
                <a:cs typeface="B Compset" pitchFamily="2" charset="-78"/>
              </a:rPr>
              <a:t> نشان دهند.</a:t>
            </a:r>
            <a:endParaRPr lang="en-US" dirty="0" smtClean="0">
              <a:cs typeface="B Compset" pitchFamily="2" charset="-78"/>
            </a:endParaRPr>
          </a:p>
          <a:p>
            <a:pPr algn="just"/>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13</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64163"/>
          </a:xfrm>
        </p:spPr>
        <p:txBody>
          <a:bodyPr>
            <a:normAutofit/>
          </a:bodyPr>
          <a:lstStyle/>
          <a:p>
            <a:pPr algn="just" rtl="1">
              <a:buNone/>
            </a:pPr>
            <a:r>
              <a:rPr lang="fa-IR" sz="2800" dirty="0" smtClean="0">
                <a:latin typeface="AngsanaUPC" pitchFamily="18" charset="-34"/>
                <a:cs typeface="B Compset" pitchFamily="2" charset="-78"/>
              </a:rPr>
              <a:t>با وجود </a:t>
            </a:r>
            <a:r>
              <a:rPr lang="fa-IR" sz="2800" dirty="0" err="1" smtClean="0">
                <a:latin typeface="AngsanaUPC" pitchFamily="18" charset="-34"/>
                <a:cs typeface="B Compset" pitchFamily="2" charset="-78"/>
              </a:rPr>
              <a:t>اينکه</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قوانين</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اقتصادي</a:t>
            </a:r>
            <a:r>
              <a:rPr lang="fa-IR" sz="2800" dirty="0" smtClean="0">
                <a:latin typeface="AngsanaUPC" pitchFamily="18" charset="-34"/>
                <a:cs typeface="B Compset" pitchFamily="2" charset="-78"/>
              </a:rPr>
              <a:t> به اندازه </a:t>
            </a:r>
            <a:r>
              <a:rPr lang="fa-IR" sz="2800" dirty="0" err="1" smtClean="0">
                <a:latin typeface="AngsanaUPC" pitchFamily="18" charset="-34"/>
                <a:cs typeface="B Compset" pitchFamily="2" charset="-78"/>
              </a:rPr>
              <a:t>قوانين</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فيزيک</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دقيق</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نيستند</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ولي</a:t>
            </a:r>
            <a:r>
              <a:rPr lang="fa-IR" sz="2800" dirty="0" smtClean="0">
                <a:latin typeface="AngsanaUPC" pitchFamily="18" charset="-34"/>
                <a:cs typeface="B Compset" pitchFamily="2" charset="-78"/>
              </a:rPr>
              <a:t> کاربرد روز </a:t>
            </a:r>
            <a:r>
              <a:rPr lang="fa-IR" sz="2800" dirty="0" err="1" smtClean="0">
                <a:latin typeface="AngsanaUPC" pitchFamily="18" charset="-34"/>
                <a:cs typeface="B Compset" pitchFamily="2" charset="-78"/>
              </a:rPr>
              <a:t>افزاون</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قوانين</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اقتصادي</a:t>
            </a:r>
            <a:r>
              <a:rPr lang="fa-IR" sz="2800" dirty="0" smtClean="0">
                <a:latin typeface="AngsanaUPC" pitchFamily="18" charset="-34"/>
                <a:cs typeface="B Compset" pitchFamily="2" charset="-78"/>
              </a:rPr>
              <a:t> در </a:t>
            </a:r>
            <a:r>
              <a:rPr lang="fa-IR" sz="2800" dirty="0" err="1" smtClean="0">
                <a:latin typeface="AngsanaUPC" pitchFamily="18" charset="-34"/>
                <a:cs typeface="B Compset" pitchFamily="2" charset="-78"/>
              </a:rPr>
              <a:t>زمينه</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توليد</a:t>
            </a:r>
            <a:r>
              <a:rPr lang="fa-IR" sz="2800" dirty="0" smtClean="0">
                <a:latin typeface="AngsanaUPC" pitchFamily="18" charset="-34"/>
                <a:cs typeface="B Compset" pitchFamily="2" charset="-78"/>
              </a:rPr>
              <a:t> و استفاده از منابع </a:t>
            </a:r>
            <a:r>
              <a:rPr lang="fa-IR" sz="2800" dirty="0" err="1" smtClean="0">
                <a:latin typeface="AngsanaUPC" pitchFamily="18" charset="-34"/>
                <a:cs typeface="B Compset" pitchFamily="2" charset="-78"/>
              </a:rPr>
              <a:t>کمياب</a:t>
            </a:r>
            <a:r>
              <a:rPr lang="fa-IR" sz="2800" dirty="0" smtClean="0">
                <a:latin typeface="AngsanaUPC" pitchFamily="18" charset="-34"/>
                <a:cs typeface="B Compset" pitchFamily="2" charset="-78"/>
              </a:rPr>
              <a:t> موجب شده است </a:t>
            </a:r>
            <a:r>
              <a:rPr lang="fa-IR" sz="2800" dirty="0" err="1" smtClean="0">
                <a:latin typeface="AngsanaUPC" pitchFamily="18" charset="-34"/>
                <a:cs typeface="B Compset" pitchFamily="2" charset="-78"/>
              </a:rPr>
              <a:t>اين</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قوانين</a:t>
            </a:r>
            <a:r>
              <a:rPr lang="fa-IR" sz="2800" dirty="0" smtClean="0">
                <a:latin typeface="AngsanaUPC" pitchFamily="18" charset="-34"/>
                <a:cs typeface="B Compset" pitchFamily="2" charset="-78"/>
              </a:rPr>
              <a:t> به صورت </a:t>
            </a:r>
            <a:r>
              <a:rPr lang="fa-IR" sz="2800" dirty="0" err="1" smtClean="0">
                <a:latin typeface="AngsanaUPC" pitchFamily="18" charset="-34"/>
                <a:cs typeface="B Compset" pitchFamily="2" charset="-78"/>
              </a:rPr>
              <a:t>چشمگيري</a:t>
            </a:r>
            <a:r>
              <a:rPr lang="fa-IR" sz="2800" dirty="0" smtClean="0">
                <a:latin typeface="AngsanaUPC" pitchFamily="18" charset="-34"/>
                <a:cs typeface="B Compset" pitchFamily="2" charset="-78"/>
              </a:rPr>
              <a:t> مورد توجه </a:t>
            </a:r>
            <a:r>
              <a:rPr lang="fa-IR" sz="2800" dirty="0" err="1" smtClean="0">
                <a:latin typeface="AngsanaUPC" pitchFamily="18" charset="-34"/>
                <a:cs typeface="B Compset" pitchFamily="2" charset="-78"/>
              </a:rPr>
              <a:t>مهندسين</a:t>
            </a:r>
            <a:r>
              <a:rPr lang="fa-IR" sz="2800" dirty="0" smtClean="0">
                <a:latin typeface="AngsanaUPC" pitchFamily="18" charset="-34"/>
                <a:cs typeface="B Compset" pitchFamily="2" charset="-78"/>
              </a:rPr>
              <a:t> قرار </a:t>
            </a:r>
            <a:r>
              <a:rPr lang="fa-IR" sz="2800" dirty="0" err="1" smtClean="0">
                <a:latin typeface="AngsanaUPC" pitchFamily="18" charset="-34"/>
                <a:cs typeface="B Compset" pitchFamily="2" charset="-78"/>
              </a:rPr>
              <a:t>گيرند</a:t>
            </a:r>
            <a:r>
              <a:rPr lang="fa-IR" sz="2800" dirty="0" smtClean="0">
                <a:latin typeface="AngsanaUPC" pitchFamily="18" charset="-34"/>
                <a:cs typeface="B Compset" pitchFamily="2" charset="-78"/>
              </a:rPr>
              <a:t>. </a:t>
            </a:r>
          </a:p>
          <a:p>
            <a:pPr algn="r" rtl="1">
              <a:buNone/>
            </a:pPr>
            <a:r>
              <a:rPr lang="fa-IR" sz="2800" dirty="0" smtClean="0">
                <a:latin typeface="AngsanaUPC" pitchFamily="18" charset="-34"/>
                <a:cs typeface="B Compset" pitchFamily="2" charset="-78"/>
              </a:rPr>
              <a:t>شايد بتوان گفت کتاب «نظريه اقتصادي مکان راه آهن» نوشتة</a:t>
            </a:r>
            <a:r>
              <a:rPr lang="en-US" sz="2800" dirty="0">
                <a:latin typeface="AngsanaUPC" pitchFamily="18" charset="-34"/>
                <a:cs typeface="B Compset" pitchFamily="2" charset="-78"/>
              </a:rPr>
              <a:t> </a:t>
            </a:r>
            <a:r>
              <a:rPr lang="fa-IR" sz="2800" dirty="0" smtClean="0">
                <a:latin typeface="AngsanaUPC" pitchFamily="18" charset="-34"/>
                <a:cs typeface="B Compset" pitchFamily="2" charset="-78"/>
              </a:rPr>
              <a:t>آرتورولينگتن</a:t>
            </a:r>
            <a:r>
              <a:rPr lang="en-US" sz="2800" dirty="0" smtClean="0">
                <a:latin typeface="AngsanaUPC" pitchFamily="18" charset="-34"/>
                <a:cs typeface="B Compset" pitchFamily="2" charset="-78"/>
              </a:rPr>
              <a:t> </a:t>
            </a:r>
            <a:r>
              <a:rPr lang="en-US" sz="2800" b="1" dirty="0" smtClean="0">
                <a:latin typeface="AngsanaUPC" pitchFamily="18" charset="-34"/>
                <a:cs typeface="B Compset" pitchFamily="2" charset="-78"/>
              </a:rPr>
              <a:t>A.Wellington </a:t>
            </a:r>
            <a:r>
              <a:rPr lang="fa-IR" sz="2800" dirty="0" smtClean="0">
                <a:latin typeface="AngsanaUPC" pitchFamily="18" charset="-34"/>
                <a:cs typeface="B Compset" pitchFamily="2" charset="-78"/>
              </a:rPr>
              <a:t>در سال 1887 </a:t>
            </a:r>
            <a:r>
              <a:rPr lang="fa-IR" sz="2800" dirty="0" err="1" smtClean="0">
                <a:latin typeface="AngsanaUPC" pitchFamily="18" charset="-34"/>
                <a:cs typeface="B Compset" pitchFamily="2" charset="-78"/>
              </a:rPr>
              <a:t>ميلادي</a:t>
            </a:r>
            <a:r>
              <a:rPr lang="fa-IR" sz="2800" dirty="0" smtClean="0">
                <a:latin typeface="AngsanaUPC" pitchFamily="18" charset="-34"/>
                <a:cs typeface="B Compset" pitchFamily="2" charset="-78"/>
              </a:rPr>
              <a:t> را در </a:t>
            </a:r>
            <a:r>
              <a:rPr lang="fa-IR" sz="2800" dirty="0" err="1" smtClean="0">
                <a:latin typeface="AngsanaUPC" pitchFamily="18" charset="-34"/>
                <a:cs typeface="B Compset" pitchFamily="2" charset="-78"/>
              </a:rPr>
              <a:t>حقيقت</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مبداً</a:t>
            </a:r>
            <a:r>
              <a:rPr lang="fa-IR" sz="2800" dirty="0" smtClean="0">
                <a:latin typeface="AngsanaUPC" pitchFamily="18" charset="-34"/>
                <a:cs typeface="B Compset" pitchFamily="2" charset="-78"/>
              </a:rPr>
              <a:t> توجه </a:t>
            </a:r>
            <a:r>
              <a:rPr lang="fa-IR" sz="2800" dirty="0" err="1" smtClean="0">
                <a:latin typeface="AngsanaUPC" pitchFamily="18" charset="-34"/>
                <a:cs typeface="B Compset" pitchFamily="2" charset="-78"/>
              </a:rPr>
              <a:t>مهندسين</a:t>
            </a:r>
            <a:r>
              <a:rPr lang="fa-IR" sz="2800" dirty="0" smtClean="0">
                <a:latin typeface="AngsanaUPC" pitchFamily="18" charset="-34"/>
                <a:cs typeface="B Compset" pitchFamily="2" charset="-78"/>
              </a:rPr>
              <a:t> به </a:t>
            </a:r>
            <a:r>
              <a:rPr lang="fa-IR" sz="2800" dirty="0" err="1" smtClean="0">
                <a:latin typeface="AngsanaUPC" pitchFamily="18" charset="-34"/>
                <a:cs typeface="B Compset" pitchFamily="2" charset="-78"/>
              </a:rPr>
              <a:t>ارزيابي</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اقتصادي</a:t>
            </a:r>
            <a:r>
              <a:rPr lang="fa-IR" sz="2800" dirty="0" smtClean="0">
                <a:latin typeface="AngsanaUPC" pitchFamily="18" charset="-34"/>
                <a:cs typeface="B Compset" pitchFamily="2" charset="-78"/>
              </a:rPr>
              <a:t> دانست </a:t>
            </a:r>
            <a:r>
              <a:rPr lang="fa-IR" sz="2800" dirty="0" err="1" smtClean="0">
                <a:latin typeface="AngsanaUPC" pitchFamily="18" charset="-34"/>
                <a:cs typeface="B Compset" pitchFamily="2" charset="-78"/>
              </a:rPr>
              <a:t>ولي</a:t>
            </a:r>
            <a:r>
              <a:rPr lang="fa-IR" sz="2800" dirty="0" smtClean="0">
                <a:latin typeface="AngsanaUPC" pitchFamily="18" charset="-34"/>
                <a:cs typeface="B Compset" pitchFamily="2" charset="-78"/>
              </a:rPr>
              <a:t> از آن </a:t>
            </a:r>
            <a:r>
              <a:rPr lang="fa-IR" sz="2800" dirty="0" err="1" smtClean="0">
                <a:latin typeface="AngsanaUPC" pitchFamily="18" charset="-34"/>
                <a:cs typeface="B Compset" pitchFamily="2" charset="-78"/>
              </a:rPr>
              <a:t>تاريخ</a:t>
            </a:r>
            <a:r>
              <a:rPr lang="fa-IR" sz="2800" dirty="0" smtClean="0">
                <a:latin typeface="AngsanaUPC" pitchFamily="18" charset="-34"/>
                <a:cs typeface="B Compset" pitchFamily="2" charset="-78"/>
              </a:rPr>
              <a:t> به بعد </a:t>
            </a:r>
            <a:r>
              <a:rPr lang="fa-IR" sz="2800" dirty="0" err="1" smtClean="0">
                <a:latin typeface="AngsanaUPC" pitchFamily="18" charset="-34"/>
                <a:cs typeface="B Compset" pitchFamily="2" charset="-78"/>
              </a:rPr>
              <a:t>مفاهيم</a:t>
            </a:r>
            <a:r>
              <a:rPr lang="fa-IR" sz="2800" dirty="0" smtClean="0">
                <a:latin typeface="AngsanaUPC" pitchFamily="18" charset="-34"/>
                <a:cs typeface="B Compset" pitchFamily="2" charset="-78"/>
              </a:rPr>
              <a:t> و </a:t>
            </a:r>
            <a:r>
              <a:rPr lang="fa-IR" sz="2800" dirty="0" err="1" smtClean="0">
                <a:latin typeface="AngsanaUPC" pitchFamily="18" charset="-34"/>
                <a:cs typeface="B Compset" pitchFamily="2" charset="-78"/>
              </a:rPr>
              <a:t>موضعات</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اقتصادي</a:t>
            </a:r>
            <a:r>
              <a:rPr lang="fa-IR" sz="2800" dirty="0" smtClean="0">
                <a:latin typeface="AngsanaUPC" pitchFamily="18" charset="-34"/>
                <a:cs typeface="B Compset" pitchFamily="2" charset="-78"/>
              </a:rPr>
              <a:t> به صورت قابل </a:t>
            </a:r>
            <a:r>
              <a:rPr lang="fa-IR" sz="2800" dirty="0" err="1" smtClean="0">
                <a:latin typeface="AngsanaUPC" pitchFamily="18" charset="-34"/>
                <a:cs typeface="B Compset" pitchFamily="2" charset="-78"/>
              </a:rPr>
              <a:t>توجهي</a:t>
            </a:r>
            <a:r>
              <a:rPr lang="fa-IR" sz="2800" dirty="0" smtClean="0">
                <a:latin typeface="AngsanaUPC" pitchFamily="18" charset="-34"/>
                <a:cs typeface="B Compset" pitchFamily="2" charset="-78"/>
              </a:rPr>
              <a:t> مسائل و </a:t>
            </a:r>
            <a:r>
              <a:rPr lang="fa-IR" sz="2800" dirty="0" err="1" smtClean="0">
                <a:latin typeface="AngsanaUPC" pitchFamily="18" charset="-34"/>
                <a:cs typeface="B Compset" pitchFamily="2" charset="-78"/>
              </a:rPr>
              <a:t>بررسيهاي</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مهندسي</a:t>
            </a:r>
            <a:r>
              <a:rPr lang="fa-IR" sz="2800" dirty="0" smtClean="0">
                <a:latin typeface="AngsanaUPC" pitchFamily="18" charset="-34"/>
                <a:cs typeface="B Compset" pitchFamily="2" charset="-78"/>
              </a:rPr>
              <a:t> را تحت </a:t>
            </a:r>
            <a:r>
              <a:rPr lang="fa-IR" sz="2800" dirty="0" err="1" smtClean="0">
                <a:latin typeface="AngsanaUPC" pitchFamily="18" charset="-34"/>
                <a:cs typeface="B Compset" pitchFamily="2" charset="-78"/>
              </a:rPr>
              <a:t>تاثير</a:t>
            </a:r>
            <a:r>
              <a:rPr lang="fa-IR" sz="2800" dirty="0" smtClean="0">
                <a:latin typeface="AngsanaUPC" pitchFamily="18" charset="-34"/>
                <a:cs typeface="B Compset" pitchFamily="2" charset="-78"/>
              </a:rPr>
              <a:t> قرار داده است، </a:t>
            </a:r>
            <a:r>
              <a:rPr lang="fa-IR" sz="2800" dirty="0" err="1" smtClean="0">
                <a:latin typeface="AngsanaUPC" pitchFamily="18" charset="-34"/>
                <a:cs typeface="B Compset" pitchFamily="2" charset="-78"/>
              </a:rPr>
              <a:t>بطوريکه</a:t>
            </a:r>
            <a:r>
              <a:rPr lang="fa-IR" sz="2800" dirty="0" smtClean="0">
                <a:latin typeface="AngsanaUPC" pitchFamily="18" charset="-34"/>
                <a:cs typeface="B Compset" pitchFamily="2" charset="-78"/>
              </a:rPr>
              <a:t> امروزه </a:t>
            </a:r>
            <a:r>
              <a:rPr lang="fa-IR" sz="2800" dirty="0" err="1" smtClean="0">
                <a:latin typeface="AngsanaUPC" pitchFamily="18" charset="-34"/>
                <a:cs typeface="B Compset" pitchFamily="2" charset="-78"/>
              </a:rPr>
              <a:t>تصميم</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گيري</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مهندسين</a:t>
            </a:r>
            <a:r>
              <a:rPr lang="fa-IR" sz="2800" dirty="0" smtClean="0">
                <a:latin typeface="AngsanaUPC" pitchFamily="18" charset="-34"/>
                <a:cs typeface="B Compset" pitchFamily="2" charset="-78"/>
              </a:rPr>
              <a:t> بدون توجه به </a:t>
            </a:r>
            <a:r>
              <a:rPr lang="fa-IR" sz="2800" dirty="0" err="1" smtClean="0">
                <a:latin typeface="AngsanaUPC" pitchFamily="18" charset="-34"/>
                <a:cs typeface="B Compset" pitchFamily="2" charset="-78"/>
              </a:rPr>
              <a:t>مفاهيم</a:t>
            </a:r>
            <a:r>
              <a:rPr lang="fa-IR" sz="2800" dirty="0" smtClean="0">
                <a:latin typeface="AngsanaUPC" pitchFamily="18" charset="-34"/>
                <a:cs typeface="B Compset" pitchFamily="2" charset="-78"/>
              </a:rPr>
              <a:t> و مسائل </a:t>
            </a:r>
            <a:r>
              <a:rPr lang="fa-IR" sz="2800" dirty="0" err="1" smtClean="0">
                <a:latin typeface="AngsanaUPC" pitchFamily="18" charset="-34"/>
                <a:cs typeface="B Compset" pitchFamily="2" charset="-78"/>
              </a:rPr>
              <a:t>اقتصادي</a:t>
            </a:r>
            <a:r>
              <a:rPr lang="fa-IR" sz="2800" dirty="0" smtClean="0">
                <a:latin typeface="AngsanaUPC" pitchFamily="18" charset="-34"/>
                <a:cs typeface="B Compset" pitchFamily="2" charset="-78"/>
              </a:rPr>
              <a:t>، امکان </a:t>
            </a:r>
            <a:r>
              <a:rPr lang="fa-IR" sz="2800" dirty="0" err="1" smtClean="0">
                <a:latin typeface="AngsanaUPC" pitchFamily="18" charset="-34"/>
                <a:cs typeface="B Compset" pitchFamily="2" charset="-78"/>
              </a:rPr>
              <a:t>پذير</a:t>
            </a:r>
            <a:r>
              <a:rPr lang="fa-IR" sz="2800" dirty="0" smtClean="0">
                <a:latin typeface="AngsanaUPC" pitchFamily="18" charset="-34"/>
                <a:cs typeface="B Compset" pitchFamily="2" charset="-78"/>
              </a:rPr>
              <a:t> </a:t>
            </a:r>
            <a:r>
              <a:rPr lang="fa-IR" sz="2800" dirty="0" err="1" smtClean="0">
                <a:latin typeface="AngsanaUPC" pitchFamily="18" charset="-34"/>
                <a:cs typeface="B Compset" pitchFamily="2" charset="-78"/>
              </a:rPr>
              <a:t>نيست</a:t>
            </a:r>
            <a:r>
              <a:rPr lang="fa-IR" sz="2800" dirty="0" smtClean="0">
                <a:latin typeface="AngsanaUPC" pitchFamily="18" charset="-34"/>
                <a:cs typeface="B Compset" pitchFamily="2" charset="-78"/>
              </a:rPr>
              <a:t>.</a:t>
            </a:r>
            <a:endParaRPr lang="en-US" sz="2800" dirty="0" smtClean="0">
              <a:latin typeface="AngsanaUPC" pitchFamily="18" charset="-34"/>
              <a:cs typeface="B Compset" pitchFamily="2" charset="-78"/>
            </a:endParaRPr>
          </a:p>
          <a:p>
            <a:pPr algn="just" rtl="1">
              <a:buNone/>
            </a:pPr>
            <a:endParaRPr lang="en-US" sz="2800" dirty="0">
              <a:latin typeface="AngsanaUPC" pitchFamily="18" charset="-34"/>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14</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143000"/>
          </a:xfrm>
        </p:spPr>
        <p:txBody>
          <a:bodyPr>
            <a:noAutofit/>
          </a:bodyPr>
          <a:lstStyle/>
          <a:p>
            <a:pPr algn="ctr"/>
            <a:r>
              <a:rPr lang="fa-IR" sz="4000" b="1" dirty="0" smtClean="0"/>
              <a:t>طرح و برنامه  </a:t>
            </a:r>
            <a:br>
              <a:rPr lang="fa-IR" sz="4000" b="1" dirty="0" smtClean="0"/>
            </a:br>
            <a:r>
              <a:rPr lang="en-US" sz="4000" b="1" dirty="0" smtClean="0"/>
              <a:t>Project &amp;  Plan</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905000"/>
            <a:ext cx="8229600" cy="4525963"/>
          </a:xfrm>
        </p:spPr>
        <p:txBody>
          <a:bodyPr>
            <a:normAutofit lnSpcReduction="10000"/>
          </a:bodyPr>
          <a:lstStyle/>
          <a:p>
            <a:pPr algn="r" rtl="1">
              <a:buNone/>
            </a:pPr>
            <a:r>
              <a:rPr lang="fa-IR" dirty="0" smtClean="0">
                <a:cs typeface="B Compset" pitchFamily="2" charset="-78"/>
              </a:rPr>
              <a:t>به طور </a:t>
            </a:r>
            <a:r>
              <a:rPr lang="fa-IR" dirty="0" err="1" smtClean="0">
                <a:cs typeface="B Compset" pitchFamily="2" charset="-78"/>
              </a:rPr>
              <a:t>کلي</a:t>
            </a:r>
            <a:r>
              <a:rPr lang="fa-IR" dirty="0" smtClean="0">
                <a:cs typeface="B Compset" pitchFamily="2" charset="-78"/>
              </a:rPr>
              <a:t> هر نوع </a:t>
            </a:r>
            <a:r>
              <a:rPr lang="fa-IR" dirty="0" err="1" smtClean="0">
                <a:cs typeface="B Compset" pitchFamily="2" charset="-78"/>
              </a:rPr>
              <a:t>تصميم</a:t>
            </a:r>
            <a:r>
              <a:rPr lang="fa-IR" dirty="0" smtClean="0">
                <a:cs typeface="B Compset" pitchFamily="2" charset="-78"/>
              </a:rPr>
              <a:t> </a:t>
            </a:r>
            <a:r>
              <a:rPr lang="fa-IR" dirty="0" err="1" smtClean="0">
                <a:cs typeface="B Compset" pitchFamily="2" charset="-78"/>
              </a:rPr>
              <a:t>گيري</a:t>
            </a:r>
            <a:r>
              <a:rPr lang="fa-IR" dirty="0" smtClean="0">
                <a:cs typeface="B Compset" pitchFamily="2" charset="-78"/>
              </a:rPr>
              <a:t>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 در </a:t>
            </a:r>
            <a:r>
              <a:rPr lang="fa-IR" dirty="0" err="1" smtClean="0">
                <a:cs typeface="B Compset" pitchFamily="2" charset="-78"/>
              </a:rPr>
              <a:t>زمينه</a:t>
            </a:r>
            <a:r>
              <a:rPr lang="fa-IR" dirty="0" smtClean="0">
                <a:cs typeface="B Compset" pitchFamily="2" charset="-78"/>
              </a:rPr>
              <a:t> منابع مختلف در اقتصاد که متضمن </a:t>
            </a:r>
            <a:r>
              <a:rPr lang="fa-IR" dirty="0" err="1" smtClean="0">
                <a:cs typeface="B Compset" pitchFamily="2" charset="-78"/>
              </a:rPr>
              <a:t>هزينه</a:t>
            </a:r>
            <a:r>
              <a:rPr lang="fa-IR" dirty="0" smtClean="0">
                <a:cs typeface="B Compset" pitchFamily="2" charset="-78"/>
              </a:rPr>
              <a:t> باشد </a:t>
            </a:r>
            <a:r>
              <a:rPr lang="fa-IR" dirty="0" err="1" smtClean="0">
                <a:cs typeface="B Compset" pitchFamily="2" charset="-78"/>
              </a:rPr>
              <a:t>يک</a:t>
            </a:r>
            <a:r>
              <a:rPr lang="fa-IR" dirty="0" smtClean="0">
                <a:cs typeface="B Compset" pitchFamily="2" charset="-78"/>
              </a:rPr>
              <a:t> طرح </a:t>
            </a:r>
            <a:r>
              <a:rPr lang="fa-IR" dirty="0" err="1" smtClean="0">
                <a:cs typeface="B Compset" pitchFamily="2" charset="-78"/>
              </a:rPr>
              <a:t>ناميده</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شود.</a:t>
            </a:r>
          </a:p>
          <a:p>
            <a:pPr algn="r" rtl="1">
              <a:buNone/>
            </a:pPr>
            <a:endParaRPr lang="en-US" dirty="0" smtClean="0">
              <a:cs typeface="B Compset" pitchFamily="2" charset="-78"/>
            </a:endParaRPr>
          </a:p>
          <a:p>
            <a:pPr algn="r" rtl="1">
              <a:buNone/>
            </a:pPr>
            <a:r>
              <a:rPr lang="fa-IR" dirty="0" smtClean="0">
                <a:cs typeface="B Compset" pitchFamily="2" charset="-78"/>
              </a:rPr>
              <a:t> منظور از برنامه در اقتصاد </a:t>
            </a:r>
            <a:r>
              <a:rPr lang="fa-IR" dirty="0" err="1" smtClean="0">
                <a:cs typeface="B Compset" pitchFamily="2" charset="-78"/>
              </a:rPr>
              <a:t>مهندسي</a:t>
            </a:r>
            <a:r>
              <a:rPr lang="fa-IR" dirty="0" smtClean="0">
                <a:cs typeface="B Compset" pitchFamily="2" charset="-78"/>
              </a:rPr>
              <a:t> </a:t>
            </a:r>
            <a:r>
              <a:rPr lang="fa-IR" dirty="0" err="1" smtClean="0">
                <a:cs typeface="B Compset" pitchFamily="2" charset="-78"/>
              </a:rPr>
              <a:t>نيز</a:t>
            </a:r>
            <a:r>
              <a:rPr lang="fa-IR" dirty="0" smtClean="0">
                <a:cs typeface="B Compset" pitchFamily="2" charset="-78"/>
              </a:rPr>
              <a:t> در واقع مجموعه </a:t>
            </a:r>
            <a:r>
              <a:rPr lang="fa-IR" dirty="0" err="1" smtClean="0">
                <a:cs typeface="B Compset" pitchFamily="2" charset="-78"/>
              </a:rPr>
              <a:t>چد</a:t>
            </a:r>
            <a:r>
              <a:rPr lang="fa-IR" dirty="0" smtClean="0">
                <a:cs typeface="B Compset" pitchFamily="2" charset="-78"/>
              </a:rPr>
              <a:t> طرح را برنامه </a:t>
            </a:r>
            <a:r>
              <a:rPr lang="fa-IR" dirty="0" err="1" smtClean="0">
                <a:cs typeface="B Compset" pitchFamily="2" charset="-78"/>
              </a:rPr>
              <a:t>مي</a:t>
            </a:r>
            <a:r>
              <a:rPr lang="fa-IR" dirty="0" smtClean="0">
                <a:cs typeface="B Compset" pitchFamily="2" charset="-78"/>
              </a:rPr>
              <a:t> </a:t>
            </a:r>
            <a:r>
              <a:rPr lang="fa-IR" dirty="0" err="1" smtClean="0">
                <a:cs typeface="B Compset" pitchFamily="2" charset="-78"/>
              </a:rPr>
              <a:t>گويند</a:t>
            </a:r>
            <a:r>
              <a:rPr lang="fa-IR" dirty="0" smtClean="0">
                <a:cs typeface="B Compset" pitchFamily="2" charset="-78"/>
              </a:rPr>
              <a:t> </a:t>
            </a:r>
            <a:r>
              <a:rPr lang="fa-IR" dirty="0" err="1" smtClean="0">
                <a:cs typeface="B Compset" pitchFamily="2" charset="-78"/>
              </a:rPr>
              <a:t>بنابراين</a:t>
            </a:r>
            <a:r>
              <a:rPr lang="fa-IR" dirty="0" smtClean="0">
                <a:cs typeface="B Compset" pitchFamily="2" charset="-78"/>
              </a:rPr>
              <a:t> در </a:t>
            </a:r>
            <a:r>
              <a:rPr lang="fa-IR" dirty="0" err="1" smtClean="0">
                <a:cs typeface="B Compset" pitchFamily="2" charset="-78"/>
              </a:rPr>
              <a:t>يک</a:t>
            </a:r>
            <a:r>
              <a:rPr lang="fa-IR" dirty="0" smtClean="0">
                <a:cs typeface="B Compset" pitchFamily="2" charset="-78"/>
              </a:rPr>
              <a:t> برنامه </a:t>
            </a:r>
            <a:r>
              <a:rPr lang="fa-IR" dirty="0" err="1" smtClean="0">
                <a:cs typeface="B Compset" pitchFamily="2" charset="-78"/>
              </a:rPr>
              <a:t>اقتصادي</a:t>
            </a:r>
            <a:r>
              <a:rPr lang="fa-IR" dirty="0" smtClean="0">
                <a:cs typeface="B Compset" pitchFamily="2" charset="-78"/>
              </a:rPr>
              <a:t> چند طرح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 وجود دارد که در طول دوره برنامه اجرا </a:t>
            </a:r>
            <a:r>
              <a:rPr lang="fa-IR" dirty="0" err="1" smtClean="0">
                <a:cs typeface="B Compset" pitchFamily="2" charset="-78"/>
              </a:rPr>
              <a:t>مي</a:t>
            </a:r>
            <a:r>
              <a:rPr lang="fa-IR" dirty="0" smtClean="0">
                <a:cs typeface="B Compset" pitchFamily="2" charset="-78"/>
              </a:rPr>
              <a:t> شود.</a:t>
            </a:r>
          </a:p>
          <a:p>
            <a:pPr algn="r" rtl="1">
              <a:buNone/>
            </a:pPr>
            <a:endParaRPr lang="en-US" dirty="0" smtClean="0">
              <a:cs typeface="B Compset" pitchFamily="2" charset="-78"/>
            </a:endParaRPr>
          </a:p>
          <a:p>
            <a:pPr algn="r" rtl="1">
              <a:buNone/>
            </a:pPr>
            <a:r>
              <a:rPr lang="fa-IR" dirty="0" smtClean="0">
                <a:cs typeface="B Compset" pitchFamily="2" charset="-78"/>
              </a:rPr>
              <a:t> به عبارت </a:t>
            </a:r>
            <a:r>
              <a:rPr lang="fa-IR" dirty="0" err="1" smtClean="0">
                <a:cs typeface="B Compset" pitchFamily="2" charset="-78"/>
              </a:rPr>
              <a:t>ديگر</a:t>
            </a:r>
            <a:r>
              <a:rPr lang="fa-IR" dirty="0" smtClean="0">
                <a:cs typeface="B Compset" pitchFamily="2" charset="-78"/>
              </a:rPr>
              <a:t> منظور از </a:t>
            </a:r>
            <a:r>
              <a:rPr lang="fa-IR" dirty="0" err="1" smtClean="0">
                <a:cs typeface="B Compset" pitchFamily="2" charset="-78"/>
              </a:rPr>
              <a:t>يک</a:t>
            </a:r>
            <a:r>
              <a:rPr lang="fa-IR" dirty="0" smtClean="0">
                <a:cs typeface="B Compset" pitchFamily="2" charset="-78"/>
              </a:rPr>
              <a:t> طرح در واقع </a:t>
            </a:r>
            <a:r>
              <a:rPr lang="fa-IR" dirty="0" err="1" smtClean="0">
                <a:cs typeface="B Compset" pitchFamily="2" charset="-78"/>
              </a:rPr>
              <a:t>يک</a:t>
            </a:r>
            <a:r>
              <a:rPr lang="fa-IR" dirty="0" smtClean="0">
                <a:cs typeface="B Compset" pitchFamily="2" charset="-78"/>
              </a:rPr>
              <a:t> عمل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 است و وجه مشخصه آن </a:t>
            </a:r>
            <a:r>
              <a:rPr lang="fa-IR" dirty="0" err="1" smtClean="0">
                <a:cs typeface="B Compset" pitchFamily="2" charset="-78"/>
              </a:rPr>
              <a:t>هزينه</a:t>
            </a:r>
            <a:r>
              <a:rPr lang="fa-IR" dirty="0" smtClean="0">
                <a:cs typeface="B Compset" pitchFamily="2" charset="-78"/>
              </a:rPr>
              <a:t> </a:t>
            </a:r>
            <a:r>
              <a:rPr lang="fa-IR" dirty="0" err="1" smtClean="0">
                <a:cs typeface="B Compset" pitchFamily="2" charset="-78"/>
              </a:rPr>
              <a:t>هايي</a:t>
            </a:r>
            <a:r>
              <a:rPr lang="fa-IR" dirty="0" smtClean="0">
                <a:cs typeface="B Compset" pitchFamily="2" charset="-78"/>
              </a:rPr>
              <a:t> است که </a:t>
            </a:r>
            <a:r>
              <a:rPr lang="fa-IR" dirty="0" err="1" smtClean="0">
                <a:cs typeface="B Compset" pitchFamily="2" charset="-78"/>
              </a:rPr>
              <a:t>بايد</a:t>
            </a:r>
            <a:r>
              <a:rPr lang="fa-IR" dirty="0" smtClean="0">
                <a:cs typeface="B Compset" pitchFamily="2" charset="-78"/>
              </a:rPr>
              <a:t> صورت </a:t>
            </a:r>
            <a:r>
              <a:rPr lang="fa-IR" dirty="0" err="1" smtClean="0">
                <a:cs typeface="B Compset" pitchFamily="2" charset="-78"/>
              </a:rPr>
              <a:t>گيرد</a:t>
            </a:r>
            <a:r>
              <a:rPr lang="fa-IR" dirty="0" smtClean="0">
                <a:cs typeface="B Compset" pitchFamily="2" charset="-78"/>
              </a:rPr>
              <a:t> و در مقابل در </a:t>
            </a:r>
            <a:r>
              <a:rPr lang="fa-IR" dirty="0" err="1" smtClean="0">
                <a:cs typeface="B Compset" pitchFamily="2" charset="-78"/>
              </a:rPr>
              <a:t>آينده</a:t>
            </a:r>
            <a:r>
              <a:rPr lang="fa-IR" dirty="0" smtClean="0">
                <a:cs typeface="B Compset" pitchFamily="2" charset="-78"/>
              </a:rPr>
              <a:t> </a:t>
            </a:r>
            <a:r>
              <a:rPr lang="fa-IR" dirty="0" err="1" smtClean="0">
                <a:cs typeface="B Compset" pitchFamily="2" charset="-78"/>
              </a:rPr>
              <a:t>نيز</a:t>
            </a:r>
            <a:r>
              <a:rPr lang="fa-IR" dirty="0" smtClean="0">
                <a:cs typeface="B Compset" pitchFamily="2" charset="-78"/>
              </a:rPr>
              <a:t> انتظار </a:t>
            </a:r>
            <a:r>
              <a:rPr lang="fa-IR" dirty="0" err="1" smtClean="0">
                <a:cs typeface="B Compset" pitchFamily="2" charset="-78"/>
              </a:rPr>
              <a:t>مي</a:t>
            </a:r>
            <a:r>
              <a:rPr lang="fa-IR" dirty="0" smtClean="0">
                <a:cs typeface="B Compset" pitchFamily="2" charset="-78"/>
              </a:rPr>
              <a:t> رود که از طرح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a:t>
            </a:r>
            <a:r>
              <a:rPr lang="fa-IR" dirty="0" err="1" smtClean="0">
                <a:cs typeface="B Compset" pitchFamily="2" charset="-78"/>
              </a:rPr>
              <a:t>عايدي</a:t>
            </a:r>
            <a:r>
              <a:rPr lang="fa-IR" dirty="0" smtClean="0">
                <a:cs typeface="B Compset" pitchFamily="2" charset="-78"/>
              </a:rPr>
              <a:t> </a:t>
            </a:r>
            <a:r>
              <a:rPr lang="fa-IR" dirty="0" err="1" smtClean="0">
                <a:cs typeface="B Compset" pitchFamily="2" charset="-78"/>
              </a:rPr>
              <a:t>ايجاد</a:t>
            </a:r>
            <a:r>
              <a:rPr lang="fa-IR" dirty="0" smtClean="0">
                <a:cs typeface="B Compset" pitchFamily="2" charset="-78"/>
              </a:rPr>
              <a:t> شود.</a:t>
            </a:r>
            <a:endParaRPr lang="en-US" dirty="0" smtClean="0">
              <a:cs typeface="B Compset" pitchFamily="2" charset="-78"/>
            </a:endParaRPr>
          </a:p>
          <a:p>
            <a:pPr algn="r" rtl="1">
              <a:buNone/>
            </a:pPr>
            <a:r>
              <a:rPr lang="fa-IR" dirty="0" smtClean="0">
                <a:cs typeface="B Compset" pitchFamily="2" charset="-78"/>
              </a:rPr>
              <a:t> </a:t>
            </a:r>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15</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35563"/>
          </a:xfrm>
        </p:spPr>
        <p:txBody>
          <a:bodyPr>
            <a:normAutofit/>
          </a:bodyPr>
          <a:lstStyle/>
          <a:p>
            <a:pPr algn="just" rtl="1">
              <a:buNone/>
            </a:pPr>
            <a:r>
              <a:rPr lang="fa-IR" dirty="0" smtClean="0">
                <a:cs typeface="B Compset" pitchFamily="2" charset="-78"/>
              </a:rPr>
              <a:t>در حالت </a:t>
            </a:r>
            <a:r>
              <a:rPr lang="fa-IR" dirty="0" err="1" smtClean="0">
                <a:cs typeface="B Compset" pitchFamily="2" charset="-78"/>
              </a:rPr>
              <a:t>کلي</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توان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 را به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 </a:t>
            </a:r>
            <a:r>
              <a:rPr lang="fa-IR" dirty="0" err="1" smtClean="0">
                <a:cs typeface="B Compset" pitchFamily="2" charset="-78"/>
              </a:rPr>
              <a:t>مالي</a:t>
            </a:r>
            <a:r>
              <a:rPr lang="fa-IR" dirty="0" smtClean="0">
                <a:cs typeface="B Compset" pitchFamily="2" charset="-78"/>
              </a:rPr>
              <a:t> و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 به شکل </a:t>
            </a:r>
            <a:r>
              <a:rPr lang="fa-IR" dirty="0" err="1" smtClean="0">
                <a:cs typeface="B Compset" pitchFamily="2" charset="-78"/>
              </a:rPr>
              <a:t>کالاهاي</a:t>
            </a:r>
            <a:r>
              <a:rPr lang="fa-IR" dirty="0" smtClean="0">
                <a:cs typeface="B Compset" pitchFamily="2" charset="-78"/>
              </a:rPr>
              <a:t>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اي</a:t>
            </a:r>
            <a:r>
              <a:rPr lang="fa-IR" dirty="0" smtClean="0">
                <a:cs typeface="B Compset" pitchFamily="2" charset="-78"/>
              </a:rPr>
              <a:t> که در واقع همان مفهوم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 </a:t>
            </a:r>
            <a:r>
              <a:rPr lang="fa-IR" dirty="0" err="1" smtClean="0">
                <a:cs typeface="B Compset" pitchFamily="2" charset="-78"/>
              </a:rPr>
              <a:t>اقتصادي</a:t>
            </a:r>
            <a:r>
              <a:rPr lang="fa-IR" dirty="0" smtClean="0">
                <a:cs typeface="B Compset" pitchFamily="2" charset="-78"/>
              </a:rPr>
              <a:t> </a:t>
            </a:r>
            <a:r>
              <a:rPr lang="fa-IR" dirty="0" err="1" smtClean="0">
                <a:cs typeface="B Compset" pitchFamily="2" charset="-78"/>
              </a:rPr>
              <a:t>نيز</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باشد </a:t>
            </a:r>
            <a:r>
              <a:rPr lang="fa-IR" dirty="0" err="1" smtClean="0">
                <a:cs typeface="B Compset" pitchFamily="2" charset="-78"/>
              </a:rPr>
              <a:t>تقسيم</a:t>
            </a:r>
            <a:r>
              <a:rPr lang="fa-IR" dirty="0" smtClean="0">
                <a:cs typeface="B Compset" pitchFamily="2" charset="-78"/>
              </a:rPr>
              <a:t> </a:t>
            </a:r>
            <a:r>
              <a:rPr lang="fa-IR" dirty="0" err="1" smtClean="0">
                <a:cs typeface="B Compset" pitchFamily="2" charset="-78"/>
              </a:rPr>
              <a:t>بندي</a:t>
            </a:r>
            <a:r>
              <a:rPr lang="fa-IR" dirty="0" smtClean="0">
                <a:cs typeface="B Compset" pitchFamily="2" charset="-78"/>
              </a:rPr>
              <a:t> نمود.</a:t>
            </a:r>
            <a:endParaRPr lang="en-US" dirty="0" smtClean="0">
              <a:cs typeface="B Compset" pitchFamily="2" charset="-78"/>
            </a:endParaRPr>
          </a:p>
          <a:p>
            <a:pPr algn="just" rtl="1">
              <a:buNone/>
            </a:pPr>
            <a:r>
              <a:rPr lang="fa-IR" dirty="0" smtClean="0">
                <a:cs typeface="B Compset" pitchFamily="2" charset="-78"/>
              </a:rPr>
              <a:t>منظور از سرمايه گذاري مالي در واقع هر نوع خريد و فروش دارايي است که هدف</a:t>
            </a:r>
            <a:r>
              <a:rPr lang="en-US" dirty="0" smtClean="0">
                <a:cs typeface="B Compset" pitchFamily="2" charset="-78"/>
              </a:rPr>
              <a:t> </a:t>
            </a:r>
            <a:r>
              <a:rPr lang="fa-IR" dirty="0" smtClean="0">
                <a:cs typeface="B Compset" pitchFamily="2" charset="-78"/>
              </a:rPr>
              <a:t>کسب سود به صورت تصادفي </a:t>
            </a:r>
            <a:br>
              <a:rPr lang="fa-IR" dirty="0" smtClean="0">
                <a:cs typeface="B Compset" pitchFamily="2" charset="-78"/>
              </a:rPr>
            </a:br>
            <a:r>
              <a:rPr lang="fa-IR" dirty="0" smtClean="0">
                <a:cs typeface="B Compset" pitchFamily="2" charset="-78"/>
              </a:rPr>
              <a:t>مي باشد. در </a:t>
            </a:r>
            <a:r>
              <a:rPr lang="fa-IR" dirty="0" err="1" smtClean="0">
                <a:cs typeface="B Compset" pitchFamily="2" charset="-78"/>
              </a:rPr>
              <a:t>اين</a:t>
            </a:r>
            <a:r>
              <a:rPr lang="fa-IR" dirty="0" smtClean="0">
                <a:cs typeface="B Compset" pitchFamily="2" charset="-78"/>
              </a:rPr>
              <a:t> نوه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 </a:t>
            </a:r>
            <a:r>
              <a:rPr lang="fa-IR" dirty="0" err="1" smtClean="0">
                <a:cs typeface="B Compset" pitchFamily="2" charset="-78"/>
              </a:rPr>
              <a:t>چيزي</a:t>
            </a:r>
            <a:r>
              <a:rPr lang="fa-IR" dirty="0" smtClean="0">
                <a:cs typeface="B Compset" pitchFamily="2" charset="-78"/>
              </a:rPr>
              <a:t> به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اي</a:t>
            </a:r>
            <a:r>
              <a:rPr lang="fa-IR" dirty="0" smtClean="0">
                <a:cs typeface="B Compset" pitchFamily="2" charset="-78"/>
              </a:rPr>
              <a:t> </a:t>
            </a:r>
            <a:r>
              <a:rPr lang="fa-IR" dirty="0" err="1" smtClean="0">
                <a:cs typeface="B Compset" pitchFamily="2" charset="-78"/>
              </a:rPr>
              <a:t>واقعي</a:t>
            </a:r>
            <a:r>
              <a:rPr lang="fa-IR" dirty="0" smtClean="0">
                <a:cs typeface="B Compset" pitchFamily="2" charset="-78"/>
              </a:rPr>
              <a:t> (وجوه </a:t>
            </a:r>
            <a:r>
              <a:rPr lang="fa-IR" dirty="0" err="1" smtClean="0">
                <a:cs typeface="B Compset" pitchFamily="2" charset="-78"/>
              </a:rPr>
              <a:t>موجودي</a:t>
            </a:r>
            <a:r>
              <a:rPr lang="fa-IR" dirty="0" smtClean="0">
                <a:cs typeface="B Compset" pitchFamily="2" charset="-78"/>
              </a:rPr>
              <a:t> انبار) در اقتصاد افزوده </a:t>
            </a:r>
            <a:r>
              <a:rPr lang="fa-IR" dirty="0" err="1" smtClean="0">
                <a:cs typeface="B Compset" pitchFamily="2" charset="-78"/>
              </a:rPr>
              <a:t>نمي</a:t>
            </a:r>
            <a:r>
              <a:rPr lang="fa-IR" dirty="0" smtClean="0">
                <a:cs typeface="B Compset" pitchFamily="2" charset="-78"/>
              </a:rPr>
              <a:t> </a:t>
            </a:r>
            <a:r>
              <a:rPr lang="fa-IR" dirty="0" err="1" smtClean="0">
                <a:cs typeface="B Compset" pitchFamily="2" charset="-78"/>
              </a:rPr>
              <a:t>شودو</a:t>
            </a:r>
            <a:r>
              <a:rPr lang="fa-IR" dirty="0" smtClean="0">
                <a:cs typeface="B Compset" pitchFamily="2" charset="-78"/>
              </a:rPr>
              <a:t> فقط حق </a:t>
            </a:r>
            <a:r>
              <a:rPr lang="fa-IR" dirty="0" err="1" smtClean="0">
                <a:cs typeface="B Compset" pitchFamily="2" charset="-78"/>
              </a:rPr>
              <a:t>مالکيت</a:t>
            </a:r>
            <a:r>
              <a:rPr lang="fa-IR" dirty="0" smtClean="0">
                <a:cs typeface="B Compset" pitchFamily="2" charset="-78"/>
              </a:rPr>
              <a:t> از </a:t>
            </a:r>
            <a:r>
              <a:rPr lang="fa-IR" dirty="0" err="1" smtClean="0">
                <a:cs typeface="B Compset" pitchFamily="2" charset="-78"/>
              </a:rPr>
              <a:t>فردي</a:t>
            </a:r>
            <a:r>
              <a:rPr lang="fa-IR" dirty="0" smtClean="0">
                <a:cs typeface="B Compset" pitchFamily="2" charset="-78"/>
              </a:rPr>
              <a:t> به فرد </a:t>
            </a:r>
            <a:r>
              <a:rPr lang="fa-IR" dirty="0" err="1" smtClean="0">
                <a:cs typeface="B Compset" pitchFamily="2" charset="-78"/>
              </a:rPr>
              <a:t>ديگر</a:t>
            </a:r>
            <a:r>
              <a:rPr lang="fa-IR" dirty="0" smtClean="0">
                <a:cs typeface="B Compset" pitchFamily="2" charset="-78"/>
              </a:rPr>
              <a:t> منتقل </a:t>
            </a:r>
            <a:r>
              <a:rPr lang="fa-IR" dirty="0" err="1" smtClean="0">
                <a:cs typeface="B Compset" pitchFamily="2" charset="-78"/>
              </a:rPr>
              <a:t>مي</a:t>
            </a:r>
            <a:r>
              <a:rPr lang="fa-IR" dirty="0" smtClean="0">
                <a:cs typeface="B Compset" pitchFamily="2" charset="-78"/>
              </a:rPr>
              <a:t> شود.</a:t>
            </a:r>
            <a:endParaRPr lang="en-US" dirty="0" smtClean="0">
              <a:cs typeface="B Compset" pitchFamily="2" charset="-78"/>
            </a:endParaRPr>
          </a:p>
          <a:p>
            <a:pPr algn="just"/>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16</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r" rtl="1">
              <a:buNone/>
            </a:pPr>
            <a:endParaRPr lang="en-US" dirty="0" smtClean="0">
              <a:latin typeface="Arabic Typesetting" pitchFamily="66" charset="-78"/>
              <a:cs typeface="B Compset" pitchFamily="2" charset="-78"/>
            </a:endParaRPr>
          </a:p>
          <a:p>
            <a:pPr algn="r" rtl="1">
              <a:buNone/>
            </a:pPr>
            <a:r>
              <a:rPr lang="fa-IR" dirty="0" err="1" smtClean="0">
                <a:latin typeface="Arabic Typesetting" pitchFamily="66" charset="-78"/>
                <a:cs typeface="B Compset" pitchFamily="2" charset="-78"/>
              </a:rPr>
              <a:t>براي</a:t>
            </a:r>
            <a:r>
              <a:rPr lang="fa-IR" dirty="0" smtClean="0">
                <a:latin typeface="Arabic Typesetting" pitchFamily="66" charset="-78"/>
                <a:cs typeface="B Compset" pitchFamily="2" charset="-78"/>
              </a:rPr>
              <a:t> مثال </a:t>
            </a:r>
            <a:r>
              <a:rPr lang="fa-IR" dirty="0" err="1" smtClean="0">
                <a:latin typeface="Arabic Typesetting" pitchFamily="66" charset="-78"/>
                <a:cs typeface="B Compset" pitchFamily="2" charset="-78"/>
              </a:rPr>
              <a:t>خريد</a:t>
            </a:r>
            <a:r>
              <a:rPr lang="fa-IR" dirty="0" smtClean="0">
                <a:latin typeface="Arabic Typesetting" pitchFamily="66" charset="-78"/>
                <a:cs typeface="B Compset" pitchFamily="2" charset="-78"/>
              </a:rPr>
              <a:t> و فروش اوراق قرضه </a:t>
            </a:r>
            <a:r>
              <a:rPr lang="fa-IR" dirty="0" err="1" smtClean="0">
                <a:latin typeface="Arabic Typesetting" pitchFamily="66" charset="-78"/>
                <a:cs typeface="B Compset" pitchFamily="2" charset="-78"/>
              </a:rPr>
              <a:t>يک</a:t>
            </a:r>
            <a:r>
              <a:rPr lang="fa-IR" dirty="0" smtClean="0">
                <a:latin typeface="Arabic Typesetting" pitchFamily="66" charset="-78"/>
                <a:cs typeface="B Compset" pitchFamily="2" charset="-78"/>
              </a:rPr>
              <a:t> عمل </a:t>
            </a:r>
            <a:r>
              <a:rPr lang="fa-IR" dirty="0" err="1" smtClean="0">
                <a:latin typeface="Arabic Typesetting" pitchFamily="66" charset="-78"/>
                <a:cs typeface="B Compset" pitchFamily="2" charset="-78"/>
              </a:rPr>
              <a:t>سرمايه</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گذاري</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مالي</a:t>
            </a:r>
            <a:r>
              <a:rPr lang="fa-IR" dirty="0" smtClean="0">
                <a:latin typeface="Arabic Typesetting" pitchFamily="66" charset="-78"/>
                <a:cs typeface="B Compset" pitchFamily="2" charset="-78"/>
              </a:rPr>
              <a:t> است (</a:t>
            </a:r>
            <a:r>
              <a:rPr lang="fa-IR" dirty="0" err="1" smtClean="0">
                <a:latin typeface="Arabic Typesetting" pitchFamily="66" charset="-78"/>
                <a:cs typeface="B Compset" pitchFamily="2" charset="-78"/>
              </a:rPr>
              <a:t>يا</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خريد</a:t>
            </a:r>
            <a:r>
              <a:rPr lang="fa-IR" dirty="0" smtClean="0">
                <a:latin typeface="Arabic Typesetting" pitchFamily="66" charset="-78"/>
                <a:cs typeface="B Compset" pitchFamily="2" charset="-78"/>
              </a:rPr>
              <a:t> و فروش املاک)</a:t>
            </a:r>
          </a:p>
          <a:p>
            <a:pPr algn="r" rtl="1">
              <a:buNone/>
            </a:pPr>
            <a:endParaRPr lang="en-US" sz="1200" dirty="0" smtClean="0">
              <a:latin typeface="Arabic Typesetting" pitchFamily="66" charset="-78"/>
              <a:cs typeface="B Compset" pitchFamily="2" charset="-78"/>
            </a:endParaRPr>
          </a:p>
          <a:p>
            <a:pPr algn="r" rtl="1">
              <a:buNone/>
            </a:pPr>
            <a:r>
              <a:rPr lang="fa-IR" dirty="0" smtClean="0">
                <a:latin typeface="Arabic Typesetting" pitchFamily="66" charset="-78"/>
                <a:cs typeface="B Compset" pitchFamily="2" charset="-78"/>
              </a:rPr>
              <a:t>در مقابل در </a:t>
            </a:r>
            <a:r>
              <a:rPr lang="fa-IR" dirty="0" err="1" smtClean="0">
                <a:latin typeface="Arabic Typesetting" pitchFamily="66" charset="-78"/>
                <a:cs typeface="B Compset" pitchFamily="2" charset="-78"/>
              </a:rPr>
              <a:t>سرمايه</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گذاري</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اقتصادي</a:t>
            </a:r>
            <a:r>
              <a:rPr lang="fa-IR" dirty="0" smtClean="0">
                <a:latin typeface="Arabic Typesetting" pitchFamily="66" charset="-78"/>
                <a:cs typeface="B Compset" pitchFamily="2" charset="-78"/>
              </a:rPr>
              <a:t> که در واقع همان </a:t>
            </a:r>
            <a:r>
              <a:rPr lang="fa-IR" dirty="0" err="1" smtClean="0">
                <a:latin typeface="Arabic Typesetting" pitchFamily="66" charset="-78"/>
                <a:cs typeface="B Compset" pitchFamily="2" charset="-78"/>
              </a:rPr>
              <a:t>سرمايه</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گذاري</a:t>
            </a:r>
            <a:r>
              <a:rPr lang="fa-IR" dirty="0" smtClean="0">
                <a:latin typeface="Arabic Typesetting" pitchFamily="66" charset="-78"/>
                <a:cs typeface="B Compset" pitchFamily="2" charset="-78"/>
              </a:rPr>
              <a:t> به شکل </a:t>
            </a:r>
            <a:r>
              <a:rPr lang="fa-IR" dirty="0" err="1" smtClean="0">
                <a:latin typeface="Arabic Typesetting" pitchFamily="66" charset="-78"/>
                <a:cs typeface="B Compset" pitchFamily="2" charset="-78"/>
              </a:rPr>
              <a:t>کالاهاي</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سرمايه</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اي</a:t>
            </a:r>
            <a:r>
              <a:rPr lang="fa-IR" dirty="0" smtClean="0">
                <a:latin typeface="Arabic Typesetting" pitchFamily="66" charset="-78"/>
                <a:cs typeface="B Compset" pitchFamily="2" charset="-78"/>
              </a:rPr>
              <a:t> است، </a:t>
            </a:r>
            <a:r>
              <a:rPr lang="fa-IR" dirty="0" err="1" smtClean="0">
                <a:latin typeface="Arabic Typesetting" pitchFamily="66" charset="-78"/>
                <a:cs typeface="B Compset" pitchFamily="2" charset="-78"/>
              </a:rPr>
              <a:t>تغييرات</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واقعي</a:t>
            </a:r>
            <a:r>
              <a:rPr lang="fa-IR" dirty="0" smtClean="0">
                <a:latin typeface="Arabic Typesetting" pitchFamily="66" charset="-78"/>
                <a:cs typeface="B Compset" pitchFamily="2" charset="-78"/>
              </a:rPr>
              <a:t> در حجم </a:t>
            </a:r>
            <a:r>
              <a:rPr lang="fa-IR" dirty="0" err="1" smtClean="0">
                <a:latin typeface="Arabic Typesetting" pitchFamily="66" charset="-78"/>
                <a:cs typeface="B Compset" pitchFamily="2" charset="-78"/>
              </a:rPr>
              <a:t>سرمايه</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اي</a:t>
            </a:r>
            <a:r>
              <a:rPr lang="fa-IR" dirty="0" smtClean="0">
                <a:latin typeface="Arabic Typesetting" pitchFamily="66" charset="-78"/>
                <a:cs typeface="B Compset" pitchFamily="2" charset="-78"/>
              </a:rPr>
              <a:t> موجود </a:t>
            </a:r>
            <a:r>
              <a:rPr lang="fa-IR" dirty="0" err="1" smtClean="0">
                <a:latin typeface="Arabic Typesetting" pitchFamily="66" charset="-78"/>
                <a:cs typeface="B Compset" pitchFamily="2" charset="-78"/>
              </a:rPr>
              <a:t>ايجاد</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مي</a:t>
            </a:r>
            <a:r>
              <a:rPr lang="fa-IR" dirty="0" smtClean="0">
                <a:latin typeface="Arabic Typesetting" pitchFamily="66" charset="-78"/>
                <a:cs typeface="B Compset" pitchFamily="2" charset="-78"/>
              </a:rPr>
              <a:t> شود. </a:t>
            </a:r>
            <a:r>
              <a:rPr lang="fa-IR" dirty="0" err="1" smtClean="0">
                <a:latin typeface="Arabic Typesetting" pitchFamily="66" charset="-78"/>
                <a:cs typeface="B Compset" pitchFamily="2" charset="-78"/>
              </a:rPr>
              <a:t>اين</a:t>
            </a:r>
            <a:r>
              <a:rPr lang="fa-IR" dirty="0" smtClean="0">
                <a:latin typeface="Arabic Typesetting" pitchFamily="66" charset="-78"/>
                <a:cs typeface="B Compset" pitchFamily="2" charset="-78"/>
              </a:rPr>
              <a:t> نوع </a:t>
            </a:r>
            <a:r>
              <a:rPr lang="fa-IR" dirty="0" err="1" smtClean="0">
                <a:latin typeface="Arabic Typesetting" pitchFamily="66" charset="-78"/>
                <a:cs typeface="B Compset" pitchFamily="2" charset="-78"/>
              </a:rPr>
              <a:t>سرمايه</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گذاري</a:t>
            </a:r>
            <a:r>
              <a:rPr lang="fa-IR" dirty="0" smtClean="0">
                <a:latin typeface="Arabic Typesetting" pitchFamily="66" charset="-78"/>
                <a:cs typeface="B Compset" pitchFamily="2" charset="-78"/>
              </a:rPr>
              <a:t> به شکل </a:t>
            </a:r>
            <a:r>
              <a:rPr lang="fa-IR" dirty="0" err="1" smtClean="0">
                <a:latin typeface="Arabic Typesetting" pitchFamily="66" charset="-78"/>
                <a:cs typeface="B Compset" pitchFamily="2" charset="-78"/>
              </a:rPr>
              <a:t>تجهيزات</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جديد</a:t>
            </a:r>
            <a:r>
              <a:rPr lang="fa-IR" dirty="0" smtClean="0">
                <a:latin typeface="Arabic Typesetting" pitchFamily="66" charset="-78"/>
                <a:cs typeface="B Compset" pitchFamily="2" charset="-78"/>
              </a:rPr>
              <a:t>،</a:t>
            </a:r>
            <a:r>
              <a:rPr lang="fa-IR" dirty="0" err="1" smtClean="0">
                <a:latin typeface="Arabic Typesetting" pitchFamily="66" charset="-78"/>
                <a:cs typeface="B Compset" pitchFamily="2" charset="-78"/>
              </a:rPr>
              <a:t>ماشين</a:t>
            </a:r>
            <a:r>
              <a:rPr lang="fa-IR" dirty="0" smtClean="0">
                <a:latin typeface="Arabic Typesetting" pitchFamily="66" charset="-78"/>
                <a:cs typeface="B Compset" pitchFamily="2" charset="-78"/>
              </a:rPr>
              <a:t> آلات </a:t>
            </a:r>
            <a:r>
              <a:rPr lang="fa-IR" dirty="0" err="1" smtClean="0">
                <a:latin typeface="Arabic Typesetting" pitchFamily="66" charset="-78"/>
                <a:cs typeface="B Compset" pitchFamily="2" charset="-78"/>
              </a:rPr>
              <a:t>جديد</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ساختمانهاي</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جديد</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مسکوني</a:t>
            </a:r>
            <a:r>
              <a:rPr lang="fa-IR" dirty="0" smtClean="0">
                <a:latin typeface="Arabic Typesetting" pitchFamily="66" charset="-78"/>
                <a:cs typeface="B Compset" pitchFamily="2" charset="-78"/>
              </a:rPr>
              <a:t> و </a:t>
            </a:r>
            <a:r>
              <a:rPr lang="fa-IR" dirty="0" err="1" smtClean="0">
                <a:latin typeface="Arabic Typesetting" pitchFamily="66" charset="-78"/>
                <a:cs typeface="B Compset" pitchFamily="2" charset="-78"/>
              </a:rPr>
              <a:t>غير</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مسکوني</a:t>
            </a:r>
            <a:r>
              <a:rPr lang="fa-IR" dirty="0" smtClean="0">
                <a:latin typeface="Arabic Typesetting" pitchFamily="66" charset="-78"/>
                <a:cs typeface="B Compset" pitchFamily="2" charset="-78"/>
              </a:rPr>
              <a:t>)</a:t>
            </a:r>
            <a:r>
              <a:rPr lang="fa-IR" dirty="0" err="1" smtClean="0">
                <a:latin typeface="Arabic Typesetting" pitchFamily="66" charset="-78"/>
                <a:cs typeface="B Compset" pitchFamily="2" charset="-78"/>
              </a:rPr>
              <a:t>ياتغيير</a:t>
            </a:r>
            <a:r>
              <a:rPr lang="fa-IR" dirty="0" smtClean="0">
                <a:latin typeface="Arabic Typesetting" pitchFamily="66" charset="-78"/>
                <a:cs typeface="B Compset" pitchFamily="2" charset="-78"/>
              </a:rPr>
              <a:t> در </a:t>
            </a:r>
            <a:r>
              <a:rPr lang="fa-IR" dirty="0" err="1" smtClean="0">
                <a:latin typeface="Arabic Typesetting" pitchFamily="66" charset="-78"/>
                <a:cs typeface="B Compset" pitchFamily="2" charset="-78"/>
              </a:rPr>
              <a:t>موجودي</a:t>
            </a:r>
            <a:r>
              <a:rPr lang="fa-IR" dirty="0" smtClean="0">
                <a:latin typeface="Arabic Typesetting" pitchFamily="66" charset="-78"/>
                <a:cs typeface="B Compset" pitchFamily="2" charset="-78"/>
              </a:rPr>
              <a:t> انبار مشاهده </a:t>
            </a:r>
            <a:r>
              <a:rPr lang="fa-IR" dirty="0" err="1" smtClean="0">
                <a:latin typeface="Arabic Typesetting" pitchFamily="66" charset="-78"/>
                <a:cs typeface="B Compset" pitchFamily="2" charset="-78"/>
              </a:rPr>
              <a:t>مي</a:t>
            </a:r>
            <a:r>
              <a:rPr lang="fa-IR" dirty="0" smtClean="0">
                <a:latin typeface="Arabic Typesetting" pitchFamily="66" charset="-78"/>
                <a:cs typeface="B Compset" pitchFamily="2" charset="-78"/>
              </a:rPr>
              <a:t> شود.</a:t>
            </a:r>
          </a:p>
          <a:p>
            <a:pPr algn="r" rtl="1">
              <a:buNone/>
            </a:pPr>
            <a:endParaRPr lang="en-US" sz="1300" dirty="0" smtClean="0">
              <a:latin typeface="Arabic Typesetting" pitchFamily="66" charset="-78"/>
              <a:cs typeface="B Compset" pitchFamily="2" charset="-78"/>
            </a:endParaRPr>
          </a:p>
          <a:p>
            <a:pPr algn="r" rtl="1">
              <a:buNone/>
            </a:pPr>
            <a:r>
              <a:rPr lang="fa-IR" dirty="0" smtClean="0">
                <a:latin typeface="Arabic Typesetting" pitchFamily="66" charset="-78"/>
                <a:cs typeface="B Compset" pitchFamily="2" charset="-78"/>
              </a:rPr>
              <a:t>در اقتصاد </a:t>
            </a:r>
            <a:r>
              <a:rPr lang="fa-IR" dirty="0" err="1" smtClean="0">
                <a:latin typeface="Arabic Typesetting" pitchFamily="66" charset="-78"/>
                <a:cs typeface="B Compset" pitchFamily="2" charset="-78"/>
              </a:rPr>
              <a:t>مهندسي</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طرحهايي</a:t>
            </a:r>
            <a:r>
              <a:rPr lang="fa-IR" dirty="0" smtClean="0">
                <a:latin typeface="Arabic Typesetting" pitchFamily="66" charset="-78"/>
                <a:cs typeface="B Compset" pitchFamily="2" charset="-78"/>
              </a:rPr>
              <a:t> که مورد </a:t>
            </a:r>
            <a:r>
              <a:rPr lang="fa-IR" dirty="0" err="1" smtClean="0">
                <a:latin typeface="Arabic Typesetting" pitchFamily="66" charset="-78"/>
                <a:cs typeface="B Compset" pitchFamily="2" charset="-78"/>
              </a:rPr>
              <a:t>ارزيابي</a:t>
            </a:r>
            <a:r>
              <a:rPr lang="fa-IR" dirty="0" smtClean="0">
                <a:latin typeface="Arabic Typesetting" pitchFamily="66" charset="-78"/>
                <a:cs typeface="B Compset" pitchFamily="2" charset="-78"/>
              </a:rPr>
              <a:t> قرار </a:t>
            </a:r>
            <a:r>
              <a:rPr lang="fa-IR" dirty="0" err="1" smtClean="0">
                <a:latin typeface="Arabic Typesetting" pitchFamily="66" charset="-78"/>
                <a:cs typeface="B Compset" pitchFamily="2" charset="-78"/>
              </a:rPr>
              <a:t>ميگريند</a:t>
            </a:r>
            <a:r>
              <a:rPr lang="fa-IR" dirty="0" smtClean="0">
                <a:latin typeface="Arabic Typesetting" pitchFamily="66" charset="-78"/>
                <a:cs typeface="B Compset" pitchFamily="2" charset="-78"/>
              </a:rPr>
              <a:t> از نظر </a:t>
            </a:r>
            <a:r>
              <a:rPr lang="fa-IR" dirty="0" err="1" smtClean="0">
                <a:latin typeface="Arabic Typesetting" pitchFamily="66" charset="-78"/>
                <a:cs typeface="B Compset" pitchFamily="2" charset="-78"/>
              </a:rPr>
              <a:t>اهميت</a:t>
            </a:r>
            <a:r>
              <a:rPr lang="fa-IR" dirty="0" smtClean="0">
                <a:latin typeface="Arabic Typesetting" pitchFamily="66" charset="-78"/>
                <a:cs typeface="B Compset" pitchFamily="2" charset="-78"/>
              </a:rPr>
              <a:t> و </a:t>
            </a:r>
            <a:r>
              <a:rPr lang="fa-IR" dirty="0" err="1" smtClean="0">
                <a:latin typeface="Arabic Typesetting" pitchFamily="66" charset="-78"/>
                <a:cs typeface="B Compset" pitchFamily="2" charset="-78"/>
              </a:rPr>
              <a:t>همچنين</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هزينه</a:t>
            </a:r>
            <a:r>
              <a:rPr lang="fa-IR" dirty="0" smtClean="0">
                <a:latin typeface="Arabic Typesetting" pitchFamily="66" charset="-78"/>
                <a:cs typeface="B Compset" pitchFamily="2" charset="-78"/>
              </a:rPr>
              <a:t> با </a:t>
            </a:r>
            <a:r>
              <a:rPr lang="fa-IR" dirty="0" err="1" smtClean="0">
                <a:latin typeface="Arabic Typesetting" pitchFamily="66" charset="-78"/>
                <a:cs typeface="B Compset" pitchFamily="2" charset="-78"/>
              </a:rPr>
              <a:t>يکديگر</a:t>
            </a:r>
            <a:r>
              <a:rPr lang="fa-IR" dirty="0" smtClean="0">
                <a:latin typeface="Arabic Typesetting" pitchFamily="66" charset="-78"/>
                <a:cs typeface="B Compset" pitchFamily="2" charset="-78"/>
              </a:rPr>
              <a:t> متفاوت </a:t>
            </a:r>
            <a:r>
              <a:rPr lang="fa-IR" dirty="0" err="1" smtClean="0">
                <a:latin typeface="Arabic Typesetting" pitchFamily="66" charset="-78"/>
                <a:cs typeface="B Compset" pitchFamily="2" charset="-78"/>
              </a:rPr>
              <a:t>مي</a:t>
            </a:r>
            <a:r>
              <a:rPr lang="fa-IR" dirty="0" smtClean="0">
                <a:latin typeface="Arabic Typesetting" pitchFamily="66" charset="-78"/>
                <a:cs typeface="B Compset" pitchFamily="2" charset="-78"/>
              </a:rPr>
              <a:t> باشند. به </a:t>
            </a:r>
            <a:r>
              <a:rPr lang="fa-IR" dirty="0" err="1" smtClean="0">
                <a:latin typeface="Arabic Typesetting" pitchFamily="66" charset="-78"/>
                <a:cs typeface="B Compset" pitchFamily="2" charset="-78"/>
              </a:rPr>
              <a:t>همين</a:t>
            </a:r>
            <a:r>
              <a:rPr lang="fa-IR" dirty="0" smtClean="0">
                <a:latin typeface="Arabic Typesetting" pitchFamily="66" charset="-78"/>
                <a:cs typeface="B Compset" pitchFamily="2" charset="-78"/>
              </a:rPr>
              <a:t> خاطر طرحها را </a:t>
            </a:r>
            <a:r>
              <a:rPr lang="fa-IR" dirty="0" err="1" smtClean="0">
                <a:latin typeface="Arabic Typesetting" pitchFamily="66" charset="-78"/>
                <a:cs typeface="B Compset" pitchFamily="2" charset="-78"/>
              </a:rPr>
              <a:t>مي</a:t>
            </a:r>
            <a:r>
              <a:rPr lang="fa-IR" dirty="0" smtClean="0">
                <a:latin typeface="Arabic Typesetting" pitchFamily="66" charset="-78"/>
                <a:cs typeface="B Compset" pitchFamily="2" charset="-78"/>
              </a:rPr>
              <a:t> توان به اقسام </a:t>
            </a:r>
            <a:r>
              <a:rPr lang="fa-IR" dirty="0" err="1" smtClean="0">
                <a:latin typeface="Arabic Typesetting" pitchFamily="66" charset="-78"/>
                <a:cs typeface="B Compset" pitchFamily="2" charset="-78"/>
              </a:rPr>
              <a:t>مختلفي</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تقسيم</a:t>
            </a:r>
            <a:r>
              <a:rPr lang="fa-IR" dirty="0" smtClean="0">
                <a:latin typeface="Arabic Typesetting" pitchFamily="66" charset="-78"/>
                <a:cs typeface="B Compset" pitchFamily="2" charset="-78"/>
              </a:rPr>
              <a:t> </a:t>
            </a:r>
            <a:r>
              <a:rPr lang="fa-IR" dirty="0" err="1" smtClean="0">
                <a:latin typeface="Arabic Typesetting" pitchFamily="66" charset="-78"/>
                <a:cs typeface="B Compset" pitchFamily="2" charset="-78"/>
              </a:rPr>
              <a:t>بندي</a:t>
            </a:r>
            <a:r>
              <a:rPr lang="fa-IR" dirty="0" smtClean="0">
                <a:latin typeface="Arabic Typesetting" pitchFamily="66" charset="-78"/>
                <a:cs typeface="B Compset" pitchFamily="2" charset="-78"/>
              </a:rPr>
              <a:t> کرد.</a:t>
            </a:r>
            <a:endParaRPr lang="en-US" dirty="0" smtClean="0">
              <a:latin typeface="Arabic Typesetting" pitchFamily="66" charset="-78"/>
              <a:cs typeface="B Compset" pitchFamily="2" charset="-78"/>
            </a:endParaRPr>
          </a:p>
          <a:p>
            <a:endParaRPr lang="en-US" dirty="0">
              <a:latin typeface="Arabic Typesetting" pitchFamily="66" charset="-78"/>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17</a:t>
            </a:r>
            <a:endParaRPr lang="en-US" dirty="0">
              <a:solidFill>
                <a:schemeClr val="tx1"/>
              </a:solidFill>
            </a:endParaRPr>
          </a:p>
        </p:txBody>
      </p:sp>
      <p:sp>
        <p:nvSpPr>
          <p:cNvPr id="5" name="Rectangle 4"/>
          <p:cNvSpPr/>
          <p:nvPr/>
        </p:nvSpPr>
        <p:spPr>
          <a:xfrm>
            <a:off x="-20128"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6" name="Content Placeholder 5"/>
          <p:cNvSpPr>
            <a:spLocks noGrp="1"/>
          </p:cNvSpPr>
          <p:nvPr>
            <p:ph idx="1"/>
          </p:nvPr>
        </p:nvSpPr>
        <p:spPr/>
        <p:txBody>
          <a:bodyPr>
            <a:normAutofit/>
          </a:bodyPr>
          <a:lstStyle/>
          <a:p>
            <a:pPr algn="r">
              <a:buNone/>
            </a:pPr>
            <a:endParaRPr lang="en-US" dirty="0" smtClean="0"/>
          </a:p>
          <a:p>
            <a:pPr algn="r">
              <a:buNone/>
            </a:pPr>
            <a:endParaRPr lang="en-US" dirty="0" smtClean="0"/>
          </a:p>
          <a:p>
            <a:pPr algn="r">
              <a:buNone/>
            </a:pPr>
            <a:endParaRPr lang="en-US" dirty="0" smtClean="0"/>
          </a:p>
          <a:p>
            <a:pPr algn="r">
              <a:buNone/>
            </a:pPr>
            <a:endParaRPr lang="en-US" dirty="0" smtClean="0"/>
          </a:p>
          <a:p>
            <a:pPr algn="r">
              <a:buNone/>
            </a:pPr>
            <a:endParaRPr lang="en-US" dirty="0" smtClean="0"/>
          </a:p>
          <a:p>
            <a:pPr algn="r">
              <a:buNone/>
            </a:pPr>
            <a:endParaRPr lang="en-US" dirty="0" smtClean="0"/>
          </a:p>
          <a:p>
            <a:pPr algn="ctr">
              <a:buNone/>
            </a:pPr>
            <a:r>
              <a:rPr lang="fa-IR" sz="3200" b="1" dirty="0" smtClean="0">
                <a:cs typeface="B Nazanin" pitchFamily="2" charset="-78"/>
              </a:rPr>
              <a:t>دکتر سید حمزه خرم نسب</a:t>
            </a:r>
            <a:r>
              <a:rPr lang="en-US" sz="3200" b="1" dirty="0" smtClean="0">
                <a:cs typeface="B Nazanin" pitchFamily="2" charset="-78"/>
              </a:rPr>
              <a:t> </a:t>
            </a:r>
          </a:p>
          <a:p>
            <a:pPr algn="ctr">
              <a:buNone/>
            </a:pPr>
            <a:r>
              <a:rPr lang="en-US" b="1" dirty="0" smtClean="0">
                <a:cs typeface="B Nazanin" pitchFamily="2" charset="-78"/>
              </a:rPr>
              <a:t>www.khoramnasab.ir</a:t>
            </a:r>
            <a:endParaRPr lang="fa-IR" b="1" dirty="0">
              <a:cs typeface="B Nazanin" pitchFamily="2" charset="-78"/>
            </a:endParaRPr>
          </a:p>
        </p:txBody>
      </p:sp>
      <p:sp>
        <p:nvSpPr>
          <p:cNvPr id="4" name="Slide Number Placeholder 3"/>
          <p:cNvSpPr>
            <a:spLocks noGrp="1"/>
          </p:cNvSpPr>
          <p:nvPr>
            <p:ph type="sldNum" sz="quarter" idx="12"/>
          </p:nvPr>
        </p:nvSpPr>
        <p:spPr>
          <a:xfrm>
            <a:off x="8077200" y="6400800"/>
            <a:ext cx="758952" cy="228600"/>
          </a:xfrm>
        </p:spPr>
        <p:txBody>
          <a:bodyPr>
            <a:normAutofit/>
          </a:bodyPr>
          <a:lstStyle/>
          <a:p>
            <a:r>
              <a:rPr lang="fa-IR" dirty="0" smtClean="0"/>
              <a:t> </a:t>
            </a:r>
            <a:endParaRPr lang="en-US" dirty="0"/>
          </a:p>
        </p:txBody>
      </p:sp>
      <p:pic>
        <p:nvPicPr>
          <p:cNvPr id="1026" name="Picture 2" descr="C:\Users\ilan\Desktop\Picture1.png"/>
          <p:cNvPicPr>
            <a:picLocks noChangeAspect="1" noChangeArrowheads="1"/>
          </p:cNvPicPr>
          <p:nvPr/>
        </p:nvPicPr>
        <p:blipFill>
          <a:blip r:embed="rId3"/>
          <a:srcRect/>
          <a:stretch>
            <a:fillRect/>
          </a:stretch>
        </p:blipFill>
        <p:spPr bwMode="auto">
          <a:xfrm>
            <a:off x="1447800" y="1143000"/>
            <a:ext cx="5638800" cy="3638403"/>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1143000"/>
          </a:xfrm>
        </p:spPr>
        <p:txBody>
          <a:bodyPr>
            <a:noAutofit/>
          </a:bodyPr>
          <a:lstStyle/>
          <a:p>
            <a:pPr algn="ctr" rtl="1"/>
            <a:r>
              <a:rPr lang="fa-IR" sz="4800" b="1" dirty="0" smtClean="0"/>
              <a:t>طبقه </a:t>
            </a:r>
            <a:r>
              <a:rPr lang="fa-IR" sz="4800" b="1" dirty="0" err="1" smtClean="0"/>
              <a:t>بندي</a:t>
            </a:r>
            <a:r>
              <a:rPr lang="fa-IR" sz="4800" b="1" dirty="0" smtClean="0"/>
              <a:t> طرحها</a:t>
            </a:r>
            <a:r>
              <a:rPr lang="en-US" sz="4800" b="1" dirty="0" smtClean="0"/>
              <a:t/>
            </a:r>
            <a:br>
              <a:rPr lang="en-US" sz="4800" b="1" dirty="0" smtClean="0"/>
            </a:br>
            <a:endParaRPr lang="en-US" sz="4800" b="1" dirty="0"/>
          </a:p>
        </p:txBody>
      </p:sp>
      <p:sp>
        <p:nvSpPr>
          <p:cNvPr id="3" name="Content Placeholder 2"/>
          <p:cNvSpPr>
            <a:spLocks noGrp="1"/>
          </p:cNvSpPr>
          <p:nvPr>
            <p:ph idx="1"/>
          </p:nvPr>
        </p:nvSpPr>
        <p:spPr>
          <a:xfrm>
            <a:off x="381000" y="2179637"/>
            <a:ext cx="8229600" cy="4525963"/>
          </a:xfrm>
        </p:spPr>
        <p:txBody>
          <a:bodyPr>
            <a:normAutofit/>
          </a:bodyPr>
          <a:lstStyle/>
          <a:p>
            <a:pPr marL="571500" indent="-571500" algn="r" rtl="1">
              <a:buClr>
                <a:srgbClr val="FF0000"/>
              </a:buClr>
              <a:buFont typeface="+mj-lt"/>
              <a:buAutoNum type="romanUcPeriod"/>
            </a:pPr>
            <a:r>
              <a:rPr lang="fa-IR" sz="2800" b="1" dirty="0" err="1" smtClean="0">
                <a:cs typeface="B Compset" pitchFamily="2" charset="-78"/>
              </a:rPr>
              <a:t>طرحهاي</a:t>
            </a:r>
            <a:r>
              <a:rPr lang="fa-IR" sz="2800" b="1" dirty="0" smtClean="0">
                <a:cs typeface="B Compset" pitchFamily="2" charset="-78"/>
              </a:rPr>
              <a:t> </a:t>
            </a:r>
            <a:r>
              <a:rPr lang="fa-IR" sz="2800" b="1" dirty="0" err="1" smtClean="0">
                <a:cs typeface="B Compset" pitchFamily="2" charset="-78"/>
              </a:rPr>
              <a:t>ساختاري</a:t>
            </a:r>
            <a:r>
              <a:rPr lang="fa-IR" sz="2800" b="1" dirty="0" smtClean="0">
                <a:cs typeface="B Compset" pitchFamily="2" charset="-78"/>
              </a:rPr>
              <a:t> </a:t>
            </a:r>
            <a:r>
              <a:rPr lang="fa-IR" sz="2800" b="1" dirty="0" err="1" smtClean="0">
                <a:cs typeface="B Compset" pitchFamily="2" charset="-78"/>
              </a:rPr>
              <a:t>يا</a:t>
            </a:r>
            <a:r>
              <a:rPr lang="fa-IR" sz="2800" b="1" dirty="0" smtClean="0">
                <a:cs typeface="B Compset" pitchFamily="2" charset="-78"/>
              </a:rPr>
              <a:t> </a:t>
            </a:r>
            <a:r>
              <a:rPr lang="fa-IR" sz="2800" b="1" dirty="0" err="1" smtClean="0">
                <a:cs typeface="B Compset" pitchFamily="2" charset="-78"/>
              </a:rPr>
              <a:t>بنياني</a:t>
            </a:r>
            <a:r>
              <a:rPr lang="en-US" sz="2800" b="1" dirty="0" smtClean="0">
                <a:cs typeface="B Compset" pitchFamily="2" charset="-78"/>
              </a:rPr>
              <a:t> (Structural Projects) </a:t>
            </a:r>
            <a:r>
              <a:rPr lang="fa-IR" sz="2800" b="1" dirty="0" smtClean="0">
                <a:cs typeface="B Compset" pitchFamily="2" charset="-78"/>
              </a:rPr>
              <a:t> </a:t>
            </a:r>
            <a:r>
              <a:rPr lang="en-US" sz="2800" dirty="0" smtClean="0">
                <a:cs typeface="B Compset" pitchFamily="2" charset="-78"/>
              </a:rPr>
              <a:t/>
            </a:r>
            <a:br>
              <a:rPr lang="en-US" sz="2800" dirty="0" smtClean="0">
                <a:cs typeface="B Compset" pitchFamily="2" charset="-78"/>
              </a:rPr>
            </a:br>
            <a:endParaRPr lang="en-US" sz="2800" dirty="0" smtClean="0">
              <a:cs typeface="B Compset" pitchFamily="2" charset="-78"/>
            </a:endParaRPr>
          </a:p>
          <a:p>
            <a:pPr marL="571500" indent="-571500" algn="r" rtl="1">
              <a:buFont typeface="+mj-lt"/>
              <a:buAutoNum type="romanUcPeriod"/>
            </a:pPr>
            <a:endParaRPr lang="en-US" sz="2800" dirty="0" smtClean="0">
              <a:cs typeface="B Compset" pitchFamily="2" charset="-78"/>
            </a:endParaRPr>
          </a:p>
          <a:p>
            <a:pPr marL="571500" indent="-571500" algn="r" rtl="1">
              <a:buClr>
                <a:srgbClr val="FF0000"/>
              </a:buClr>
              <a:buFont typeface="+mj-lt"/>
              <a:buAutoNum type="romanUcPeriod"/>
            </a:pPr>
            <a:r>
              <a:rPr lang="fa-IR" sz="2800" b="1" dirty="0" err="1" smtClean="0">
                <a:cs typeface="B Compset" pitchFamily="2" charset="-78"/>
              </a:rPr>
              <a:t>طرحهاي</a:t>
            </a:r>
            <a:r>
              <a:rPr lang="fa-IR" sz="2800" b="1" dirty="0" smtClean="0">
                <a:cs typeface="B Compset" pitchFamily="2" charset="-78"/>
              </a:rPr>
              <a:t> </a:t>
            </a:r>
            <a:r>
              <a:rPr lang="fa-IR" sz="2800" b="1" dirty="0" err="1" smtClean="0">
                <a:cs typeface="B Compset" pitchFamily="2" charset="-78"/>
              </a:rPr>
              <a:t>حاشيه</a:t>
            </a:r>
            <a:r>
              <a:rPr lang="fa-IR" sz="2800" b="1" dirty="0" smtClean="0">
                <a:cs typeface="B Compset" pitchFamily="2" charset="-78"/>
              </a:rPr>
              <a:t> </a:t>
            </a:r>
            <a:r>
              <a:rPr lang="fa-IR" sz="2800" b="1" dirty="0" err="1" smtClean="0">
                <a:cs typeface="B Compset" pitchFamily="2" charset="-78"/>
              </a:rPr>
              <a:t>اي</a:t>
            </a:r>
            <a:r>
              <a:rPr lang="fa-IR" sz="2800" b="1" dirty="0" smtClean="0">
                <a:cs typeface="B Compset" pitchFamily="2" charset="-78"/>
              </a:rPr>
              <a:t>  </a:t>
            </a:r>
            <a:r>
              <a:rPr lang="en-US" sz="2800" b="1" dirty="0" smtClean="0">
                <a:cs typeface="B Compset" pitchFamily="2" charset="-78"/>
              </a:rPr>
              <a:t>(Marginal Projects)</a:t>
            </a:r>
            <a:r>
              <a:rPr lang="fa-IR" sz="2800" b="1" dirty="0" smtClean="0">
                <a:cs typeface="B Compset" pitchFamily="2" charset="-78"/>
              </a:rPr>
              <a:t> </a:t>
            </a:r>
            <a:r>
              <a:rPr lang="en-US" sz="2800" dirty="0" smtClean="0">
                <a:cs typeface="B Compset" pitchFamily="2" charset="-78"/>
              </a:rPr>
              <a:t/>
            </a:r>
            <a:br>
              <a:rPr lang="en-US" sz="2800" dirty="0" smtClean="0">
                <a:cs typeface="B Compset" pitchFamily="2" charset="-78"/>
              </a:rPr>
            </a:br>
            <a:endParaRPr lang="en-US" sz="2800"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18</a:t>
            </a:r>
            <a:endParaRPr lang="en-US" dirty="0">
              <a:solidFill>
                <a:schemeClr val="tx1"/>
              </a:solidFill>
            </a:endParaRPr>
          </a:p>
        </p:txBody>
      </p:sp>
      <p:sp>
        <p:nvSpPr>
          <p:cNvPr id="6" name="Rectangle 5"/>
          <p:cNvSpPr/>
          <p:nvPr/>
        </p:nvSpPr>
        <p:spPr>
          <a:xfrm>
            <a:off x="4313"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229600" cy="1143000"/>
          </a:xfrm>
        </p:spPr>
        <p:txBody>
          <a:bodyPr>
            <a:normAutofit fontScale="90000"/>
          </a:bodyPr>
          <a:lstStyle/>
          <a:p>
            <a:pPr algn="ctr" rtl="1"/>
            <a:r>
              <a:rPr lang="fa-IR" b="1" dirty="0" err="1" smtClean="0"/>
              <a:t>طرحهاي</a:t>
            </a:r>
            <a:r>
              <a:rPr lang="fa-IR" b="1" dirty="0" smtClean="0"/>
              <a:t> </a:t>
            </a:r>
            <a:r>
              <a:rPr lang="fa-IR" b="1" dirty="0" err="1" smtClean="0"/>
              <a:t>ساختاري</a:t>
            </a:r>
            <a:r>
              <a:rPr lang="fa-IR" b="1" dirty="0" smtClean="0"/>
              <a:t> </a:t>
            </a:r>
            <a:r>
              <a:rPr lang="fa-IR" b="1" dirty="0" err="1" smtClean="0"/>
              <a:t>يا</a:t>
            </a:r>
            <a:r>
              <a:rPr lang="fa-IR" b="1" dirty="0" smtClean="0"/>
              <a:t> </a:t>
            </a:r>
            <a:r>
              <a:rPr lang="fa-IR" b="1" dirty="0" err="1" smtClean="0"/>
              <a:t>بنياني</a:t>
            </a:r>
            <a:r>
              <a:rPr lang="en-US" b="1" dirty="0" smtClean="0"/>
              <a:t> </a:t>
            </a:r>
            <a:br>
              <a:rPr lang="en-US" b="1" dirty="0" smtClean="0"/>
            </a:br>
            <a:r>
              <a:rPr lang="en-US" b="1" dirty="0" smtClean="0"/>
              <a:t>Structural Projects </a:t>
            </a:r>
            <a:r>
              <a:rPr lang="fa-IR"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685800" y="2286000"/>
            <a:ext cx="8229600" cy="3528009"/>
          </a:xfrm>
        </p:spPr>
        <p:txBody>
          <a:bodyPr>
            <a:normAutofit/>
          </a:bodyPr>
          <a:lstStyle/>
          <a:p>
            <a:pPr algn="r" rtl="1">
              <a:buNone/>
            </a:pPr>
            <a:r>
              <a:rPr lang="fa-IR" sz="2800" dirty="0" err="1" smtClean="0">
                <a:cs typeface="B Compset" pitchFamily="2" charset="-78"/>
              </a:rPr>
              <a:t>طرحهايي</a:t>
            </a:r>
            <a:r>
              <a:rPr lang="fa-IR" sz="2800" dirty="0" smtClean="0">
                <a:cs typeface="B Compset" pitchFamily="2" charset="-78"/>
              </a:rPr>
              <a:t> هستند که در </a:t>
            </a:r>
            <a:r>
              <a:rPr lang="fa-IR" sz="2800" dirty="0" err="1" smtClean="0">
                <a:cs typeface="B Compset" pitchFamily="2" charset="-78"/>
              </a:rPr>
              <a:t>نتيجه</a:t>
            </a:r>
            <a:r>
              <a:rPr lang="fa-IR" sz="2800" dirty="0" smtClean="0">
                <a:cs typeface="B Compset" pitchFamily="2" charset="-78"/>
              </a:rPr>
              <a:t> انجام آنها </a:t>
            </a:r>
            <a:r>
              <a:rPr lang="fa-IR" sz="2800" dirty="0" err="1" smtClean="0">
                <a:cs typeface="B Compset" pitchFamily="2" charset="-78"/>
              </a:rPr>
              <a:t>تغييرات</a:t>
            </a:r>
            <a:r>
              <a:rPr lang="fa-IR" sz="2800" dirty="0" smtClean="0">
                <a:cs typeface="B Compset" pitchFamily="2" charset="-78"/>
              </a:rPr>
              <a:t> </a:t>
            </a:r>
            <a:r>
              <a:rPr lang="fa-IR" sz="2800" dirty="0" err="1" smtClean="0">
                <a:cs typeface="B Compset" pitchFamily="2" charset="-78"/>
              </a:rPr>
              <a:t>اساسي</a:t>
            </a:r>
            <a:r>
              <a:rPr lang="fa-IR" sz="2800" dirty="0" smtClean="0">
                <a:cs typeface="B Compset" pitchFamily="2" charset="-78"/>
              </a:rPr>
              <a:t> و </a:t>
            </a:r>
            <a:r>
              <a:rPr lang="fa-IR" sz="2800" dirty="0" err="1" smtClean="0">
                <a:cs typeface="B Compset" pitchFamily="2" charset="-78"/>
              </a:rPr>
              <a:t>عظيمي</a:t>
            </a:r>
            <a:r>
              <a:rPr lang="fa-IR" sz="2800" dirty="0" smtClean="0">
                <a:cs typeface="B Compset" pitchFamily="2" charset="-78"/>
              </a:rPr>
              <a:t> در اقتصاد کلان کشور </a:t>
            </a:r>
            <a:r>
              <a:rPr lang="fa-IR" sz="2800" dirty="0" err="1" smtClean="0">
                <a:cs typeface="B Compset" pitchFamily="2" charset="-78"/>
              </a:rPr>
              <a:t>يا</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منطقه </a:t>
            </a:r>
            <a:r>
              <a:rPr lang="fa-IR" sz="2800" dirty="0" err="1" smtClean="0">
                <a:cs typeface="B Compset" pitchFamily="2" charset="-78"/>
              </a:rPr>
              <a:t>ايجاد</a:t>
            </a:r>
            <a:r>
              <a:rPr lang="fa-IR" sz="2800" dirty="0" smtClean="0">
                <a:cs typeface="B Compset" pitchFamily="2" charset="-78"/>
              </a:rPr>
              <a:t> </a:t>
            </a:r>
            <a:br>
              <a:rPr lang="fa-IR" sz="2800" dirty="0" smtClean="0">
                <a:cs typeface="B Compset" pitchFamily="2" charset="-78"/>
              </a:rPr>
            </a:br>
            <a:r>
              <a:rPr lang="fa-IR" sz="2800" dirty="0" err="1" smtClean="0">
                <a:cs typeface="B Compset" pitchFamily="2" charset="-78"/>
              </a:rPr>
              <a:t>مي</a:t>
            </a:r>
            <a:r>
              <a:rPr lang="fa-IR" sz="2800" dirty="0" smtClean="0">
                <a:cs typeface="B Compset" pitchFamily="2" charset="-78"/>
              </a:rPr>
              <a:t> شود و معمولاً </a:t>
            </a:r>
            <a:r>
              <a:rPr lang="fa-IR" sz="2800" dirty="0" err="1" smtClean="0">
                <a:cs typeface="B Compset" pitchFamily="2" charset="-78"/>
              </a:rPr>
              <a:t>اينگونه</a:t>
            </a:r>
            <a:r>
              <a:rPr lang="fa-IR" sz="2800" dirty="0" smtClean="0">
                <a:cs typeface="B Compset" pitchFamily="2" charset="-78"/>
              </a:rPr>
              <a:t> طرحها </a:t>
            </a:r>
            <a:r>
              <a:rPr lang="fa-IR" sz="2800" dirty="0" err="1" smtClean="0">
                <a:cs typeface="B Compset" pitchFamily="2" charset="-78"/>
              </a:rPr>
              <a:t>داراي</a:t>
            </a:r>
            <a:r>
              <a:rPr lang="fa-IR" sz="2800" dirty="0" smtClean="0">
                <a:cs typeface="B Compset" pitchFamily="2" charset="-78"/>
              </a:rPr>
              <a:t> </a:t>
            </a:r>
            <a:r>
              <a:rPr lang="fa-IR" sz="2800" dirty="0" err="1" smtClean="0">
                <a:cs typeface="B Compset" pitchFamily="2" charset="-78"/>
              </a:rPr>
              <a:t>هزينه</a:t>
            </a:r>
            <a:r>
              <a:rPr lang="fa-IR" sz="2800" dirty="0" smtClean="0">
                <a:cs typeface="B Compset" pitchFamily="2" charset="-78"/>
              </a:rPr>
              <a:t> </a:t>
            </a:r>
            <a:r>
              <a:rPr lang="fa-IR" sz="2800" dirty="0" err="1" smtClean="0">
                <a:cs typeface="B Compset" pitchFamily="2" charset="-78"/>
              </a:rPr>
              <a:t>اي</a:t>
            </a:r>
            <a:r>
              <a:rPr lang="fa-IR" sz="2800" dirty="0" smtClean="0">
                <a:cs typeface="B Compset" pitchFamily="2" charset="-78"/>
              </a:rPr>
              <a:t> </a:t>
            </a:r>
            <a:r>
              <a:rPr lang="fa-IR" sz="2800" dirty="0" err="1" smtClean="0">
                <a:cs typeface="B Compset" pitchFamily="2" charset="-78"/>
              </a:rPr>
              <a:t>بالايي</a:t>
            </a:r>
            <a:r>
              <a:rPr lang="fa-IR" sz="2800" dirty="0" smtClean="0">
                <a:cs typeface="B Compset" pitchFamily="2" charset="-78"/>
              </a:rPr>
              <a:t> </a:t>
            </a:r>
            <a:r>
              <a:rPr lang="fa-IR" sz="2800" dirty="0" err="1" smtClean="0">
                <a:cs typeface="B Compset" pitchFamily="2" charset="-78"/>
              </a:rPr>
              <a:t>نيز</a:t>
            </a:r>
            <a:r>
              <a:rPr lang="fa-IR" sz="2800" dirty="0" smtClean="0">
                <a:cs typeface="B Compset" pitchFamily="2" charset="-78"/>
              </a:rPr>
              <a:t> </a:t>
            </a:r>
            <a:r>
              <a:rPr lang="fa-IR" sz="2800" dirty="0" err="1" smtClean="0">
                <a:cs typeface="B Compset" pitchFamily="2" charset="-78"/>
              </a:rPr>
              <a:t>مي</a:t>
            </a:r>
            <a:r>
              <a:rPr lang="fa-IR" sz="2800" dirty="0" smtClean="0">
                <a:cs typeface="B Compset" pitchFamily="2" charset="-78"/>
              </a:rPr>
              <a:t> باشند. از جمله </a:t>
            </a:r>
            <a:r>
              <a:rPr lang="fa-IR" sz="2800" dirty="0" err="1" smtClean="0">
                <a:cs typeface="B Compset" pitchFamily="2" charset="-78"/>
              </a:rPr>
              <a:t>اينگونه</a:t>
            </a:r>
            <a:r>
              <a:rPr lang="fa-IR" sz="2800" dirty="0" smtClean="0">
                <a:cs typeface="B Compset" pitchFamily="2" charset="-78"/>
              </a:rPr>
              <a:t> طرحها </a:t>
            </a:r>
            <a:r>
              <a:rPr lang="fa-IR" sz="2800" dirty="0" err="1" smtClean="0">
                <a:cs typeface="B Compset" pitchFamily="2" charset="-78"/>
              </a:rPr>
              <a:t>مي</a:t>
            </a:r>
            <a:r>
              <a:rPr lang="fa-IR" sz="2800" dirty="0" smtClean="0">
                <a:cs typeface="B Compset" pitchFamily="2" charset="-78"/>
              </a:rPr>
              <a:t> توان طرح </a:t>
            </a:r>
            <a:r>
              <a:rPr lang="fa-IR" sz="2800" dirty="0" err="1" smtClean="0">
                <a:cs typeface="B Compset" pitchFamily="2" charset="-78"/>
              </a:rPr>
              <a:t>ايجاد</a:t>
            </a:r>
            <a:r>
              <a:rPr lang="fa-IR" sz="2800" dirty="0" smtClean="0">
                <a:cs typeface="B Compset" pitchFamily="2" charset="-78"/>
              </a:rPr>
              <a:t> </a:t>
            </a:r>
            <a:r>
              <a:rPr lang="fa-IR" sz="2800" dirty="0" err="1" smtClean="0">
                <a:cs typeface="B Compset" pitchFamily="2" charset="-78"/>
              </a:rPr>
              <a:t>سدهاي</a:t>
            </a:r>
            <a:r>
              <a:rPr lang="fa-IR" sz="2800" dirty="0" smtClean="0">
                <a:cs typeface="B Compset" pitchFamily="2" charset="-78"/>
              </a:rPr>
              <a:t> </a:t>
            </a:r>
            <a:r>
              <a:rPr lang="fa-IR" sz="2800" dirty="0" err="1" smtClean="0">
                <a:cs typeface="B Compset" pitchFamily="2" charset="-78"/>
              </a:rPr>
              <a:t>عظيم</a:t>
            </a:r>
            <a:r>
              <a:rPr lang="fa-IR" sz="2800" dirty="0" smtClean="0">
                <a:cs typeface="B Compset" pitchFamily="2" charset="-78"/>
              </a:rPr>
              <a:t>، مترو و ..... را نام برد.</a:t>
            </a:r>
            <a:endParaRPr lang="en-US" sz="2800" dirty="0" smtClean="0">
              <a:cs typeface="B Compset" pitchFamily="2" charset="-78"/>
            </a:endParaRPr>
          </a:p>
          <a:p>
            <a:endParaRPr lang="en-US" sz="2800"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19</a:t>
            </a:r>
            <a:endParaRPr lang="en-US" dirty="0">
              <a:solidFill>
                <a:schemeClr val="tx1"/>
              </a:solidFill>
            </a:endParaRPr>
          </a:p>
        </p:txBody>
      </p:sp>
      <p:sp>
        <p:nvSpPr>
          <p:cNvPr id="6" name="Rectangle 5"/>
          <p:cNvSpPr/>
          <p:nvPr/>
        </p:nvSpPr>
        <p:spPr>
          <a:xfrm>
            <a:off x="0"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8229600" cy="1143000"/>
          </a:xfrm>
        </p:spPr>
        <p:txBody>
          <a:bodyPr>
            <a:normAutofit fontScale="90000"/>
          </a:bodyPr>
          <a:lstStyle/>
          <a:p>
            <a:pPr algn="ctr" rtl="1"/>
            <a:r>
              <a:rPr lang="fa-IR" b="1" dirty="0" err="1" smtClean="0"/>
              <a:t>طرحهاي</a:t>
            </a:r>
            <a:r>
              <a:rPr lang="fa-IR" b="1" dirty="0" smtClean="0"/>
              <a:t> </a:t>
            </a:r>
            <a:r>
              <a:rPr lang="fa-IR" b="1" dirty="0" err="1" smtClean="0"/>
              <a:t>حاشيه</a:t>
            </a:r>
            <a:r>
              <a:rPr lang="fa-IR" b="1" dirty="0" smtClean="0"/>
              <a:t> </a:t>
            </a:r>
            <a:r>
              <a:rPr lang="fa-IR" b="1" dirty="0" err="1" smtClean="0"/>
              <a:t>اي</a:t>
            </a:r>
            <a:r>
              <a:rPr lang="fa-IR" b="1" dirty="0" smtClean="0"/>
              <a:t> </a:t>
            </a:r>
            <a:r>
              <a:rPr lang="en-US" b="1" dirty="0" smtClean="0"/>
              <a:t/>
            </a:r>
            <a:br>
              <a:rPr lang="en-US" b="1" dirty="0" smtClean="0"/>
            </a:br>
            <a:r>
              <a:rPr lang="fa-IR" b="1" dirty="0" smtClean="0"/>
              <a:t> </a:t>
            </a:r>
            <a:r>
              <a:rPr lang="en-US" b="1" dirty="0" smtClean="0"/>
              <a:t>Marginal Projects</a:t>
            </a:r>
            <a:r>
              <a:rPr lang="fa-IR"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2209800"/>
            <a:ext cx="8229600" cy="4525963"/>
          </a:xfrm>
        </p:spPr>
        <p:txBody>
          <a:bodyPr>
            <a:normAutofit/>
          </a:bodyPr>
          <a:lstStyle/>
          <a:p>
            <a:pPr algn="r" rtl="1">
              <a:buNone/>
            </a:pPr>
            <a:r>
              <a:rPr lang="fa-IR" sz="3200" dirty="0" err="1" smtClean="0">
                <a:cs typeface="B Compset" pitchFamily="2" charset="-78"/>
              </a:rPr>
              <a:t>طرحهاي</a:t>
            </a:r>
            <a:r>
              <a:rPr lang="fa-IR" sz="3200" dirty="0" smtClean="0">
                <a:cs typeface="B Compset" pitchFamily="2" charset="-78"/>
              </a:rPr>
              <a:t> هستند که </a:t>
            </a:r>
            <a:r>
              <a:rPr lang="fa-IR" sz="3200" dirty="0" err="1" smtClean="0">
                <a:cs typeface="B Compset" pitchFamily="2" charset="-78"/>
              </a:rPr>
              <a:t>تاثير</a:t>
            </a:r>
            <a:r>
              <a:rPr lang="fa-IR" sz="3200" dirty="0" smtClean="0">
                <a:cs typeface="B Compset" pitchFamily="2" charset="-78"/>
              </a:rPr>
              <a:t> </a:t>
            </a:r>
            <a:r>
              <a:rPr lang="fa-IR" sz="3200" dirty="0" err="1" smtClean="0">
                <a:cs typeface="B Compset" pitchFamily="2" charset="-78"/>
              </a:rPr>
              <a:t>کمي</a:t>
            </a:r>
            <a:r>
              <a:rPr lang="fa-IR" sz="3200" dirty="0" smtClean="0">
                <a:cs typeface="B Compset" pitchFamily="2" charset="-78"/>
              </a:rPr>
              <a:t> در اقتصاد کلان </a:t>
            </a:r>
            <a:r>
              <a:rPr lang="fa-IR" sz="3200" dirty="0" err="1" smtClean="0">
                <a:cs typeface="B Compset" pitchFamily="2" charset="-78"/>
              </a:rPr>
              <a:t>يک</a:t>
            </a:r>
            <a:r>
              <a:rPr lang="fa-IR" sz="3200" dirty="0" smtClean="0">
                <a:cs typeface="B Compset" pitchFamily="2" charset="-78"/>
              </a:rPr>
              <a:t> کشور و </a:t>
            </a:r>
            <a:r>
              <a:rPr lang="fa-IR" sz="3200" dirty="0" err="1" smtClean="0">
                <a:cs typeface="B Compset" pitchFamily="2" charset="-78"/>
              </a:rPr>
              <a:t>يايک</a:t>
            </a:r>
            <a:r>
              <a:rPr lang="fa-IR" sz="3200" dirty="0" smtClean="0">
                <a:cs typeface="B Compset" pitchFamily="2" charset="-78"/>
              </a:rPr>
              <a:t> منطقه داشته و فقط از </a:t>
            </a:r>
            <a:r>
              <a:rPr lang="fa-IR" sz="3200" dirty="0" err="1" smtClean="0">
                <a:cs typeface="B Compset" pitchFamily="2" charset="-78"/>
              </a:rPr>
              <a:t>ديد</a:t>
            </a:r>
            <a:r>
              <a:rPr lang="fa-IR" sz="3200" dirty="0" smtClean="0">
                <a:cs typeface="B Compset" pitchFamily="2" charset="-78"/>
              </a:rPr>
              <a:t> </a:t>
            </a:r>
            <a:r>
              <a:rPr lang="fa-IR" sz="3200" dirty="0" err="1" smtClean="0">
                <a:cs typeface="B Compset" pitchFamily="2" charset="-78"/>
              </a:rPr>
              <a:t>انفرادي</a:t>
            </a:r>
            <a:r>
              <a:rPr lang="fa-IR" sz="3200" dirty="0" smtClean="0">
                <a:cs typeface="B Compset" pitchFamily="2" charset="-78"/>
              </a:rPr>
              <a:t> و اقتصاد خرد </a:t>
            </a:r>
            <a:r>
              <a:rPr lang="fa-IR" sz="3200" dirty="0" err="1" smtClean="0">
                <a:cs typeface="B Compset" pitchFamily="2" charset="-78"/>
              </a:rPr>
              <a:t>اهميت</a:t>
            </a:r>
            <a:r>
              <a:rPr lang="fa-IR" sz="3200" dirty="0" smtClean="0">
                <a:cs typeface="B Compset" pitchFamily="2" charset="-78"/>
              </a:rPr>
              <a:t> دارند. مانند </a:t>
            </a:r>
            <a:r>
              <a:rPr lang="fa-IR" sz="3200" dirty="0" err="1" smtClean="0">
                <a:cs typeface="B Compset" pitchFamily="2" charset="-78"/>
              </a:rPr>
              <a:t>ايجاد</a:t>
            </a:r>
            <a:r>
              <a:rPr lang="fa-IR" sz="3200" dirty="0" smtClean="0">
                <a:cs typeface="B Compset" pitchFamily="2" charset="-78"/>
              </a:rPr>
              <a:t> </a:t>
            </a:r>
            <a:r>
              <a:rPr lang="fa-IR" sz="3200" dirty="0" err="1" smtClean="0">
                <a:cs typeface="B Compset" pitchFamily="2" charset="-78"/>
              </a:rPr>
              <a:t>يک</a:t>
            </a:r>
            <a:r>
              <a:rPr lang="fa-IR" sz="3200" dirty="0" smtClean="0">
                <a:cs typeface="B Compset" pitchFamily="2" charset="-78"/>
              </a:rPr>
              <a:t> شرکت </a:t>
            </a:r>
            <a:r>
              <a:rPr lang="fa-IR" sz="3200" dirty="0" err="1" smtClean="0">
                <a:cs typeface="B Compset" pitchFamily="2" charset="-78"/>
              </a:rPr>
              <a:t>خصوصي</a:t>
            </a:r>
            <a:r>
              <a:rPr lang="fa-IR" sz="3200" dirty="0" smtClean="0">
                <a:cs typeface="B Compset" pitchFamily="2" charset="-78"/>
              </a:rPr>
              <a:t> و....</a:t>
            </a:r>
            <a:endParaRPr lang="en-US" sz="3200" dirty="0" smtClean="0">
              <a:cs typeface="B Compset" pitchFamily="2" charset="-78"/>
            </a:endParaRPr>
          </a:p>
          <a:p>
            <a:endParaRPr lang="en-US" sz="3200"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20</a:t>
            </a:r>
          </a:p>
          <a:p>
            <a:endParaRPr lang="en-US" dirty="0">
              <a:solidFill>
                <a:schemeClr val="tx1"/>
              </a:solidFill>
            </a:endParaRPr>
          </a:p>
        </p:txBody>
      </p:sp>
      <p:sp>
        <p:nvSpPr>
          <p:cNvPr id="6" name="Rectangle 5"/>
          <p:cNvSpPr/>
          <p:nvPr/>
        </p:nvSpPr>
        <p:spPr>
          <a:xfrm>
            <a:off x="1438"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normAutofit/>
          </a:bodyPr>
          <a:lstStyle/>
          <a:p>
            <a:pPr algn="ctr"/>
            <a:r>
              <a:rPr lang="fa-IR" b="1" dirty="0" smtClean="0"/>
              <a:t>نوع </a:t>
            </a:r>
            <a:r>
              <a:rPr lang="fa-IR" b="1" dirty="0" err="1" smtClean="0"/>
              <a:t>ديگر</a:t>
            </a:r>
            <a:r>
              <a:rPr lang="fa-IR" b="1" dirty="0" smtClean="0"/>
              <a:t> </a:t>
            </a:r>
            <a:r>
              <a:rPr lang="fa-IR" b="1" dirty="0" err="1" smtClean="0"/>
              <a:t>تقسيم</a:t>
            </a:r>
            <a:r>
              <a:rPr lang="fa-IR" b="1" dirty="0" smtClean="0"/>
              <a:t> </a:t>
            </a:r>
            <a:r>
              <a:rPr lang="fa-IR" b="1" dirty="0" err="1" smtClean="0"/>
              <a:t>يندي</a:t>
            </a:r>
            <a:r>
              <a:rPr lang="fa-IR" b="1" dirty="0" smtClean="0"/>
              <a:t> </a:t>
            </a:r>
            <a:endParaRPr lang="en-US" dirty="0"/>
          </a:p>
        </p:txBody>
      </p:sp>
      <p:sp>
        <p:nvSpPr>
          <p:cNvPr id="3" name="Content Placeholder 2"/>
          <p:cNvSpPr>
            <a:spLocks noGrp="1"/>
          </p:cNvSpPr>
          <p:nvPr>
            <p:ph idx="1"/>
          </p:nvPr>
        </p:nvSpPr>
        <p:spPr>
          <a:xfrm>
            <a:off x="304800" y="1219200"/>
            <a:ext cx="8686800" cy="4525963"/>
          </a:xfrm>
        </p:spPr>
        <p:txBody>
          <a:bodyPr>
            <a:normAutofit/>
          </a:bodyPr>
          <a:lstStyle/>
          <a:p>
            <a:pPr algn="r" rtl="1">
              <a:buNone/>
            </a:pPr>
            <a:endParaRPr lang="en-US" dirty="0" smtClean="0">
              <a:cs typeface="B Compset" pitchFamily="2" charset="-78"/>
            </a:endParaRPr>
          </a:p>
          <a:p>
            <a:pPr algn="r" rtl="1">
              <a:buNone/>
            </a:pPr>
            <a:r>
              <a:rPr lang="en-US" dirty="0">
                <a:cs typeface="B Compset" pitchFamily="2" charset="-78"/>
              </a:rPr>
              <a:t> </a:t>
            </a:r>
            <a:r>
              <a:rPr lang="en-US" dirty="0" smtClean="0">
                <a:cs typeface="B Compset" pitchFamily="2" charset="-78"/>
              </a:rPr>
              <a:t> .I</a:t>
            </a:r>
            <a:r>
              <a:rPr lang="fa-IR" dirty="0" err="1" smtClean="0">
                <a:cs typeface="B Compset" pitchFamily="2" charset="-78"/>
              </a:rPr>
              <a:t>طرحهاي</a:t>
            </a:r>
            <a:r>
              <a:rPr lang="fa-IR" dirty="0" smtClean="0">
                <a:cs typeface="B Compset" pitchFamily="2" charset="-78"/>
              </a:rPr>
              <a:t> مستقل </a:t>
            </a:r>
            <a:r>
              <a:rPr lang="en-US" dirty="0" smtClean="0">
                <a:cs typeface="B Compset" pitchFamily="2" charset="-78"/>
              </a:rPr>
              <a:t>(Independent Projects)</a:t>
            </a:r>
            <a:endParaRPr lang="fa-IR" dirty="0" smtClean="0">
              <a:cs typeface="B Compset" pitchFamily="2" charset="-78"/>
            </a:endParaRPr>
          </a:p>
          <a:p>
            <a:pPr algn="r" rtl="1">
              <a:buNone/>
            </a:pPr>
            <a:r>
              <a:rPr lang="fa-IR" sz="2800" dirty="0" err="1" smtClean="0">
                <a:cs typeface="B Compset" pitchFamily="2" charset="-78"/>
              </a:rPr>
              <a:t>طرحهايي</a:t>
            </a:r>
            <a:r>
              <a:rPr lang="fa-IR" sz="2800" dirty="0" smtClean="0">
                <a:cs typeface="B Compset" pitchFamily="2" charset="-78"/>
              </a:rPr>
              <a:t> هستند که انجام </a:t>
            </a:r>
            <a:r>
              <a:rPr lang="fa-IR" sz="2800" dirty="0" err="1" smtClean="0">
                <a:cs typeface="B Compset" pitchFamily="2" charset="-78"/>
              </a:rPr>
              <a:t>يک</a:t>
            </a:r>
            <a:r>
              <a:rPr lang="fa-IR" sz="2800" dirty="0" smtClean="0">
                <a:cs typeface="B Compset" pitchFamily="2" charset="-78"/>
              </a:rPr>
              <a:t> طرح به </a:t>
            </a:r>
            <a:r>
              <a:rPr lang="fa-IR" sz="2800" dirty="0" err="1" smtClean="0">
                <a:cs typeface="B Compset" pitchFamily="2" charset="-78"/>
              </a:rPr>
              <a:t>ديگري</a:t>
            </a:r>
            <a:r>
              <a:rPr lang="fa-IR" sz="2800" dirty="0" smtClean="0">
                <a:cs typeface="B Compset" pitchFamily="2" charset="-78"/>
              </a:rPr>
              <a:t> </a:t>
            </a:r>
            <a:r>
              <a:rPr lang="fa-IR" sz="2800" dirty="0" err="1" smtClean="0">
                <a:cs typeface="B Compset" pitchFamily="2" charset="-78"/>
              </a:rPr>
              <a:t>بستگي</a:t>
            </a:r>
            <a:r>
              <a:rPr lang="fa-IR" sz="2800" dirty="0" smtClean="0">
                <a:cs typeface="B Compset" pitchFamily="2" charset="-78"/>
              </a:rPr>
              <a:t> ندارد و </a:t>
            </a:r>
            <a:r>
              <a:rPr lang="fa-IR" sz="2800" dirty="0" err="1" smtClean="0">
                <a:cs typeface="B Compset" pitchFamily="2" charset="-78"/>
              </a:rPr>
              <a:t>بنابراين</a:t>
            </a:r>
            <a:r>
              <a:rPr lang="fa-IR" sz="2800" dirty="0" smtClean="0">
                <a:cs typeface="B Compset" pitchFamily="2" charset="-78"/>
              </a:rPr>
              <a:t> </a:t>
            </a:r>
            <a:r>
              <a:rPr lang="fa-IR" sz="2800" dirty="0" err="1" smtClean="0">
                <a:cs typeface="B Compset" pitchFamily="2" charset="-78"/>
              </a:rPr>
              <a:t>طرحهاي</a:t>
            </a:r>
            <a:r>
              <a:rPr lang="fa-IR" sz="2800" dirty="0" smtClean="0">
                <a:cs typeface="B Compset" pitchFamily="2" charset="-78"/>
              </a:rPr>
              <a:t> مستقل را </a:t>
            </a:r>
            <a:r>
              <a:rPr lang="fa-IR" sz="2800" dirty="0" err="1" smtClean="0">
                <a:cs typeface="B Compset" pitchFamily="2" charset="-78"/>
              </a:rPr>
              <a:t>مي</a:t>
            </a:r>
            <a:r>
              <a:rPr lang="fa-IR" sz="2800" dirty="0" smtClean="0">
                <a:cs typeface="B Compset" pitchFamily="2" charset="-78"/>
              </a:rPr>
              <a:t> توان به </a:t>
            </a:r>
            <a:r>
              <a:rPr lang="fa-IR" sz="2800" dirty="0" err="1" smtClean="0">
                <a:cs typeface="B Compset" pitchFamily="2" charset="-78"/>
              </a:rPr>
              <a:t>ترتيب</a:t>
            </a:r>
            <a:r>
              <a:rPr lang="fa-IR" sz="2800" dirty="0" smtClean="0">
                <a:cs typeface="B Compset" pitchFamily="2" charset="-78"/>
              </a:rPr>
              <a:t> </a:t>
            </a:r>
            <a:r>
              <a:rPr lang="fa-IR" sz="2800" dirty="0" err="1" smtClean="0">
                <a:cs typeface="B Compset" pitchFamily="2" charset="-78"/>
              </a:rPr>
              <a:t>اولويت</a:t>
            </a:r>
            <a:r>
              <a:rPr lang="fa-IR" sz="2800" dirty="0" smtClean="0">
                <a:cs typeface="B Compset" pitchFamily="2" charset="-78"/>
              </a:rPr>
              <a:t> درجه </a:t>
            </a:r>
            <a:r>
              <a:rPr lang="fa-IR" sz="2800" dirty="0" err="1" smtClean="0">
                <a:cs typeface="B Compset" pitchFamily="2" charset="-78"/>
              </a:rPr>
              <a:t>بندي</a:t>
            </a:r>
            <a:r>
              <a:rPr lang="fa-IR" sz="2800" dirty="0" smtClean="0">
                <a:cs typeface="B Compset" pitchFamily="2" charset="-78"/>
              </a:rPr>
              <a:t> نمود.</a:t>
            </a:r>
          </a:p>
          <a:p>
            <a:pPr algn="r" rtl="1">
              <a:buNone/>
            </a:pPr>
            <a:endParaRPr lang="en-US" sz="2800" dirty="0" smtClean="0">
              <a:cs typeface="B Compset" pitchFamily="2" charset="-78"/>
            </a:endParaRPr>
          </a:p>
          <a:p>
            <a:pPr algn="r" rtl="1">
              <a:buNone/>
            </a:pPr>
            <a:r>
              <a:rPr lang="en-US" dirty="0" smtClean="0">
                <a:cs typeface="B Compset" pitchFamily="2" charset="-78"/>
              </a:rPr>
              <a:t>  .II</a:t>
            </a:r>
            <a:r>
              <a:rPr lang="fa-IR" dirty="0" err="1" smtClean="0">
                <a:cs typeface="B Compset" pitchFamily="2" charset="-78"/>
              </a:rPr>
              <a:t>طرحهاي</a:t>
            </a:r>
            <a:r>
              <a:rPr lang="fa-IR" dirty="0" smtClean="0">
                <a:cs typeface="B Compset" pitchFamily="2" charset="-78"/>
              </a:rPr>
              <a:t> وابسته </a:t>
            </a:r>
            <a:r>
              <a:rPr lang="en-US" dirty="0" smtClean="0">
                <a:cs typeface="B Compset" pitchFamily="2" charset="-78"/>
              </a:rPr>
              <a:t>(Dependent Projects)</a:t>
            </a:r>
            <a:endParaRPr lang="fa-IR" dirty="0" smtClean="0">
              <a:cs typeface="B Compset" pitchFamily="2" charset="-78"/>
            </a:endParaRPr>
          </a:p>
          <a:p>
            <a:pPr algn="r" rtl="1">
              <a:buNone/>
            </a:pPr>
            <a:r>
              <a:rPr lang="fa-IR" sz="2800" dirty="0" err="1" smtClean="0">
                <a:cs typeface="B Compset" pitchFamily="2" charset="-78"/>
              </a:rPr>
              <a:t>طرحهايي</a:t>
            </a:r>
            <a:r>
              <a:rPr lang="fa-IR" sz="2800" dirty="0" smtClean="0">
                <a:cs typeface="B Compset" pitchFamily="2" charset="-78"/>
              </a:rPr>
              <a:t> هستند که انجام </a:t>
            </a:r>
            <a:r>
              <a:rPr lang="fa-IR" sz="2800" dirty="0" err="1" smtClean="0">
                <a:cs typeface="B Compset" pitchFamily="2" charset="-78"/>
              </a:rPr>
              <a:t>يک</a:t>
            </a:r>
            <a:r>
              <a:rPr lang="fa-IR" sz="2800" dirty="0" smtClean="0">
                <a:cs typeface="B Compset" pitchFamily="2" charset="-78"/>
              </a:rPr>
              <a:t> طرح به طرح </a:t>
            </a:r>
            <a:r>
              <a:rPr lang="fa-IR" sz="2800" dirty="0" err="1" smtClean="0">
                <a:cs typeface="B Compset" pitchFamily="2" charset="-78"/>
              </a:rPr>
              <a:t>ديگر</a:t>
            </a:r>
            <a:r>
              <a:rPr lang="fa-IR" sz="2800" dirty="0" smtClean="0">
                <a:cs typeface="B Compset" pitchFamily="2" charset="-78"/>
              </a:rPr>
              <a:t> وابسته </a:t>
            </a:r>
            <a:r>
              <a:rPr lang="fa-IR" sz="2800" dirty="0" err="1" smtClean="0">
                <a:cs typeface="B Compset" pitchFamily="2" charset="-78"/>
              </a:rPr>
              <a:t>مي</a:t>
            </a:r>
            <a:r>
              <a:rPr lang="fa-IR" sz="2800" dirty="0" smtClean="0">
                <a:cs typeface="B Compset" pitchFamily="2" charset="-78"/>
              </a:rPr>
              <a:t> باشد.</a:t>
            </a:r>
            <a:endParaRPr lang="en-US" sz="2800" dirty="0" smtClean="0">
              <a:cs typeface="B Compset" pitchFamily="2" charset="-78"/>
            </a:endParaRPr>
          </a:p>
          <a:p>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21</a:t>
            </a:r>
            <a:endParaRPr lang="en-US" dirty="0">
              <a:solidFill>
                <a:schemeClr val="tx1"/>
              </a:solidFill>
            </a:endParaRPr>
          </a:p>
        </p:txBody>
      </p:sp>
      <p:sp>
        <p:nvSpPr>
          <p:cNvPr id="6" name="Rectangle 5"/>
          <p:cNvSpPr/>
          <p:nvPr/>
        </p:nvSpPr>
        <p:spPr>
          <a:xfrm>
            <a:off x="-24442"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143000"/>
          </a:xfrm>
        </p:spPr>
        <p:txBody>
          <a:bodyPr>
            <a:normAutofit fontScale="90000"/>
          </a:bodyPr>
          <a:lstStyle/>
          <a:p>
            <a:pPr lvl="0" algn="ctr"/>
            <a:r>
              <a:rPr lang="fa-IR" b="1" dirty="0" err="1" smtClean="0"/>
              <a:t>طرحهاي</a:t>
            </a:r>
            <a:r>
              <a:rPr lang="fa-IR" b="1" dirty="0" smtClean="0"/>
              <a:t> مکمل</a:t>
            </a:r>
            <a:r>
              <a:rPr lang="en-US" b="1" dirty="0" smtClean="0"/>
              <a:t> </a:t>
            </a:r>
            <a:r>
              <a:rPr lang="fa-IR" b="1" dirty="0" smtClean="0"/>
              <a:t/>
            </a:r>
            <a:br>
              <a:rPr lang="fa-IR" b="1" dirty="0" smtClean="0"/>
            </a:br>
            <a:r>
              <a:rPr lang="en-US" b="1" dirty="0" smtClean="0"/>
              <a:t>Completed Projects </a:t>
            </a:r>
            <a:r>
              <a:rPr lang="fa-IR" b="1" dirty="0" smtClean="0"/>
              <a:t/>
            </a:r>
            <a:br>
              <a:rPr lang="fa-IR" b="1" dirty="0" smtClean="0"/>
            </a:br>
            <a:endParaRPr lang="en-US" dirty="0"/>
          </a:p>
        </p:txBody>
      </p:sp>
      <p:sp>
        <p:nvSpPr>
          <p:cNvPr id="3" name="Content Placeholder 2"/>
          <p:cNvSpPr>
            <a:spLocks noGrp="1"/>
          </p:cNvSpPr>
          <p:nvPr>
            <p:ph idx="1"/>
          </p:nvPr>
        </p:nvSpPr>
        <p:spPr>
          <a:xfrm>
            <a:off x="457200" y="2209800"/>
            <a:ext cx="8229600" cy="4389120"/>
          </a:xfrm>
        </p:spPr>
        <p:txBody>
          <a:bodyPr>
            <a:normAutofit/>
          </a:bodyPr>
          <a:lstStyle/>
          <a:p>
            <a:pPr lvl="0" algn="r" rtl="1">
              <a:buNone/>
            </a:pPr>
            <a:r>
              <a:rPr lang="fa-IR" sz="3200" b="1" dirty="0" err="1" smtClean="0">
                <a:cs typeface="B Compset" pitchFamily="2" charset="-78"/>
              </a:rPr>
              <a:t>طرحهايي</a:t>
            </a:r>
            <a:r>
              <a:rPr lang="fa-IR" sz="3200" b="1" dirty="0" smtClean="0">
                <a:cs typeface="B Compset" pitchFamily="2" charset="-78"/>
              </a:rPr>
              <a:t> هستند که انجام </a:t>
            </a:r>
            <a:r>
              <a:rPr lang="fa-IR" sz="3200" b="1" dirty="0" err="1" smtClean="0">
                <a:cs typeface="B Compset" pitchFamily="2" charset="-78"/>
              </a:rPr>
              <a:t>يکي</a:t>
            </a:r>
            <a:r>
              <a:rPr lang="fa-IR" sz="3200" b="1" dirty="0" smtClean="0">
                <a:cs typeface="B Compset" pitchFamily="2" charset="-78"/>
              </a:rPr>
              <a:t> منوط به انجام </a:t>
            </a:r>
            <a:r>
              <a:rPr lang="fa-IR" sz="3200" b="1" dirty="0" err="1" smtClean="0">
                <a:cs typeface="B Compset" pitchFamily="2" charset="-78"/>
              </a:rPr>
              <a:t>ديگري</a:t>
            </a:r>
            <a:r>
              <a:rPr lang="fa-IR" sz="3200" b="1" dirty="0" smtClean="0">
                <a:cs typeface="B Compset" pitchFamily="2" charset="-78"/>
              </a:rPr>
              <a:t> </a:t>
            </a:r>
            <a:r>
              <a:rPr lang="fa-IR" sz="3200" b="1" dirty="0" err="1" smtClean="0">
                <a:cs typeface="B Compset" pitchFamily="2" charset="-78"/>
              </a:rPr>
              <a:t>مي</a:t>
            </a:r>
            <a:r>
              <a:rPr lang="fa-IR" sz="3200" b="1" dirty="0" smtClean="0">
                <a:cs typeface="B Compset" pitchFamily="2" charset="-78"/>
              </a:rPr>
              <a:t> باشد.</a:t>
            </a:r>
            <a:endParaRPr lang="en-US" sz="3200" b="1" dirty="0" smtClean="0">
              <a:cs typeface="B Compset" pitchFamily="2" charset="-78"/>
            </a:endParaRPr>
          </a:p>
          <a:p>
            <a:endParaRPr lang="en-US" sz="3200" b="1"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22</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143000"/>
          </a:xfrm>
        </p:spPr>
        <p:txBody>
          <a:bodyPr>
            <a:normAutofit fontScale="90000"/>
          </a:bodyPr>
          <a:lstStyle/>
          <a:p>
            <a:pPr lvl="0" algn="ctr" rtl="1"/>
            <a:r>
              <a:rPr lang="fa-IR" b="1" dirty="0" err="1" smtClean="0"/>
              <a:t>طرحهاي</a:t>
            </a:r>
            <a:r>
              <a:rPr lang="fa-IR" b="1" dirty="0" smtClean="0"/>
              <a:t> </a:t>
            </a:r>
            <a:r>
              <a:rPr lang="fa-IR" b="1" dirty="0" err="1" smtClean="0"/>
              <a:t>جانشين</a:t>
            </a:r>
            <a:r>
              <a:rPr lang="fa-IR" b="1" dirty="0" smtClean="0"/>
              <a:t> </a:t>
            </a:r>
            <a:br>
              <a:rPr lang="fa-IR" b="1" dirty="0" smtClean="0"/>
            </a:br>
            <a:r>
              <a:rPr lang="en-US" b="1" dirty="0" smtClean="0"/>
              <a:t>Substition Projects  </a:t>
            </a:r>
            <a:r>
              <a:rPr lang="fa-IR" b="1" dirty="0" smtClean="0"/>
              <a:t/>
            </a:r>
            <a:br>
              <a:rPr lang="fa-IR" b="1" dirty="0" smtClean="0"/>
            </a:br>
            <a:endParaRPr lang="en-US" dirty="0"/>
          </a:p>
        </p:txBody>
      </p:sp>
      <p:sp>
        <p:nvSpPr>
          <p:cNvPr id="3" name="Content Placeholder 2"/>
          <p:cNvSpPr>
            <a:spLocks noGrp="1"/>
          </p:cNvSpPr>
          <p:nvPr>
            <p:ph idx="1"/>
          </p:nvPr>
        </p:nvSpPr>
        <p:spPr/>
        <p:txBody>
          <a:bodyPr>
            <a:normAutofit/>
          </a:bodyPr>
          <a:lstStyle/>
          <a:p>
            <a:pPr lvl="0" algn="r" rtl="1">
              <a:buNone/>
            </a:pPr>
            <a:r>
              <a:rPr lang="fa-IR" sz="2800" dirty="0" err="1" smtClean="0">
                <a:cs typeface="B Compset" pitchFamily="2" charset="-78"/>
              </a:rPr>
              <a:t>طرحهاي</a:t>
            </a:r>
            <a:r>
              <a:rPr lang="fa-IR" sz="2800" dirty="0" smtClean="0">
                <a:cs typeface="B Compset" pitchFamily="2" charset="-78"/>
              </a:rPr>
              <a:t> </a:t>
            </a:r>
            <a:r>
              <a:rPr lang="fa-IR" sz="2800" dirty="0" err="1" smtClean="0">
                <a:cs typeface="B Compset" pitchFamily="2" charset="-78"/>
              </a:rPr>
              <a:t>جانشين</a:t>
            </a:r>
            <a:r>
              <a:rPr lang="fa-IR" sz="2800" dirty="0" smtClean="0">
                <a:cs typeface="B Compset" pitchFamily="2" charset="-78"/>
              </a:rPr>
              <a:t> </a:t>
            </a:r>
            <a:r>
              <a:rPr lang="fa-IR" sz="2800" dirty="0" err="1" smtClean="0">
                <a:cs typeface="B Compset" pitchFamily="2" charset="-78"/>
              </a:rPr>
              <a:t>يا</a:t>
            </a:r>
            <a:r>
              <a:rPr lang="fa-IR" sz="2800" dirty="0" smtClean="0">
                <a:cs typeface="B Compset" pitchFamily="2" charset="-78"/>
              </a:rPr>
              <a:t> (</a:t>
            </a:r>
            <a:r>
              <a:rPr lang="fa-IR" sz="2800" dirty="0" err="1" smtClean="0">
                <a:cs typeface="B Compset" pitchFamily="2" charset="-78"/>
              </a:rPr>
              <a:t>مانعه</a:t>
            </a:r>
            <a:r>
              <a:rPr lang="fa-IR" sz="2800" dirty="0" smtClean="0">
                <a:cs typeface="B Compset" pitchFamily="2" charset="-78"/>
              </a:rPr>
              <a:t> </a:t>
            </a:r>
            <a:r>
              <a:rPr lang="fa-IR" sz="2800" dirty="0" err="1" smtClean="0">
                <a:cs typeface="B Compset" pitchFamily="2" charset="-78"/>
              </a:rPr>
              <a:t>الجمع</a:t>
            </a:r>
            <a:r>
              <a:rPr lang="en-US" sz="2800" dirty="0" smtClean="0">
                <a:cs typeface="B Compset" pitchFamily="2" charset="-78"/>
              </a:rPr>
              <a:t>Incompatitible-</a:t>
            </a:r>
            <a:r>
              <a:rPr lang="fa-IR" sz="2800" dirty="0" smtClean="0">
                <a:cs typeface="B Compset" pitchFamily="2" charset="-78"/>
              </a:rPr>
              <a:t>) </a:t>
            </a:r>
            <a:r>
              <a:rPr lang="fa-IR" sz="2800" dirty="0" err="1" smtClean="0">
                <a:cs typeface="B Compset" pitchFamily="2" charset="-78"/>
              </a:rPr>
              <a:t>طرحهايي</a:t>
            </a:r>
            <a:r>
              <a:rPr lang="fa-IR" sz="2800" dirty="0" smtClean="0">
                <a:cs typeface="B Compset" pitchFamily="2" charset="-78"/>
              </a:rPr>
              <a:t> هستند که انجام و </a:t>
            </a:r>
            <a:r>
              <a:rPr lang="fa-IR" sz="2800" dirty="0" err="1" smtClean="0">
                <a:cs typeface="B Compset" pitchFamily="2" charset="-78"/>
              </a:rPr>
              <a:t>پذيرش</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طرح موجب رد طرح </a:t>
            </a:r>
            <a:r>
              <a:rPr lang="fa-IR" sz="2800" dirty="0" err="1" smtClean="0">
                <a:cs typeface="B Compset" pitchFamily="2" charset="-78"/>
              </a:rPr>
              <a:t>ديگر</a:t>
            </a:r>
            <a:r>
              <a:rPr lang="fa-IR" sz="2800" dirty="0" smtClean="0">
                <a:cs typeface="B Compset" pitchFamily="2" charset="-78"/>
              </a:rPr>
              <a:t> </a:t>
            </a:r>
            <a:r>
              <a:rPr lang="fa-IR" sz="2800" dirty="0" err="1" smtClean="0">
                <a:cs typeface="B Compset" pitchFamily="2" charset="-78"/>
              </a:rPr>
              <a:t>مي</a:t>
            </a:r>
            <a:r>
              <a:rPr lang="fa-IR" sz="2800" dirty="0" smtClean="0">
                <a:cs typeface="B Compset" pitchFamily="2" charset="-78"/>
              </a:rPr>
              <a:t> شود در </a:t>
            </a:r>
            <a:r>
              <a:rPr lang="fa-IR" sz="2800" dirty="0" err="1" smtClean="0">
                <a:cs typeface="B Compset" pitchFamily="2" charset="-78"/>
              </a:rPr>
              <a:t>اين</a:t>
            </a:r>
            <a:r>
              <a:rPr lang="fa-IR" sz="2800" dirty="0" smtClean="0">
                <a:cs typeface="B Compset" pitchFamily="2" charset="-78"/>
              </a:rPr>
              <a:t> حالت فقط </a:t>
            </a:r>
            <a:r>
              <a:rPr lang="fa-IR" sz="2800" dirty="0" err="1" smtClean="0">
                <a:cs typeface="B Compset" pitchFamily="2" charset="-78"/>
              </a:rPr>
              <a:t>يک</a:t>
            </a:r>
            <a:r>
              <a:rPr lang="fa-IR" sz="2800" dirty="0" smtClean="0">
                <a:cs typeface="B Compset" pitchFamily="2" charset="-78"/>
              </a:rPr>
              <a:t> طرح قابل اجرا است.</a:t>
            </a:r>
            <a:endParaRPr lang="en-US" sz="2800" dirty="0" smtClean="0">
              <a:cs typeface="B Compset" pitchFamily="2" charset="-78"/>
            </a:endParaRPr>
          </a:p>
          <a:p>
            <a:pPr algn="r" rtl="1">
              <a:buNone/>
            </a:pPr>
            <a:r>
              <a:rPr lang="fa-IR" sz="2800" dirty="0" err="1" smtClean="0">
                <a:cs typeface="B Compset" pitchFamily="2" charset="-78"/>
              </a:rPr>
              <a:t>مزايده</a:t>
            </a:r>
            <a:r>
              <a:rPr lang="fa-IR" sz="2800" dirty="0" smtClean="0">
                <a:cs typeface="B Compset" pitchFamily="2" charset="-78"/>
              </a:rPr>
              <a:t> ها حالت </a:t>
            </a:r>
            <a:r>
              <a:rPr lang="fa-IR" sz="2800" dirty="0" err="1" smtClean="0">
                <a:cs typeface="B Compset" pitchFamily="2" charset="-78"/>
              </a:rPr>
              <a:t>مانعه</a:t>
            </a:r>
            <a:r>
              <a:rPr lang="fa-IR" sz="2800" dirty="0" smtClean="0">
                <a:cs typeface="B Compset" pitchFamily="2" charset="-78"/>
              </a:rPr>
              <a:t> </a:t>
            </a:r>
            <a:r>
              <a:rPr lang="fa-IR" sz="2800" dirty="0" err="1" smtClean="0">
                <a:cs typeface="B Compset" pitchFamily="2" charset="-78"/>
              </a:rPr>
              <a:t>الجمع</a:t>
            </a:r>
            <a:r>
              <a:rPr lang="fa-IR" sz="2800" dirty="0" smtClean="0">
                <a:cs typeface="B Compset" pitchFamily="2" charset="-78"/>
              </a:rPr>
              <a:t> دارند. </a:t>
            </a:r>
            <a:r>
              <a:rPr lang="fa-IR" sz="2800" dirty="0" err="1" smtClean="0">
                <a:cs typeface="B Compset" pitchFamily="2" charset="-78"/>
              </a:rPr>
              <a:t>زيرا</a:t>
            </a:r>
            <a:r>
              <a:rPr lang="fa-IR" sz="2800" dirty="0" smtClean="0">
                <a:cs typeface="B Compset" pitchFamily="2" charset="-78"/>
              </a:rPr>
              <a:t> اگر </a:t>
            </a:r>
            <a:r>
              <a:rPr lang="fa-IR" sz="2800" dirty="0" err="1" smtClean="0">
                <a:cs typeface="B Compset" pitchFamily="2" charset="-78"/>
              </a:rPr>
              <a:t>شخصي</a:t>
            </a:r>
            <a:r>
              <a:rPr lang="fa-IR" sz="2800" dirty="0" smtClean="0">
                <a:cs typeface="B Compset" pitchFamily="2" charset="-78"/>
              </a:rPr>
              <a:t> برنده </a:t>
            </a:r>
            <a:r>
              <a:rPr lang="fa-IR" sz="2800" dirty="0" err="1" smtClean="0">
                <a:cs typeface="B Compset" pitchFamily="2" charset="-78"/>
              </a:rPr>
              <a:t>يک</a:t>
            </a:r>
            <a:r>
              <a:rPr lang="fa-IR" sz="2800" dirty="0" smtClean="0">
                <a:cs typeface="B Compset" pitchFamily="2" charset="-78"/>
              </a:rPr>
              <a:t> </a:t>
            </a:r>
            <a:r>
              <a:rPr lang="fa-IR" sz="2800" dirty="0" err="1" smtClean="0">
                <a:cs typeface="B Compset" pitchFamily="2" charset="-78"/>
              </a:rPr>
              <a:t>مزايده</a:t>
            </a:r>
            <a:r>
              <a:rPr lang="fa-IR" sz="2800" dirty="0" smtClean="0">
                <a:cs typeface="B Compset" pitchFamily="2" charset="-78"/>
              </a:rPr>
              <a:t> شود </a:t>
            </a:r>
            <a:r>
              <a:rPr lang="fa-IR" sz="2800" dirty="0" err="1" smtClean="0">
                <a:cs typeface="B Compset" pitchFamily="2" charset="-78"/>
              </a:rPr>
              <a:t>معنايش</a:t>
            </a:r>
            <a:r>
              <a:rPr lang="fa-IR" sz="2800" dirty="0" smtClean="0">
                <a:cs typeface="B Compset" pitchFamily="2" charset="-78"/>
              </a:rPr>
              <a:t> رد </a:t>
            </a:r>
            <a:r>
              <a:rPr lang="fa-IR" sz="2800" dirty="0" err="1" smtClean="0">
                <a:cs typeface="B Compset" pitchFamily="2" charset="-78"/>
              </a:rPr>
              <a:t>ساير</a:t>
            </a:r>
            <a:r>
              <a:rPr lang="fa-IR" sz="2800" dirty="0" smtClean="0">
                <a:cs typeface="B Compset" pitchFamily="2" charset="-78"/>
              </a:rPr>
              <a:t> </a:t>
            </a:r>
            <a:r>
              <a:rPr lang="fa-IR" sz="2800" dirty="0" err="1" smtClean="0">
                <a:cs typeface="B Compset" pitchFamily="2" charset="-78"/>
              </a:rPr>
              <a:t>پيشنهادات</a:t>
            </a:r>
            <a:r>
              <a:rPr lang="fa-IR" sz="2800" dirty="0" smtClean="0">
                <a:cs typeface="B Compset" pitchFamily="2" charset="-78"/>
              </a:rPr>
              <a:t> است.</a:t>
            </a:r>
            <a:endParaRPr lang="en-US" sz="2800" dirty="0" smtClean="0">
              <a:cs typeface="B Compset" pitchFamily="2" charset="-78"/>
            </a:endParaRPr>
          </a:p>
          <a:p>
            <a:pPr algn="r" rtl="1">
              <a:buNone/>
            </a:pPr>
            <a:r>
              <a:rPr lang="fa-IR" sz="2800" dirty="0" smtClean="0">
                <a:cs typeface="B Compset" pitchFamily="2" charset="-78"/>
              </a:rPr>
              <a:t>نمونه </a:t>
            </a:r>
            <a:r>
              <a:rPr lang="fa-IR" sz="2800" dirty="0" err="1" smtClean="0">
                <a:cs typeface="B Compset" pitchFamily="2" charset="-78"/>
              </a:rPr>
              <a:t>ديگر</a:t>
            </a:r>
            <a:r>
              <a:rPr lang="fa-IR" sz="2800" dirty="0" smtClean="0">
                <a:cs typeface="B Compset" pitchFamily="2" charset="-78"/>
              </a:rPr>
              <a:t> </a:t>
            </a:r>
            <a:r>
              <a:rPr lang="fa-IR" sz="2800" dirty="0" err="1" smtClean="0">
                <a:cs typeface="B Compset" pitchFamily="2" charset="-78"/>
              </a:rPr>
              <a:t>تصميم</a:t>
            </a:r>
            <a:r>
              <a:rPr lang="fa-IR" sz="2800" dirty="0" smtClean="0">
                <a:cs typeface="B Compset" pitchFamily="2" charset="-78"/>
              </a:rPr>
              <a:t> </a:t>
            </a:r>
            <a:r>
              <a:rPr lang="fa-IR" sz="2800" dirty="0" err="1" smtClean="0">
                <a:cs typeface="B Compset" pitchFamily="2" charset="-78"/>
              </a:rPr>
              <a:t>گيري</a:t>
            </a:r>
            <a:r>
              <a:rPr lang="fa-IR" sz="2800" dirty="0" smtClean="0">
                <a:cs typeface="B Compset" pitchFamily="2" charset="-78"/>
              </a:rPr>
              <a:t> در مورد انتخاب سخت افزار و نرم افزار </a:t>
            </a:r>
            <a:r>
              <a:rPr lang="fa-IR" sz="2800" dirty="0" err="1" smtClean="0">
                <a:cs typeface="B Compset" pitchFamily="2" charset="-78"/>
              </a:rPr>
              <a:t>کامپيوتر</a:t>
            </a:r>
            <a:r>
              <a:rPr lang="fa-IR" sz="2800" dirty="0" smtClean="0">
                <a:cs typeface="B Compset" pitchFamily="2" charset="-78"/>
              </a:rPr>
              <a:t> </a:t>
            </a:r>
            <a:r>
              <a:rPr lang="fa-IR" sz="2800" dirty="0" err="1" smtClean="0">
                <a:cs typeface="B Compset" pitchFamily="2" charset="-78"/>
              </a:rPr>
              <a:t>هاي</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شرکت است. اگر </a:t>
            </a:r>
            <a:r>
              <a:rPr lang="fa-IR" sz="2800" dirty="0" err="1" smtClean="0">
                <a:cs typeface="B Compset" pitchFamily="2" charset="-78"/>
              </a:rPr>
              <a:t>مدير</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شرکت </a:t>
            </a:r>
            <a:r>
              <a:rPr lang="fa-IR" sz="2800" dirty="0" err="1" smtClean="0">
                <a:cs typeface="B Compset" pitchFamily="2" charset="-78"/>
              </a:rPr>
              <a:t>يکي</a:t>
            </a:r>
            <a:r>
              <a:rPr lang="fa-IR" sz="2800" dirty="0" smtClean="0">
                <a:cs typeface="B Compset" pitchFamily="2" charset="-78"/>
              </a:rPr>
              <a:t> از </a:t>
            </a:r>
            <a:r>
              <a:rPr lang="fa-IR" sz="2800" dirty="0" err="1" smtClean="0">
                <a:cs typeface="B Compset" pitchFamily="2" charset="-78"/>
              </a:rPr>
              <a:t>شرکتهاي</a:t>
            </a:r>
            <a:r>
              <a:rPr lang="fa-IR" sz="2800" dirty="0" smtClean="0">
                <a:cs typeface="B Compset" pitchFamily="2" charset="-78"/>
              </a:rPr>
              <a:t> </a:t>
            </a:r>
            <a:r>
              <a:rPr lang="fa-IR" sz="2800" dirty="0" err="1" smtClean="0">
                <a:cs typeface="B Compset" pitchFamily="2" charset="-78"/>
              </a:rPr>
              <a:t>کامپوتري</a:t>
            </a:r>
            <a:r>
              <a:rPr lang="fa-IR" sz="2800" dirty="0" smtClean="0">
                <a:cs typeface="B Compset" pitchFamily="2" charset="-78"/>
              </a:rPr>
              <a:t> را </a:t>
            </a:r>
            <a:r>
              <a:rPr lang="fa-IR" sz="2800" dirty="0" err="1" smtClean="0">
                <a:cs typeface="B Compset" pitchFamily="2" charset="-78"/>
              </a:rPr>
              <a:t>براي</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منظور انتخاب کمتر </a:t>
            </a:r>
            <a:r>
              <a:rPr lang="fa-IR" sz="2800" dirty="0" err="1" smtClean="0">
                <a:cs typeface="B Compset" pitchFamily="2" charset="-78"/>
              </a:rPr>
              <a:t>معانيش</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است که در واقع از شرکت </a:t>
            </a:r>
            <a:r>
              <a:rPr lang="fa-IR" sz="2800" dirty="0" err="1" smtClean="0">
                <a:cs typeface="B Compset" pitchFamily="2" charset="-78"/>
              </a:rPr>
              <a:t>ديگري</a:t>
            </a:r>
            <a:r>
              <a:rPr lang="fa-IR" sz="2800" dirty="0" smtClean="0">
                <a:cs typeface="B Compset" pitchFamily="2" charset="-78"/>
              </a:rPr>
              <a:t> </a:t>
            </a:r>
            <a:r>
              <a:rPr lang="fa-IR" sz="2800" dirty="0" err="1" smtClean="0">
                <a:cs typeface="B Compset" pitchFamily="2" charset="-78"/>
              </a:rPr>
              <a:t>نمي</a:t>
            </a:r>
            <a:r>
              <a:rPr lang="fa-IR" sz="2800" dirty="0" smtClean="0">
                <a:cs typeface="B Compset" pitchFamily="2" charset="-78"/>
              </a:rPr>
              <a:t> تواند استفاده کند.</a:t>
            </a:r>
            <a:endParaRPr lang="en-US" sz="2800" dirty="0" smtClean="0">
              <a:cs typeface="B Compset" pitchFamily="2" charset="-78"/>
            </a:endParaRPr>
          </a:p>
          <a:p>
            <a:endParaRPr lang="en-US" sz="2800"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23</a:t>
            </a:r>
            <a:endParaRPr lang="en-US" dirty="0">
              <a:solidFill>
                <a:schemeClr val="tx1"/>
              </a:solidFill>
            </a:endParaRPr>
          </a:p>
        </p:txBody>
      </p:sp>
      <p:sp>
        <p:nvSpPr>
          <p:cNvPr id="6" name="Rectangle 5"/>
          <p:cNvSpPr/>
          <p:nvPr/>
        </p:nvSpPr>
        <p:spPr>
          <a:xfrm>
            <a:off x="-30192"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8229600" cy="1143000"/>
          </a:xfrm>
        </p:spPr>
        <p:txBody>
          <a:bodyPr>
            <a:normAutofit fontScale="90000"/>
          </a:bodyPr>
          <a:lstStyle/>
          <a:p>
            <a:pPr algn="ctr" rtl="1"/>
            <a:r>
              <a:rPr lang="fa-IR" b="1" dirty="0" smtClean="0"/>
              <a:t>جريان وجوه نقدي يک طرح</a:t>
            </a:r>
            <a:br>
              <a:rPr lang="fa-IR" b="1" dirty="0" smtClean="0"/>
            </a:br>
            <a:r>
              <a:rPr lang="en-US" b="1" dirty="0" smtClean="0"/>
              <a:t>Cash Flow of a Project)</a:t>
            </a:r>
            <a:r>
              <a:rPr lang="fa-IR"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997211"/>
            <a:ext cx="8229600" cy="4525963"/>
          </a:xfrm>
        </p:spPr>
        <p:txBody>
          <a:bodyPr>
            <a:normAutofit lnSpcReduction="10000"/>
          </a:bodyPr>
          <a:lstStyle/>
          <a:p>
            <a:pPr algn="r" rtl="1">
              <a:buNone/>
            </a:pPr>
            <a:r>
              <a:rPr lang="fa-IR" dirty="0" smtClean="0">
                <a:cs typeface="B Compset" pitchFamily="2" charset="-78"/>
              </a:rPr>
              <a:t>منظور از </a:t>
            </a:r>
            <a:r>
              <a:rPr lang="fa-IR" dirty="0" err="1" smtClean="0">
                <a:cs typeface="B Compset" pitchFamily="2" charset="-78"/>
              </a:rPr>
              <a:t>جريان</a:t>
            </a:r>
            <a:r>
              <a:rPr lang="fa-IR" dirty="0" smtClean="0">
                <a:cs typeface="B Compset" pitchFamily="2" charset="-78"/>
              </a:rPr>
              <a:t> وجوه </a:t>
            </a:r>
            <a:r>
              <a:rPr lang="fa-IR" dirty="0" err="1" smtClean="0">
                <a:cs typeface="B Compset" pitchFamily="2" charset="-78"/>
              </a:rPr>
              <a:t>نقدي</a:t>
            </a:r>
            <a:r>
              <a:rPr lang="fa-IR" dirty="0" smtClean="0">
                <a:cs typeface="B Compset" pitchFamily="2" charset="-78"/>
              </a:rPr>
              <a:t> </a:t>
            </a:r>
            <a:r>
              <a:rPr lang="fa-IR" dirty="0" err="1" smtClean="0">
                <a:cs typeface="B Compset" pitchFamily="2" charset="-78"/>
              </a:rPr>
              <a:t>يک</a:t>
            </a:r>
            <a:r>
              <a:rPr lang="fa-IR" dirty="0" smtClean="0">
                <a:cs typeface="B Compset" pitchFamily="2" charset="-78"/>
              </a:rPr>
              <a:t> طرح در </a:t>
            </a:r>
            <a:r>
              <a:rPr lang="fa-IR" dirty="0" err="1" smtClean="0">
                <a:cs typeface="B Compset" pitchFamily="2" charset="-78"/>
              </a:rPr>
              <a:t>حقيقت</a:t>
            </a:r>
            <a:r>
              <a:rPr lang="fa-IR" dirty="0" smtClean="0">
                <a:cs typeface="B Compset" pitchFamily="2" charset="-78"/>
              </a:rPr>
              <a:t> کليه </a:t>
            </a:r>
            <a:r>
              <a:rPr lang="fa-IR" dirty="0" err="1" smtClean="0">
                <a:cs typeface="B Compset" pitchFamily="2" charset="-78"/>
              </a:rPr>
              <a:t>عايدي</a:t>
            </a:r>
            <a:r>
              <a:rPr lang="fa-IR" dirty="0" smtClean="0">
                <a:cs typeface="B Compset" pitchFamily="2" charset="-78"/>
              </a:rPr>
              <a:t> ها و </a:t>
            </a:r>
            <a:r>
              <a:rPr lang="fa-IR" dirty="0" err="1" smtClean="0">
                <a:cs typeface="B Compset" pitchFamily="2" charset="-78"/>
              </a:rPr>
              <a:t>هزينه</a:t>
            </a:r>
            <a:r>
              <a:rPr lang="fa-IR" dirty="0" smtClean="0">
                <a:cs typeface="B Compset" pitchFamily="2" charset="-78"/>
              </a:rPr>
              <a:t> </a:t>
            </a:r>
            <a:r>
              <a:rPr lang="fa-IR" dirty="0" err="1" smtClean="0">
                <a:cs typeface="B Compset" pitchFamily="2" charset="-78"/>
              </a:rPr>
              <a:t>هايي</a:t>
            </a:r>
            <a:r>
              <a:rPr lang="fa-IR" dirty="0" smtClean="0">
                <a:cs typeface="B Compset" pitchFamily="2" charset="-78"/>
              </a:rPr>
              <a:t> است که در طول عمر طرح در </a:t>
            </a:r>
            <a:r>
              <a:rPr lang="fa-IR" dirty="0" err="1" smtClean="0">
                <a:cs typeface="B Compset" pitchFamily="2" charset="-78"/>
              </a:rPr>
              <a:t>سالهاي</a:t>
            </a:r>
            <a:r>
              <a:rPr lang="fa-IR" dirty="0" smtClean="0">
                <a:cs typeface="B Compset" pitchFamily="2" charset="-78"/>
              </a:rPr>
              <a:t> مختلف برآورد </a:t>
            </a:r>
            <a:r>
              <a:rPr lang="fa-IR" dirty="0" err="1" smtClean="0">
                <a:cs typeface="B Compset" pitchFamily="2" charset="-78"/>
              </a:rPr>
              <a:t>مي</a:t>
            </a:r>
            <a:r>
              <a:rPr lang="fa-IR" dirty="0" smtClean="0">
                <a:cs typeface="B Compset" pitchFamily="2" charset="-78"/>
              </a:rPr>
              <a:t> شود.</a:t>
            </a:r>
            <a:endParaRPr lang="en-US" dirty="0" smtClean="0">
              <a:cs typeface="B Compset" pitchFamily="2" charset="-78"/>
            </a:endParaRPr>
          </a:p>
          <a:p>
            <a:pPr algn="r" rtl="1">
              <a:buNone/>
            </a:pPr>
            <a:r>
              <a:rPr lang="fa-IR" dirty="0" smtClean="0">
                <a:cs typeface="B Compset" pitchFamily="2" charset="-78"/>
              </a:rPr>
              <a:t>در اقتصاد </a:t>
            </a:r>
            <a:r>
              <a:rPr lang="fa-IR" dirty="0" err="1" smtClean="0">
                <a:cs typeface="B Compset" pitchFamily="2" charset="-78"/>
              </a:rPr>
              <a:t>مهندسي</a:t>
            </a:r>
            <a:r>
              <a:rPr lang="fa-IR" dirty="0" smtClean="0">
                <a:cs typeface="B Compset" pitchFamily="2" charset="-78"/>
              </a:rPr>
              <a:t> </a:t>
            </a:r>
            <a:r>
              <a:rPr lang="fa-IR" dirty="0" err="1" smtClean="0">
                <a:cs typeface="B Compset" pitchFamily="2" charset="-78"/>
              </a:rPr>
              <a:t>جريان</a:t>
            </a:r>
            <a:r>
              <a:rPr lang="fa-IR" dirty="0" smtClean="0">
                <a:cs typeface="B Compset" pitchFamily="2" charset="-78"/>
              </a:rPr>
              <a:t> وجوه نقد به سه گروه </a:t>
            </a:r>
            <a:r>
              <a:rPr lang="fa-IR" dirty="0" err="1" smtClean="0">
                <a:cs typeface="B Compset" pitchFamily="2" charset="-78"/>
              </a:rPr>
              <a:t>تقسيم</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شوند.</a:t>
            </a:r>
          </a:p>
          <a:p>
            <a:pPr algn="r" rtl="1">
              <a:buNone/>
            </a:pPr>
            <a:endParaRPr lang="fa-IR" dirty="0" smtClean="0">
              <a:cs typeface="B Compset" pitchFamily="2" charset="-78"/>
            </a:endParaRPr>
          </a:p>
          <a:p>
            <a:pPr marL="571500" indent="-571500" algn="r" rtl="1">
              <a:buNone/>
            </a:pPr>
            <a:r>
              <a:rPr lang="fa-IR" b="1" dirty="0" smtClean="0">
                <a:cs typeface="B Compset" pitchFamily="2" charset="-78"/>
              </a:rPr>
              <a:t>1-  جريان اوليه</a:t>
            </a:r>
            <a:r>
              <a:rPr lang="en-US" b="1" dirty="0" smtClean="0">
                <a:cs typeface="B Compset" pitchFamily="2" charset="-78"/>
              </a:rPr>
              <a:t>(Initial Flow)</a:t>
            </a:r>
            <a:r>
              <a:rPr lang="fa-IR" b="1" dirty="0" smtClean="0">
                <a:cs typeface="B Compset" pitchFamily="2" charset="-78"/>
              </a:rPr>
              <a:t> </a:t>
            </a:r>
          </a:p>
          <a:p>
            <a:pPr marL="571500" indent="-571500" algn="r" rtl="1">
              <a:buFont typeface="+mj-lt"/>
              <a:buAutoNum type="romanUcPeriod"/>
            </a:pPr>
            <a:endParaRPr lang="fa-IR" dirty="0">
              <a:cs typeface="B Compset" pitchFamily="2" charset="-78"/>
            </a:endParaRPr>
          </a:p>
          <a:p>
            <a:pPr marL="571500" indent="-571500" algn="r" rtl="1">
              <a:buNone/>
            </a:pPr>
            <a:r>
              <a:rPr lang="fa-IR" b="1" dirty="0" smtClean="0">
                <a:cs typeface="B Compset" pitchFamily="2" charset="-78"/>
              </a:rPr>
              <a:t>2-  جريان عملياتي</a:t>
            </a:r>
            <a:r>
              <a:rPr lang="en-US" b="1" dirty="0" smtClean="0">
                <a:cs typeface="B Compset" pitchFamily="2" charset="-78"/>
              </a:rPr>
              <a:t>(operational Flow)</a:t>
            </a:r>
            <a:r>
              <a:rPr lang="fa-IR" b="1" dirty="0" smtClean="0">
                <a:cs typeface="B Compset" pitchFamily="2" charset="-78"/>
              </a:rPr>
              <a:t> </a:t>
            </a:r>
          </a:p>
          <a:p>
            <a:pPr marL="571500" indent="-571500" algn="r" rtl="1">
              <a:buFont typeface="+mj-lt"/>
              <a:buAutoNum type="romanUcPeriod"/>
            </a:pPr>
            <a:endParaRPr lang="fa-IR" dirty="0">
              <a:cs typeface="B Compset" pitchFamily="2" charset="-78"/>
            </a:endParaRPr>
          </a:p>
          <a:p>
            <a:pPr marL="571500" indent="-571500" algn="r" rtl="1">
              <a:buNone/>
            </a:pPr>
            <a:r>
              <a:rPr lang="fa-IR" b="1" dirty="0" smtClean="0">
                <a:cs typeface="B Compset" pitchFamily="2" charset="-78"/>
              </a:rPr>
              <a:t>3-  جريان نهايي</a:t>
            </a:r>
            <a:r>
              <a:rPr lang="en-US" b="1" dirty="0" smtClean="0">
                <a:cs typeface="B Compset" pitchFamily="2" charset="-78"/>
              </a:rPr>
              <a:t>(Terminal Flow)</a:t>
            </a:r>
            <a:r>
              <a:rPr lang="en-US" dirty="0" smtClean="0">
                <a:cs typeface="B Compset" pitchFamily="2" charset="-78"/>
              </a:rPr>
              <a:t/>
            </a:r>
            <a:br>
              <a:rPr lang="en-US" dirty="0" smtClean="0">
                <a:cs typeface="B Compset" pitchFamily="2" charset="-78"/>
              </a:rPr>
            </a:br>
            <a:endParaRPr lang="en-US" dirty="0" smtClean="0">
              <a:cs typeface="B Compset" pitchFamily="2" charset="-78"/>
            </a:endParaRPr>
          </a:p>
          <a:p>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24</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normAutofit/>
          </a:bodyPr>
          <a:lstStyle/>
          <a:p>
            <a:pPr algn="r" rtl="1"/>
            <a:r>
              <a:rPr lang="fa-IR" b="1" dirty="0" err="1" smtClean="0"/>
              <a:t>جريان</a:t>
            </a:r>
            <a:r>
              <a:rPr lang="fa-IR" b="1" dirty="0" smtClean="0"/>
              <a:t> اوليه</a:t>
            </a:r>
            <a:endParaRPr lang="en-US" dirty="0"/>
          </a:p>
        </p:txBody>
      </p:sp>
      <p:sp>
        <p:nvSpPr>
          <p:cNvPr id="3" name="Content Placeholder 2"/>
          <p:cNvSpPr>
            <a:spLocks noGrp="1"/>
          </p:cNvSpPr>
          <p:nvPr>
            <p:ph idx="1"/>
          </p:nvPr>
        </p:nvSpPr>
        <p:spPr>
          <a:xfrm>
            <a:off x="457200" y="1752600"/>
            <a:ext cx="8229600" cy="4525963"/>
          </a:xfrm>
        </p:spPr>
        <p:txBody>
          <a:bodyPr>
            <a:normAutofit/>
          </a:bodyPr>
          <a:lstStyle/>
          <a:p>
            <a:pPr algn="just" rtl="1">
              <a:buNone/>
            </a:pPr>
            <a:r>
              <a:rPr lang="fa-IR" sz="2800" dirty="0" err="1" smtClean="0">
                <a:cs typeface="B Compset" pitchFamily="2" charset="-78"/>
              </a:rPr>
              <a:t>جريان</a:t>
            </a:r>
            <a:r>
              <a:rPr lang="fa-IR" sz="2800" dirty="0" smtClean="0">
                <a:cs typeface="B Compset" pitchFamily="2" charset="-78"/>
              </a:rPr>
              <a:t> </a:t>
            </a:r>
            <a:r>
              <a:rPr lang="fa-IR" sz="2800" dirty="0" err="1" smtClean="0">
                <a:cs typeface="B Compset" pitchFamily="2" charset="-78"/>
              </a:rPr>
              <a:t>پولي</a:t>
            </a:r>
            <a:r>
              <a:rPr lang="fa-IR" sz="2800" dirty="0" smtClean="0">
                <a:cs typeface="B Compset" pitchFamily="2" charset="-78"/>
              </a:rPr>
              <a:t> است که قبل از شروع بهر </a:t>
            </a:r>
            <a:r>
              <a:rPr lang="fa-IR" sz="2800" dirty="0" err="1" smtClean="0">
                <a:cs typeface="B Compset" pitchFamily="2" charset="-78"/>
              </a:rPr>
              <a:t>برداري</a:t>
            </a:r>
            <a:r>
              <a:rPr lang="fa-IR" sz="2800" dirty="0" smtClean="0">
                <a:cs typeface="B Compset" pitchFamily="2" charset="-78"/>
              </a:rPr>
              <a:t> طرح (دوره ساخت) صورت </a:t>
            </a:r>
            <a:r>
              <a:rPr lang="fa-IR" sz="2800" dirty="0" err="1" smtClean="0">
                <a:cs typeface="B Compset" pitchFamily="2" charset="-78"/>
              </a:rPr>
              <a:t>ميگرد</a:t>
            </a:r>
            <a:r>
              <a:rPr lang="fa-IR" sz="2800" dirty="0" smtClean="0">
                <a:cs typeface="B Compset" pitchFamily="2" charset="-78"/>
              </a:rPr>
              <a:t>. با توجه به </a:t>
            </a:r>
            <a:r>
              <a:rPr lang="fa-IR" sz="2800" dirty="0" err="1" smtClean="0">
                <a:cs typeface="B Compset" pitchFamily="2" charset="-78"/>
              </a:rPr>
              <a:t>اينکه</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نوع </a:t>
            </a:r>
            <a:r>
              <a:rPr lang="fa-IR" sz="2800" dirty="0" err="1" smtClean="0">
                <a:cs typeface="B Compset" pitchFamily="2" charset="-78"/>
              </a:rPr>
              <a:t>جريان</a:t>
            </a:r>
            <a:r>
              <a:rPr lang="fa-IR" sz="2800" dirty="0" smtClean="0">
                <a:cs typeface="B Compset" pitchFamily="2" charset="-78"/>
              </a:rPr>
              <a:t> معمولا </a:t>
            </a:r>
            <a:r>
              <a:rPr lang="fa-IR" sz="2800" dirty="0" err="1" smtClean="0">
                <a:cs typeface="B Compset" pitchFamily="2" charset="-78"/>
              </a:rPr>
              <a:t>نوعي</a:t>
            </a:r>
            <a:r>
              <a:rPr lang="fa-IR" sz="2800" dirty="0" smtClean="0">
                <a:cs typeface="B Compset" pitchFamily="2" charset="-78"/>
              </a:rPr>
              <a:t> </a:t>
            </a:r>
            <a:r>
              <a:rPr lang="fa-IR" sz="2800" dirty="0" err="1" smtClean="0">
                <a:cs typeface="B Compset" pitchFamily="2" charset="-78"/>
              </a:rPr>
              <a:t>هزينه</a:t>
            </a:r>
            <a:r>
              <a:rPr lang="fa-IR" sz="2800" dirty="0" smtClean="0">
                <a:cs typeface="B Compset" pitchFamily="2" charset="-78"/>
              </a:rPr>
              <a:t> است لذا در اقتصاد </a:t>
            </a:r>
            <a:r>
              <a:rPr lang="fa-IR" sz="2800" dirty="0" err="1" smtClean="0">
                <a:cs typeface="B Compset" pitchFamily="2" charset="-78"/>
              </a:rPr>
              <a:t>مهندسي</a:t>
            </a:r>
            <a:r>
              <a:rPr lang="fa-IR" sz="2800" dirty="0" smtClean="0">
                <a:cs typeface="B Compset" pitchFamily="2" charset="-78"/>
              </a:rPr>
              <a:t> علامت ارقام مربوط به </a:t>
            </a:r>
            <a:r>
              <a:rPr lang="fa-IR" sz="2800" dirty="0" err="1" smtClean="0">
                <a:cs typeface="B Compset" pitchFamily="2" charset="-78"/>
              </a:rPr>
              <a:t>جريان</a:t>
            </a:r>
            <a:r>
              <a:rPr lang="fa-IR" sz="2800" dirty="0" smtClean="0">
                <a:cs typeface="B Compset" pitchFamily="2" charset="-78"/>
              </a:rPr>
              <a:t> اوليه </a:t>
            </a:r>
            <a:r>
              <a:rPr lang="fa-IR" sz="2800" dirty="0" err="1" smtClean="0">
                <a:cs typeface="B Compset" pitchFamily="2" charset="-78"/>
              </a:rPr>
              <a:t>منفي</a:t>
            </a:r>
            <a:r>
              <a:rPr lang="fa-IR" sz="2800" dirty="0" smtClean="0">
                <a:cs typeface="B Compset" pitchFamily="2" charset="-78"/>
              </a:rPr>
              <a:t> است</a:t>
            </a:r>
            <a:r>
              <a:rPr lang="en-US" sz="2800" dirty="0" smtClean="0">
                <a:cs typeface="B Compset" pitchFamily="2" charset="-78"/>
              </a:rPr>
              <a:t>.</a:t>
            </a:r>
            <a:r>
              <a:rPr lang="fa-IR" sz="2800" b="1" dirty="0" smtClean="0">
                <a:cs typeface="B Compset" pitchFamily="2" charset="-78"/>
              </a:rPr>
              <a:t> </a:t>
            </a:r>
            <a:endParaRPr lang="en-US" sz="2800" dirty="0" smtClean="0">
              <a:cs typeface="B Compset" pitchFamily="2" charset="-78"/>
            </a:endParaRPr>
          </a:p>
          <a:p>
            <a:pPr algn="just" rtl="1">
              <a:buNone/>
            </a:pPr>
            <a:r>
              <a:rPr lang="fa-IR" sz="2800" b="1" dirty="0" smtClean="0">
                <a:cs typeface="B Compset" pitchFamily="2" charset="-78"/>
              </a:rPr>
              <a:t> </a:t>
            </a:r>
            <a:endParaRPr lang="en-US" sz="2800" dirty="0" smtClean="0">
              <a:cs typeface="B Compset" pitchFamily="2" charset="-78"/>
            </a:endParaRPr>
          </a:p>
          <a:p>
            <a:pPr algn="just"/>
            <a:endParaRPr lang="en-US" sz="2800" dirty="0">
              <a:cs typeface="B Compset" pitchFamily="2" charset="-78"/>
            </a:endParaRPr>
          </a:p>
        </p:txBody>
      </p:sp>
      <p:sp>
        <p:nvSpPr>
          <p:cNvPr id="5" name="Slide Number Placeholder 4"/>
          <p:cNvSpPr>
            <a:spLocks noGrp="1"/>
          </p:cNvSpPr>
          <p:nvPr>
            <p:ph type="sldNum" sz="quarter" idx="12"/>
          </p:nvPr>
        </p:nvSpPr>
        <p:spPr/>
        <p:txBody>
          <a:bodyPr/>
          <a:lstStyle/>
          <a:p>
            <a:r>
              <a:rPr lang="fa-IR" sz="1100" dirty="0" smtClean="0">
                <a:solidFill>
                  <a:schemeClr val="tx1"/>
                </a:solidFill>
              </a:rPr>
              <a:t>25</a:t>
            </a:r>
            <a:endParaRPr lang="en-US" dirty="0">
              <a:solidFill>
                <a:schemeClr val="tx1"/>
              </a:solidFill>
            </a:endParaRPr>
          </a:p>
        </p:txBody>
      </p:sp>
      <p:sp>
        <p:nvSpPr>
          <p:cNvPr id="6" name="Title 1"/>
          <p:cNvSpPr txBox="1">
            <a:spLocks/>
          </p:cNvSpPr>
          <p:nvPr/>
        </p:nvSpPr>
        <p:spPr>
          <a:xfrm>
            <a:off x="881332" y="457200"/>
            <a:ext cx="8229600" cy="1143000"/>
          </a:xfrm>
          <a:prstGeom prst="rect">
            <a:avLst/>
          </a:prstGeom>
        </p:spPr>
        <p:txBody>
          <a:bodyPr vert="horz" lIns="91440" tIns="45720" rIns="91440" bIns="45720" rtlCol="0" anchor="ctr">
            <a:normAutofit/>
          </a:bodyPr>
          <a:lstStyle/>
          <a:p>
            <a:pPr lvl="0" rtl="1">
              <a:spcBef>
                <a:spcPct val="0"/>
              </a:spcBef>
            </a:pPr>
            <a:r>
              <a:rPr lang="en-US" sz="4000" b="1" dirty="0" smtClean="0"/>
              <a:t>Initial Flow</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Rectangle 6"/>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r" rtl="1"/>
            <a:r>
              <a:rPr lang="fa-IR" b="1" dirty="0" err="1" smtClean="0"/>
              <a:t>جريان</a:t>
            </a:r>
            <a:r>
              <a:rPr lang="fa-IR" b="1" dirty="0" smtClean="0"/>
              <a:t> </a:t>
            </a:r>
            <a:r>
              <a:rPr lang="fa-IR" b="1" dirty="0" err="1" smtClean="0"/>
              <a:t>عملياتي</a:t>
            </a:r>
            <a:r>
              <a:rPr lang="fa-IR" b="1" dirty="0" smtClean="0"/>
              <a:t> </a:t>
            </a:r>
            <a:endParaRPr lang="en-US" dirty="0"/>
          </a:p>
        </p:txBody>
      </p:sp>
      <p:sp>
        <p:nvSpPr>
          <p:cNvPr id="3" name="Content Placeholder 2"/>
          <p:cNvSpPr>
            <a:spLocks noGrp="1"/>
          </p:cNvSpPr>
          <p:nvPr>
            <p:ph idx="1"/>
          </p:nvPr>
        </p:nvSpPr>
        <p:spPr/>
        <p:txBody>
          <a:bodyPr>
            <a:normAutofit/>
          </a:bodyPr>
          <a:lstStyle/>
          <a:p>
            <a:pPr algn="r" rtl="1">
              <a:buNone/>
            </a:pPr>
            <a:r>
              <a:rPr lang="fa-IR" dirty="0" smtClean="0">
                <a:cs typeface="B Compset" pitchFamily="2" charset="-78"/>
              </a:rPr>
              <a:t>منظور از </a:t>
            </a:r>
            <a:r>
              <a:rPr lang="fa-IR" dirty="0" err="1" smtClean="0">
                <a:cs typeface="B Compset" pitchFamily="2" charset="-78"/>
              </a:rPr>
              <a:t>جريان</a:t>
            </a:r>
            <a:r>
              <a:rPr lang="fa-IR" dirty="0" smtClean="0">
                <a:cs typeface="B Compset" pitchFamily="2" charset="-78"/>
              </a:rPr>
              <a:t> </a:t>
            </a:r>
            <a:r>
              <a:rPr lang="fa-IR" dirty="0" err="1" smtClean="0">
                <a:cs typeface="B Compset" pitchFamily="2" charset="-78"/>
              </a:rPr>
              <a:t>عملياتي</a:t>
            </a:r>
            <a:r>
              <a:rPr lang="fa-IR" dirty="0" smtClean="0">
                <a:cs typeface="B Compset" pitchFamily="2" charset="-78"/>
              </a:rPr>
              <a:t> در واقع کليه </a:t>
            </a:r>
            <a:r>
              <a:rPr lang="fa-IR" dirty="0" err="1" smtClean="0">
                <a:cs typeface="B Compset" pitchFamily="2" charset="-78"/>
              </a:rPr>
              <a:t>وجوهي</a:t>
            </a:r>
            <a:r>
              <a:rPr lang="fa-IR" dirty="0" smtClean="0">
                <a:cs typeface="B Compset" pitchFamily="2" charset="-78"/>
              </a:rPr>
              <a:t> است که در ارتباط با طرح در طول </a:t>
            </a:r>
            <a:r>
              <a:rPr lang="fa-IR" dirty="0" err="1" smtClean="0">
                <a:cs typeface="B Compset" pitchFamily="2" charset="-78"/>
              </a:rPr>
              <a:t>سالهاي</a:t>
            </a:r>
            <a:r>
              <a:rPr lang="fa-IR" dirty="0" smtClean="0">
                <a:cs typeface="B Compset" pitchFamily="2" charset="-78"/>
              </a:rPr>
              <a:t> بهره </a:t>
            </a:r>
            <a:r>
              <a:rPr lang="fa-IR" dirty="0" err="1" smtClean="0">
                <a:cs typeface="B Compset" pitchFamily="2" charset="-78"/>
              </a:rPr>
              <a:t>برداري</a:t>
            </a:r>
            <a:r>
              <a:rPr lang="fa-IR" dirty="0" smtClean="0">
                <a:cs typeface="B Compset" pitchFamily="2" charset="-78"/>
              </a:rPr>
              <a:t> قابل </a:t>
            </a:r>
            <a:r>
              <a:rPr lang="fa-IR" dirty="0" err="1" smtClean="0">
                <a:cs typeface="B Compset" pitchFamily="2" charset="-78"/>
              </a:rPr>
              <a:t>پيش</a:t>
            </a:r>
            <a:r>
              <a:rPr lang="fa-IR" dirty="0" smtClean="0">
                <a:cs typeface="B Compset" pitchFamily="2" charset="-78"/>
              </a:rPr>
              <a:t> </a:t>
            </a:r>
            <a:r>
              <a:rPr lang="fa-IR" dirty="0" err="1" smtClean="0">
                <a:cs typeface="B Compset" pitchFamily="2" charset="-78"/>
              </a:rPr>
              <a:t>بيني</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باشد. </a:t>
            </a:r>
            <a:r>
              <a:rPr lang="fa-IR" dirty="0" err="1" smtClean="0">
                <a:cs typeface="B Compset" pitchFamily="2" charset="-78"/>
              </a:rPr>
              <a:t>اين</a:t>
            </a:r>
            <a:r>
              <a:rPr lang="fa-IR" dirty="0" smtClean="0">
                <a:cs typeface="B Compset" pitchFamily="2" charset="-78"/>
              </a:rPr>
              <a:t> </a:t>
            </a:r>
            <a:r>
              <a:rPr lang="fa-IR" dirty="0" err="1" smtClean="0">
                <a:cs typeface="B Compset" pitchFamily="2" charset="-78"/>
              </a:rPr>
              <a:t>جريان</a:t>
            </a:r>
            <a:r>
              <a:rPr lang="fa-IR" dirty="0" smtClean="0">
                <a:cs typeface="B Compset" pitchFamily="2" charset="-78"/>
              </a:rPr>
              <a:t> شامل کليه </a:t>
            </a:r>
            <a:r>
              <a:rPr lang="fa-IR" dirty="0" err="1" smtClean="0">
                <a:cs typeface="B Compset" pitchFamily="2" charset="-78"/>
              </a:rPr>
              <a:t>عوايد</a:t>
            </a:r>
            <a:r>
              <a:rPr lang="fa-IR" dirty="0" smtClean="0">
                <a:cs typeface="B Compset" pitchFamily="2" charset="-78"/>
              </a:rPr>
              <a:t>( علامت مثبت) و </a:t>
            </a:r>
            <a:r>
              <a:rPr lang="fa-IR" dirty="0" err="1" smtClean="0">
                <a:cs typeface="B Compset" pitchFamily="2" charset="-78"/>
              </a:rPr>
              <a:t>هزينه</a:t>
            </a:r>
            <a:r>
              <a:rPr lang="fa-IR" dirty="0" smtClean="0">
                <a:cs typeface="B Compset" pitchFamily="2" charset="-78"/>
              </a:rPr>
              <a:t> ها (علامت </a:t>
            </a:r>
            <a:r>
              <a:rPr lang="fa-IR" dirty="0" err="1" smtClean="0">
                <a:cs typeface="B Compset" pitchFamily="2" charset="-78"/>
              </a:rPr>
              <a:t>منفي</a:t>
            </a:r>
            <a:r>
              <a:rPr lang="fa-IR" dirty="0" smtClean="0">
                <a:cs typeface="B Compset" pitchFamily="2" charset="-78"/>
              </a:rPr>
              <a:t>)</a:t>
            </a:r>
            <a:r>
              <a:rPr lang="fa-IR" dirty="0" err="1" smtClean="0">
                <a:cs typeface="B Compset" pitchFamily="2" charset="-78"/>
              </a:rPr>
              <a:t>مي</a:t>
            </a:r>
            <a:r>
              <a:rPr lang="fa-IR" dirty="0" smtClean="0">
                <a:cs typeface="B Compset" pitchFamily="2" charset="-78"/>
              </a:rPr>
              <a:t> شود که در طول </a:t>
            </a:r>
            <a:r>
              <a:rPr lang="fa-IR" dirty="0" err="1" smtClean="0">
                <a:cs typeface="B Compset" pitchFamily="2" charset="-78"/>
              </a:rPr>
              <a:t>سالهاي</a:t>
            </a:r>
            <a:r>
              <a:rPr lang="fa-IR" dirty="0" smtClean="0">
                <a:cs typeface="B Compset" pitchFamily="2" charset="-78"/>
              </a:rPr>
              <a:t> بهره </a:t>
            </a:r>
            <a:r>
              <a:rPr lang="fa-IR" dirty="0" err="1" smtClean="0">
                <a:cs typeface="B Compset" pitchFamily="2" charset="-78"/>
              </a:rPr>
              <a:t>برداري</a:t>
            </a:r>
            <a:r>
              <a:rPr lang="fa-IR" dirty="0" smtClean="0">
                <a:cs typeface="B Compset" pitchFamily="2" charset="-78"/>
              </a:rPr>
              <a:t> طرح قابل برآورد </a:t>
            </a:r>
            <a:r>
              <a:rPr lang="fa-IR" dirty="0" err="1" smtClean="0">
                <a:cs typeface="B Compset" pitchFamily="2" charset="-78"/>
              </a:rPr>
              <a:t>مي</a:t>
            </a:r>
            <a:r>
              <a:rPr lang="fa-IR" dirty="0" smtClean="0">
                <a:cs typeface="B Compset" pitchFamily="2" charset="-78"/>
              </a:rPr>
              <a:t> باشد.</a:t>
            </a:r>
            <a:endParaRPr lang="en-US" dirty="0" smtClean="0">
              <a:cs typeface="B Compset" pitchFamily="2" charset="-78"/>
            </a:endParaRPr>
          </a:p>
          <a:p>
            <a:pPr algn="r" rtl="1">
              <a:buNone/>
            </a:pPr>
            <a:r>
              <a:rPr lang="fa-IR" dirty="0" smtClean="0">
                <a:cs typeface="B Compset" pitchFamily="2" charset="-78"/>
              </a:rPr>
              <a:t>منظور از </a:t>
            </a:r>
            <a:r>
              <a:rPr lang="fa-IR" dirty="0" err="1" smtClean="0">
                <a:cs typeface="B Compset" pitchFamily="2" charset="-78"/>
              </a:rPr>
              <a:t>عوايد</a:t>
            </a:r>
            <a:r>
              <a:rPr lang="fa-IR" dirty="0" smtClean="0">
                <a:cs typeface="B Compset" pitchFamily="2" charset="-78"/>
              </a:rPr>
              <a:t> </a:t>
            </a:r>
            <a:r>
              <a:rPr lang="fa-IR" dirty="0" err="1" smtClean="0">
                <a:cs typeface="B Compset" pitchFamily="2" charset="-78"/>
              </a:rPr>
              <a:t>درآمدهايي</a:t>
            </a:r>
            <a:r>
              <a:rPr lang="fa-IR" dirty="0" smtClean="0">
                <a:cs typeface="B Compset" pitchFamily="2" charset="-78"/>
              </a:rPr>
              <a:t> است که از </a:t>
            </a:r>
            <a:r>
              <a:rPr lang="fa-IR" dirty="0" err="1" smtClean="0">
                <a:cs typeface="B Compset" pitchFamily="2" charset="-78"/>
              </a:rPr>
              <a:t>طريق</a:t>
            </a:r>
            <a:r>
              <a:rPr lang="fa-IR" dirty="0" smtClean="0">
                <a:cs typeface="B Compset" pitchFamily="2" charset="-78"/>
              </a:rPr>
              <a:t> </a:t>
            </a:r>
            <a:r>
              <a:rPr lang="fa-IR" dirty="0" err="1" smtClean="0">
                <a:cs typeface="B Compset" pitchFamily="2" charset="-78"/>
              </a:rPr>
              <a:t>توليد</a:t>
            </a:r>
            <a:r>
              <a:rPr lang="fa-IR" dirty="0" smtClean="0">
                <a:cs typeface="B Compset" pitchFamily="2" charset="-78"/>
              </a:rPr>
              <a:t> و اجرا ي طرحها به وجود </a:t>
            </a:r>
            <a:r>
              <a:rPr lang="fa-IR" dirty="0" err="1" smtClean="0">
                <a:cs typeface="B Compset" pitchFamily="2" charset="-78"/>
              </a:rPr>
              <a:t>مي</a:t>
            </a:r>
            <a:r>
              <a:rPr lang="fa-IR" dirty="0" smtClean="0">
                <a:cs typeface="B Compset" pitchFamily="2" charset="-78"/>
              </a:rPr>
              <a:t> </a:t>
            </a:r>
            <a:r>
              <a:rPr lang="fa-IR" dirty="0" err="1" smtClean="0">
                <a:cs typeface="B Compset" pitchFamily="2" charset="-78"/>
              </a:rPr>
              <a:t>آيد</a:t>
            </a:r>
            <a:r>
              <a:rPr lang="fa-IR" dirty="0" smtClean="0">
                <a:cs typeface="B Compset" pitchFamily="2" charset="-78"/>
              </a:rPr>
              <a:t>. </a:t>
            </a:r>
            <a:endParaRPr lang="en-US" dirty="0" smtClean="0">
              <a:cs typeface="B Compset" pitchFamily="2" charset="-78"/>
            </a:endParaRPr>
          </a:p>
          <a:p>
            <a:pPr algn="r" rtl="1">
              <a:buNone/>
            </a:pPr>
            <a:r>
              <a:rPr lang="fa-IR" dirty="0" smtClean="0">
                <a:cs typeface="B Compset" pitchFamily="2" charset="-78"/>
              </a:rPr>
              <a:t>منظور از </a:t>
            </a:r>
            <a:r>
              <a:rPr lang="fa-IR" dirty="0" err="1" smtClean="0">
                <a:cs typeface="B Compset" pitchFamily="2" charset="-78"/>
              </a:rPr>
              <a:t>هزينه</a:t>
            </a:r>
            <a:r>
              <a:rPr lang="fa-IR" dirty="0" smtClean="0">
                <a:cs typeface="B Compset" pitchFamily="2" charset="-78"/>
              </a:rPr>
              <a:t> </a:t>
            </a:r>
            <a:r>
              <a:rPr lang="fa-IR" dirty="0" err="1" smtClean="0">
                <a:cs typeface="B Compset" pitchFamily="2" charset="-78"/>
              </a:rPr>
              <a:t>هاي</a:t>
            </a:r>
            <a:r>
              <a:rPr lang="fa-IR" dirty="0" smtClean="0">
                <a:cs typeface="B Compset" pitchFamily="2" charset="-78"/>
              </a:rPr>
              <a:t> </a:t>
            </a:r>
            <a:r>
              <a:rPr lang="fa-IR" dirty="0" err="1" smtClean="0">
                <a:cs typeface="B Compset" pitchFamily="2" charset="-78"/>
              </a:rPr>
              <a:t>عملياتي</a:t>
            </a:r>
            <a:r>
              <a:rPr lang="fa-IR" dirty="0" smtClean="0">
                <a:cs typeface="B Compset" pitchFamily="2" charset="-78"/>
              </a:rPr>
              <a:t> شامل کليه </a:t>
            </a:r>
            <a:r>
              <a:rPr lang="fa-IR" dirty="0" err="1" smtClean="0">
                <a:cs typeface="B Compset" pitchFamily="2" charset="-78"/>
              </a:rPr>
              <a:t>هزينه</a:t>
            </a:r>
            <a:r>
              <a:rPr lang="fa-IR" dirty="0" smtClean="0">
                <a:cs typeface="B Compset" pitchFamily="2" charset="-78"/>
              </a:rPr>
              <a:t> </a:t>
            </a:r>
            <a:r>
              <a:rPr lang="fa-IR" dirty="0" err="1" smtClean="0">
                <a:cs typeface="B Compset" pitchFamily="2" charset="-78"/>
              </a:rPr>
              <a:t>هاي</a:t>
            </a:r>
            <a:r>
              <a:rPr lang="fa-IR" dirty="0" smtClean="0">
                <a:cs typeface="B Compset" pitchFamily="2" charset="-78"/>
              </a:rPr>
              <a:t> مربوط به بهره </a:t>
            </a:r>
            <a:r>
              <a:rPr lang="fa-IR" dirty="0" err="1" smtClean="0">
                <a:cs typeface="B Compset" pitchFamily="2" charset="-78"/>
              </a:rPr>
              <a:t>برداري</a:t>
            </a:r>
            <a:r>
              <a:rPr lang="fa-IR" dirty="0" smtClean="0">
                <a:cs typeface="B Compset" pitchFamily="2" charset="-78"/>
              </a:rPr>
              <a:t>، حفظ و </a:t>
            </a:r>
            <a:r>
              <a:rPr lang="fa-IR" dirty="0" err="1" smtClean="0">
                <a:cs typeface="B Compset" pitchFamily="2" charset="-78"/>
              </a:rPr>
              <a:t>نگهداري</a:t>
            </a:r>
            <a:r>
              <a:rPr lang="fa-IR" dirty="0" smtClean="0">
                <a:cs typeface="B Compset" pitchFamily="2" charset="-78"/>
              </a:rPr>
              <a:t>، </a:t>
            </a:r>
            <a:r>
              <a:rPr lang="fa-IR" dirty="0" err="1" smtClean="0">
                <a:cs typeface="B Compset" pitchFamily="2" charset="-78"/>
              </a:rPr>
              <a:t>تعميرات</a:t>
            </a:r>
            <a:r>
              <a:rPr lang="fa-IR" dirty="0" smtClean="0">
                <a:cs typeface="B Compset" pitchFamily="2" charset="-78"/>
              </a:rPr>
              <a:t> و </a:t>
            </a:r>
            <a:r>
              <a:rPr lang="fa-IR" dirty="0" err="1" smtClean="0">
                <a:cs typeface="B Compset" pitchFamily="2" charset="-78"/>
              </a:rPr>
              <a:t>غيره</a:t>
            </a:r>
            <a:r>
              <a:rPr lang="fa-IR" dirty="0" smtClean="0">
                <a:cs typeface="B Compset" pitchFamily="2" charset="-78"/>
              </a:rPr>
              <a:t> </a:t>
            </a:r>
            <a:br>
              <a:rPr lang="fa-IR" dirty="0" smtClean="0">
                <a:cs typeface="B Compset" pitchFamily="2" charset="-78"/>
              </a:rPr>
            </a:br>
            <a:r>
              <a:rPr lang="fa-IR" dirty="0" err="1" smtClean="0">
                <a:cs typeface="B Compset" pitchFamily="2" charset="-78"/>
              </a:rPr>
              <a:t>مي</a:t>
            </a:r>
            <a:r>
              <a:rPr lang="fa-IR" dirty="0" smtClean="0">
                <a:cs typeface="B Compset" pitchFamily="2" charset="-78"/>
              </a:rPr>
              <a:t> باشد.</a:t>
            </a:r>
            <a:endParaRPr lang="en-US" dirty="0" smtClean="0">
              <a:cs typeface="B Compset" pitchFamily="2" charset="-78"/>
            </a:endParaRPr>
          </a:p>
          <a:p>
            <a:endParaRPr lang="en-US"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26</a:t>
            </a:r>
            <a:endParaRPr lang="en-US" dirty="0">
              <a:solidFill>
                <a:schemeClr val="tx1"/>
              </a:solidFill>
            </a:endParaRPr>
          </a:p>
        </p:txBody>
      </p:sp>
      <p:sp>
        <p:nvSpPr>
          <p:cNvPr id="4" name="Title 1"/>
          <p:cNvSpPr txBox="1">
            <a:spLocks/>
          </p:cNvSpPr>
          <p:nvPr/>
        </p:nvSpPr>
        <p:spPr>
          <a:xfrm>
            <a:off x="334992" y="685800"/>
            <a:ext cx="8229600" cy="1143000"/>
          </a:xfrm>
          <a:prstGeom prst="rect">
            <a:avLst/>
          </a:prstGeom>
        </p:spPr>
        <p:txBody>
          <a:bodyPr vert="horz" lIns="91440" tIns="45720" rIns="91440" bIns="45720" rtlCol="0" anchor="ctr">
            <a:noAutofit/>
          </a:bodyPr>
          <a:lstStyle/>
          <a:p>
            <a:pPr marL="0" marR="0" lvl="0" indent="0" defTabSz="914400" rtl="1" eaLnBrk="1" fontAlgn="auto" latinLnBrk="0" hangingPunct="1">
              <a:lnSpc>
                <a:spcPct val="100000"/>
              </a:lnSpc>
              <a:spcBef>
                <a:spcPct val="0"/>
              </a:spcBef>
              <a:spcAft>
                <a:spcPts val="0"/>
              </a:spcAft>
              <a:buClrTx/>
              <a:buSzTx/>
              <a:buFontTx/>
              <a:buNone/>
              <a:tabLst/>
              <a:defRPr/>
            </a:pPr>
            <a:r>
              <a:rPr kumimoji="0" lang="fa-IR" sz="4000" b="1" i="0" u="none" strike="noStrike" kern="1200" cap="none" spc="0" normalizeH="0" baseline="0" noProof="0" dirty="0" smtClean="0">
                <a:ln>
                  <a:noFill/>
                </a:ln>
                <a:solidFill>
                  <a:schemeClr val="tx1"/>
                </a:solidFill>
                <a:effectLst/>
                <a:uLnTx/>
                <a:uFillTx/>
                <a:latin typeface="+mj-lt"/>
                <a:ea typeface="+mj-ea"/>
                <a:cs typeface="+mj-cs"/>
              </a:rPr>
              <a:t/>
            </a:r>
            <a:br>
              <a:rPr kumimoji="0" lang="fa-IR" sz="4000" b="1" i="0" u="none" strike="noStrike" kern="1200" cap="none" spc="0" normalizeH="0" baseline="0" noProof="0" dirty="0" smtClean="0">
                <a:ln>
                  <a:noFill/>
                </a:ln>
                <a:solidFill>
                  <a:schemeClr val="tx1"/>
                </a:solidFill>
                <a:effectLst/>
                <a:uLnTx/>
                <a:uFillTx/>
                <a:latin typeface="+mj-lt"/>
                <a:ea typeface="+mj-ea"/>
                <a:cs typeface="+mj-cs"/>
              </a:rPr>
            </a:br>
            <a:r>
              <a:rPr kumimoji="0" lang="en-US" sz="4000" b="1" i="0" u="none" strike="noStrike" kern="1200" cap="none" spc="0" normalizeH="0" baseline="0" noProof="0" dirty="0" smtClean="0">
                <a:ln>
                  <a:noFill/>
                </a:ln>
                <a:solidFill>
                  <a:schemeClr val="tx1"/>
                </a:solidFill>
                <a:effectLst/>
                <a:uLnTx/>
                <a:uFillTx/>
                <a:latin typeface="+mj-lt"/>
                <a:ea typeface="+mj-ea"/>
                <a:cs typeface="+mj-cs"/>
              </a:rPr>
              <a:t>operational Flow</a:t>
            </a:r>
            <a:r>
              <a:rPr kumimoji="0" lang="fa-IR" sz="4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a:r>
            <a:br>
              <a:rPr kumimoji="0" lang="en-US" sz="40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Rectangle 6"/>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714" y="457200"/>
            <a:ext cx="8229600" cy="1143000"/>
          </a:xfrm>
        </p:spPr>
        <p:txBody>
          <a:bodyPr>
            <a:normAutofit/>
          </a:bodyPr>
          <a:lstStyle/>
          <a:p>
            <a:pPr algn="r" rtl="1"/>
            <a:r>
              <a:rPr lang="fa-IR" b="1" dirty="0" err="1" smtClean="0"/>
              <a:t>جريان</a:t>
            </a:r>
            <a:r>
              <a:rPr lang="fa-IR" b="1" dirty="0" smtClean="0"/>
              <a:t> </a:t>
            </a:r>
            <a:r>
              <a:rPr lang="fa-IR" b="1" dirty="0" err="1" smtClean="0"/>
              <a:t>نهايي</a:t>
            </a:r>
            <a:r>
              <a:rPr lang="fa-IR" b="1" dirty="0" smtClean="0"/>
              <a:t> </a:t>
            </a:r>
            <a:endParaRPr lang="en-US" dirty="0"/>
          </a:p>
        </p:txBody>
      </p:sp>
      <p:sp>
        <p:nvSpPr>
          <p:cNvPr id="3" name="Content Placeholder 2"/>
          <p:cNvSpPr>
            <a:spLocks noGrp="1"/>
          </p:cNvSpPr>
          <p:nvPr>
            <p:ph idx="1"/>
          </p:nvPr>
        </p:nvSpPr>
        <p:spPr/>
        <p:txBody>
          <a:bodyPr/>
          <a:lstStyle/>
          <a:p>
            <a:pPr algn="just" rtl="1">
              <a:buNone/>
            </a:pPr>
            <a:r>
              <a:rPr lang="en-US" b="1" dirty="0" smtClean="0">
                <a:cs typeface="B Compset" pitchFamily="2" charset="-78"/>
              </a:rPr>
              <a:t> </a:t>
            </a:r>
            <a:endParaRPr lang="en-US" dirty="0" smtClean="0">
              <a:cs typeface="B Compset" pitchFamily="2" charset="-78"/>
            </a:endParaRPr>
          </a:p>
          <a:p>
            <a:pPr algn="just" rtl="1">
              <a:buNone/>
            </a:pPr>
            <a:r>
              <a:rPr lang="fa-IR" dirty="0" smtClean="0">
                <a:cs typeface="B Compset" pitchFamily="2" charset="-78"/>
              </a:rPr>
              <a:t>منظور از </a:t>
            </a:r>
            <a:r>
              <a:rPr lang="fa-IR" dirty="0" err="1" smtClean="0">
                <a:cs typeface="B Compset" pitchFamily="2" charset="-78"/>
              </a:rPr>
              <a:t>جريان</a:t>
            </a:r>
            <a:r>
              <a:rPr lang="fa-IR" dirty="0" smtClean="0">
                <a:cs typeface="B Compset" pitchFamily="2" charset="-78"/>
              </a:rPr>
              <a:t> </a:t>
            </a:r>
            <a:r>
              <a:rPr lang="fa-IR" dirty="0" err="1" smtClean="0">
                <a:cs typeface="B Compset" pitchFamily="2" charset="-78"/>
              </a:rPr>
              <a:t>نهايي</a:t>
            </a:r>
            <a:r>
              <a:rPr lang="fa-IR" dirty="0" smtClean="0">
                <a:cs typeface="B Compset" pitchFamily="2" charset="-78"/>
              </a:rPr>
              <a:t> </a:t>
            </a:r>
            <a:r>
              <a:rPr lang="fa-IR" dirty="0" err="1" smtClean="0">
                <a:cs typeface="B Compset" pitchFamily="2" charset="-78"/>
              </a:rPr>
              <a:t>يا</a:t>
            </a:r>
            <a:r>
              <a:rPr lang="fa-IR" dirty="0" smtClean="0">
                <a:cs typeface="B Compset" pitchFamily="2" charset="-78"/>
              </a:rPr>
              <a:t> </a:t>
            </a:r>
            <a:r>
              <a:rPr lang="fa-IR" dirty="0" err="1" smtClean="0">
                <a:cs typeface="B Compset" pitchFamily="2" charset="-78"/>
              </a:rPr>
              <a:t>انتهايي</a:t>
            </a:r>
            <a:r>
              <a:rPr lang="fa-IR" dirty="0" smtClean="0">
                <a:cs typeface="B Compset" pitchFamily="2" charset="-78"/>
              </a:rPr>
              <a:t> در واقع وجوه </a:t>
            </a:r>
            <a:r>
              <a:rPr lang="fa-IR" dirty="0" err="1" smtClean="0">
                <a:cs typeface="B Compset" pitchFamily="2" charset="-78"/>
              </a:rPr>
              <a:t>نقدي</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باشد که در </a:t>
            </a:r>
            <a:r>
              <a:rPr lang="fa-IR" dirty="0" err="1" smtClean="0">
                <a:cs typeface="B Compset" pitchFamily="2" charset="-78"/>
              </a:rPr>
              <a:t>آخرين</a:t>
            </a:r>
            <a:r>
              <a:rPr lang="fa-IR" dirty="0" smtClean="0">
                <a:cs typeface="B Compset" pitchFamily="2" charset="-78"/>
              </a:rPr>
              <a:t> سال  بهره </a:t>
            </a:r>
            <a:r>
              <a:rPr lang="fa-IR" dirty="0" err="1" smtClean="0">
                <a:cs typeface="B Compset" pitchFamily="2" charset="-78"/>
              </a:rPr>
              <a:t>برداري</a:t>
            </a:r>
            <a:r>
              <a:rPr lang="fa-IR" dirty="0" smtClean="0">
                <a:cs typeface="B Compset" pitchFamily="2" charset="-78"/>
              </a:rPr>
              <a:t> طرح قابل </a:t>
            </a:r>
            <a:r>
              <a:rPr lang="fa-IR" dirty="0" err="1" smtClean="0">
                <a:cs typeface="B Compset" pitchFamily="2" charset="-78"/>
              </a:rPr>
              <a:t>پيش</a:t>
            </a:r>
            <a:r>
              <a:rPr lang="fa-IR" dirty="0" smtClean="0">
                <a:cs typeface="B Compset" pitchFamily="2" charset="-78"/>
              </a:rPr>
              <a:t> </a:t>
            </a:r>
            <a:r>
              <a:rPr lang="fa-IR" dirty="0" err="1" smtClean="0">
                <a:cs typeface="B Compset" pitchFamily="2" charset="-78"/>
              </a:rPr>
              <a:t>بيني</a:t>
            </a:r>
            <a:r>
              <a:rPr lang="fa-IR" dirty="0" smtClean="0">
                <a:cs typeface="B Compset" pitchFamily="2" charset="-78"/>
              </a:rPr>
              <a:t> </a:t>
            </a:r>
            <a:r>
              <a:rPr lang="fa-IR" dirty="0" err="1" smtClean="0">
                <a:cs typeface="B Compset" pitchFamily="2" charset="-78"/>
              </a:rPr>
              <a:t>ميباشد</a:t>
            </a:r>
            <a:r>
              <a:rPr lang="fa-IR" dirty="0" smtClean="0">
                <a:cs typeface="B Compset" pitchFamily="2" charset="-78"/>
              </a:rPr>
              <a:t>. </a:t>
            </a:r>
            <a:r>
              <a:rPr lang="fa-IR" dirty="0" err="1" smtClean="0">
                <a:cs typeface="B Compset" pitchFamily="2" charset="-78"/>
              </a:rPr>
              <a:t>اين</a:t>
            </a:r>
            <a:r>
              <a:rPr lang="fa-IR" dirty="0" smtClean="0">
                <a:cs typeface="B Compset" pitchFamily="2" charset="-78"/>
              </a:rPr>
              <a:t> وجوه معمولاً مثبت </a:t>
            </a:r>
            <a:r>
              <a:rPr lang="fa-IR" dirty="0" err="1" smtClean="0">
                <a:cs typeface="B Compset" pitchFamily="2" charset="-78"/>
              </a:rPr>
              <a:t>مي</a:t>
            </a:r>
            <a:r>
              <a:rPr lang="fa-IR" dirty="0" smtClean="0">
                <a:cs typeface="B Compset" pitchFamily="2" charset="-78"/>
              </a:rPr>
              <a:t> باشد </a:t>
            </a:r>
            <a:r>
              <a:rPr lang="fa-IR" dirty="0" err="1" smtClean="0">
                <a:cs typeface="B Compset" pitchFamily="2" charset="-78"/>
              </a:rPr>
              <a:t>زيرا</a:t>
            </a:r>
            <a:r>
              <a:rPr lang="fa-IR" dirty="0" smtClean="0">
                <a:cs typeface="B Compset" pitchFamily="2" charset="-78"/>
              </a:rPr>
              <a:t> </a:t>
            </a:r>
            <a:r>
              <a:rPr lang="fa-IR" dirty="0" err="1" smtClean="0">
                <a:cs typeface="B Compset" pitchFamily="2" charset="-78"/>
              </a:rPr>
              <a:t>اين</a:t>
            </a:r>
            <a:r>
              <a:rPr lang="fa-IR" dirty="0" smtClean="0">
                <a:cs typeface="B Compset" pitchFamily="2" charset="-78"/>
              </a:rPr>
              <a:t> وجوه شامل فروش </a:t>
            </a:r>
            <a:r>
              <a:rPr lang="fa-IR" dirty="0" err="1" smtClean="0">
                <a:cs typeface="B Compset" pitchFamily="2" charset="-78"/>
              </a:rPr>
              <a:t>دارائيهاي</a:t>
            </a:r>
            <a:r>
              <a:rPr lang="fa-IR" dirty="0" smtClean="0">
                <a:cs typeface="B Compset" pitchFamily="2" charset="-78"/>
              </a:rPr>
              <a:t> مستهلک شده و </a:t>
            </a:r>
            <a:r>
              <a:rPr lang="fa-IR" dirty="0" err="1" smtClean="0">
                <a:cs typeface="B Compset" pitchFamily="2" charset="-78"/>
              </a:rPr>
              <a:t>يا</a:t>
            </a:r>
            <a:r>
              <a:rPr lang="fa-IR" dirty="0" smtClean="0">
                <a:cs typeface="B Compset" pitchFamily="2" charset="-78"/>
              </a:rPr>
              <a:t> ارزش </a:t>
            </a:r>
            <a:r>
              <a:rPr lang="fa-IR" dirty="0" err="1" smtClean="0">
                <a:cs typeface="B Compset" pitchFamily="2" charset="-78"/>
              </a:rPr>
              <a:t>اسقاطي</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باشد که </a:t>
            </a:r>
            <a:r>
              <a:rPr lang="fa-IR" dirty="0" err="1" smtClean="0">
                <a:cs typeface="B Compset" pitchFamily="2" charset="-78"/>
              </a:rPr>
              <a:t>درپايان</a:t>
            </a:r>
            <a:r>
              <a:rPr lang="fa-IR" dirty="0" smtClean="0">
                <a:cs typeface="B Compset" pitchFamily="2" charset="-78"/>
              </a:rPr>
              <a:t> طرح </a:t>
            </a:r>
            <a:r>
              <a:rPr lang="fa-IR" dirty="0" err="1" smtClean="0">
                <a:cs typeface="B Compset" pitchFamily="2" charset="-78"/>
              </a:rPr>
              <a:t>ايجاد</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شود.</a:t>
            </a:r>
            <a:endParaRPr lang="en-US" dirty="0" smtClean="0">
              <a:cs typeface="B Compset" pitchFamily="2" charset="-78"/>
            </a:endParaRPr>
          </a:p>
          <a:p>
            <a:pPr algn="just"/>
            <a:endParaRPr lang="en-US"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27</a:t>
            </a:r>
            <a:endParaRPr lang="en-US" dirty="0">
              <a:solidFill>
                <a:schemeClr val="tx1"/>
              </a:solidFill>
            </a:endParaRPr>
          </a:p>
        </p:txBody>
      </p:sp>
      <p:sp>
        <p:nvSpPr>
          <p:cNvPr id="4" name="Title 1"/>
          <p:cNvSpPr txBox="1">
            <a:spLocks/>
          </p:cNvSpPr>
          <p:nvPr/>
        </p:nvSpPr>
        <p:spPr>
          <a:xfrm>
            <a:off x="487393" y="609600"/>
            <a:ext cx="8229600" cy="1143000"/>
          </a:xfrm>
          <a:prstGeom prst="rect">
            <a:avLst/>
          </a:prstGeom>
        </p:spPr>
        <p:txBody>
          <a:bodyPr vert="horz" lIns="91440" tIns="45720" rIns="91440" bIns="45720" rtlCol="0" anchor="ctr">
            <a:noAutofit/>
          </a:bodyPr>
          <a:lstStyle/>
          <a:p>
            <a:pPr marL="0" marR="0" lvl="0" indent="0" defTabSz="914400" rtl="1" eaLnBrk="1" fontAlgn="auto" latinLnBrk="0" hangingPunct="1">
              <a:lnSpc>
                <a:spcPct val="100000"/>
              </a:lnSpc>
              <a:spcBef>
                <a:spcPct val="0"/>
              </a:spcBef>
              <a:spcAft>
                <a:spcPts val="0"/>
              </a:spcAft>
              <a:buClrTx/>
              <a:buSzTx/>
              <a:buFontTx/>
              <a:buNone/>
              <a:tabLst/>
              <a:defRPr/>
            </a:pPr>
            <a:r>
              <a:rPr kumimoji="0" lang="fa-IR" sz="3200" b="1" i="0" u="none" strike="noStrike" kern="1200" cap="none" spc="0" normalizeH="0" baseline="0" noProof="0" dirty="0" smtClean="0">
                <a:ln>
                  <a:noFill/>
                </a:ln>
                <a:solidFill>
                  <a:schemeClr val="tx1"/>
                </a:solidFill>
                <a:effectLst/>
                <a:uLnTx/>
                <a:uFillTx/>
                <a:latin typeface="+mj-lt"/>
                <a:ea typeface="+mj-ea"/>
                <a:cs typeface="+mj-cs"/>
              </a:rPr>
              <a:t/>
            </a:r>
            <a:br>
              <a:rPr kumimoji="0" lang="fa-IR" sz="3200" b="1" i="0" u="none" strike="noStrike" kern="1200" cap="none" spc="0" normalizeH="0" baseline="0" noProof="0" dirty="0" smtClean="0">
                <a:ln>
                  <a:noFill/>
                </a:ln>
                <a:solidFill>
                  <a:schemeClr val="tx1"/>
                </a:solidFill>
                <a:effectLst/>
                <a:uLnTx/>
                <a:uFillTx/>
                <a:latin typeface="+mj-lt"/>
                <a:ea typeface="+mj-ea"/>
                <a:cs typeface="+mj-cs"/>
              </a:rPr>
            </a:br>
            <a:r>
              <a:rPr kumimoji="0" lang="en-US" sz="3200" b="1" i="0" u="none" strike="noStrike" kern="1200" cap="none" spc="0" normalizeH="0" baseline="0" noProof="0" dirty="0" smtClean="0">
                <a:ln>
                  <a:noFill/>
                </a:ln>
                <a:solidFill>
                  <a:schemeClr val="tx1"/>
                </a:solidFill>
                <a:effectLst/>
                <a:uLnTx/>
                <a:uFillTx/>
                <a:latin typeface="+mj-lt"/>
                <a:ea typeface="+mj-ea"/>
                <a:cs typeface="+mj-cs"/>
              </a:rPr>
              <a:t>Terminal Flow</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Rectangle 6"/>
          <p:cNvSpPr/>
          <p:nvPr/>
        </p:nvSpPr>
        <p:spPr>
          <a:xfrm>
            <a:off x="0" y="6489470"/>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fa-IR" b="1" dirty="0" err="1" smtClean="0">
                <a:cs typeface="B Compset" pitchFamily="2" charset="-78"/>
              </a:rPr>
              <a:t>تعريف</a:t>
            </a:r>
            <a:r>
              <a:rPr lang="fa-IR" b="1" dirty="0" smtClean="0">
                <a:cs typeface="B Compset" pitchFamily="2" charset="-78"/>
              </a:rPr>
              <a:t> علم اقتصاد</a:t>
            </a:r>
            <a:r>
              <a:rPr lang="en-US" dirty="0" smtClean="0">
                <a:cs typeface="B Compset" pitchFamily="2" charset="-78"/>
              </a:rPr>
              <a:t/>
            </a:r>
            <a:br>
              <a:rPr lang="en-US" dirty="0" smtClean="0">
                <a:cs typeface="B Compset" pitchFamily="2" charset="-78"/>
              </a:rPr>
            </a:br>
            <a:endParaRPr lang="en-US" dirty="0">
              <a:cs typeface="B Compset" pitchFamily="2" charset="-78"/>
            </a:endParaRPr>
          </a:p>
        </p:txBody>
      </p:sp>
      <p:sp>
        <p:nvSpPr>
          <p:cNvPr id="3" name="Content Placeholder 2"/>
          <p:cNvSpPr>
            <a:spLocks noGrp="1"/>
          </p:cNvSpPr>
          <p:nvPr>
            <p:ph idx="1"/>
          </p:nvPr>
        </p:nvSpPr>
        <p:spPr>
          <a:xfrm>
            <a:off x="457200" y="2332037"/>
            <a:ext cx="8229600" cy="4525963"/>
          </a:xfrm>
        </p:spPr>
        <p:txBody>
          <a:bodyPr>
            <a:normAutofit/>
          </a:bodyPr>
          <a:lstStyle/>
          <a:p>
            <a:pPr algn="r" rtl="1">
              <a:buNone/>
            </a:pPr>
            <a:r>
              <a:rPr lang="fa-IR" sz="2800" b="1" dirty="0" smtClean="0">
                <a:cs typeface="B Compset" pitchFamily="2" charset="-78"/>
              </a:rPr>
              <a:t>اقتصاد </a:t>
            </a:r>
            <a:r>
              <a:rPr lang="fa-IR" sz="2800" b="1" dirty="0">
                <a:cs typeface="B Compset" pitchFamily="2" charset="-78"/>
              </a:rPr>
              <a:t>دانش </a:t>
            </a:r>
            <a:r>
              <a:rPr lang="fa-IR" sz="2800" b="1" dirty="0" err="1">
                <a:cs typeface="B Compset" pitchFamily="2" charset="-78"/>
              </a:rPr>
              <a:t>اجتماعي</a:t>
            </a:r>
            <a:r>
              <a:rPr lang="fa-IR" sz="2800" b="1" dirty="0">
                <a:cs typeface="B Compset" pitchFamily="2" charset="-78"/>
              </a:rPr>
              <a:t> است که مطالعه </a:t>
            </a:r>
            <a:r>
              <a:rPr lang="fa-IR" sz="2800" b="1" dirty="0" err="1">
                <a:cs typeface="B Compset" pitchFamily="2" charset="-78"/>
              </a:rPr>
              <a:t>مي</a:t>
            </a:r>
            <a:r>
              <a:rPr lang="fa-IR" sz="2800" b="1" dirty="0">
                <a:cs typeface="B Compset" pitchFamily="2" charset="-78"/>
              </a:rPr>
              <a:t> کند چگونه افراد </a:t>
            </a:r>
            <a:r>
              <a:rPr lang="fa-IR" sz="2800" b="1" dirty="0" err="1">
                <a:cs typeface="B Compset" pitchFamily="2" charset="-78"/>
              </a:rPr>
              <a:t>تصميمات</a:t>
            </a:r>
            <a:r>
              <a:rPr lang="fa-IR" sz="2800" b="1" dirty="0">
                <a:cs typeface="B Compset" pitchFamily="2" charset="-78"/>
              </a:rPr>
              <a:t> </a:t>
            </a:r>
            <a:r>
              <a:rPr lang="fa-IR" sz="2800" b="1" dirty="0" err="1">
                <a:cs typeface="B Compset" pitchFamily="2" charset="-78"/>
              </a:rPr>
              <a:t>بهينه</a:t>
            </a:r>
            <a:r>
              <a:rPr lang="fa-IR" sz="2800" b="1" dirty="0">
                <a:cs typeface="B Compset" pitchFamily="2" charset="-78"/>
              </a:rPr>
              <a:t> اتخاذ </a:t>
            </a:r>
            <a:r>
              <a:rPr lang="fa-IR" sz="2800" b="1" dirty="0" err="1">
                <a:cs typeface="B Compset" pitchFamily="2" charset="-78"/>
              </a:rPr>
              <a:t>نمايند</a:t>
            </a:r>
            <a:r>
              <a:rPr lang="fa-IR" sz="2800" b="1" dirty="0" smtClean="0">
                <a:cs typeface="B Compset" pitchFamily="2" charset="-78"/>
              </a:rPr>
              <a:t>.</a:t>
            </a:r>
          </a:p>
          <a:p>
            <a:pPr algn="r" rtl="1">
              <a:buNone/>
            </a:pPr>
            <a:endParaRPr lang="en-US" sz="2800" b="1" dirty="0">
              <a:cs typeface="B Compset" pitchFamily="2" charset="-78"/>
            </a:endParaRPr>
          </a:p>
          <a:p>
            <a:pPr algn="r" rtl="1">
              <a:buNone/>
            </a:pPr>
            <a:r>
              <a:rPr lang="fa-IR" sz="2800" b="1" dirty="0">
                <a:cs typeface="B Compset" pitchFamily="2" charset="-78"/>
              </a:rPr>
              <a:t>اقتصاد علم </a:t>
            </a:r>
            <a:r>
              <a:rPr lang="fa-IR" sz="2800" b="1" dirty="0" err="1">
                <a:cs typeface="B Compset" pitchFamily="2" charset="-78"/>
              </a:rPr>
              <a:t>تخصيص</a:t>
            </a:r>
            <a:r>
              <a:rPr lang="fa-IR" sz="2800" b="1" dirty="0">
                <a:cs typeface="B Compset" pitchFamily="2" charset="-78"/>
              </a:rPr>
              <a:t> </a:t>
            </a:r>
            <a:r>
              <a:rPr lang="fa-IR" sz="2800" b="1" dirty="0" err="1">
                <a:cs typeface="B Compset" pitchFamily="2" charset="-78"/>
              </a:rPr>
              <a:t>بهينه</a:t>
            </a:r>
            <a:r>
              <a:rPr lang="fa-IR" sz="2800" b="1" dirty="0">
                <a:cs typeface="B Compset" pitchFamily="2" charset="-78"/>
              </a:rPr>
              <a:t> منابع </a:t>
            </a:r>
            <a:r>
              <a:rPr lang="fa-IR" sz="2800" b="1" dirty="0" err="1">
                <a:cs typeface="B Compset" pitchFamily="2" charset="-78"/>
              </a:rPr>
              <a:t>کمياب</a:t>
            </a:r>
            <a:r>
              <a:rPr lang="fa-IR" sz="2800" b="1" dirty="0">
                <a:cs typeface="B Compset" pitchFamily="2" charset="-78"/>
              </a:rPr>
              <a:t> است </a:t>
            </a:r>
            <a:r>
              <a:rPr lang="fa-IR" sz="2800" b="1" dirty="0" err="1">
                <a:cs typeface="B Compset" pitchFamily="2" charset="-78"/>
              </a:rPr>
              <a:t>نيازها</a:t>
            </a:r>
            <a:r>
              <a:rPr lang="fa-IR" sz="2800" b="1" dirty="0">
                <a:cs typeface="B Compset" pitchFamily="2" charset="-78"/>
              </a:rPr>
              <a:t> و خواسته </a:t>
            </a:r>
            <a:r>
              <a:rPr lang="fa-IR" sz="2800" b="1" dirty="0" err="1">
                <a:cs typeface="B Compset" pitchFamily="2" charset="-78"/>
              </a:rPr>
              <a:t>هاي</a:t>
            </a:r>
            <a:r>
              <a:rPr lang="fa-IR" sz="2800" b="1" dirty="0">
                <a:cs typeface="B Compset" pitchFamily="2" charset="-78"/>
              </a:rPr>
              <a:t> </a:t>
            </a:r>
            <a:r>
              <a:rPr lang="fa-IR" sz="2800" b="1" dirty="0" err="1">
                <a:cs typeface="B Compset" pitchFamily="2" charset="-78"/>
              </a:rPr>
              <a:t>بشري</a:t>
            </a:r>
            <a:r>
              <a:rPr lang="fa-IR" sz="2800" b="1" dirty="0">
                <a:cs typeface="B Compset" pitchFamily="2" charset="-78"/>
              </a:rPr>
              <a:t> نامحدود است </a:t>
            </a:r>
            <a:r>
              <a:rPr lang="fa-IR" sz="2800" b="1" dirty="0" err="1">
                <a:cs typeface="B Compset" pitchFamily="2" charset="-78"/>
              </a:rPr>
              <a:t>ولي</a:t>
            </a:r>
            <a:r>
              <a:rPr lang="fa-IR" sz="2800" b="1" dirty="0">
                <a:cs typeface="B Compset" pitchFamily="2" charset="-78"/>
              </a:rPr>
              <a:t> </a:t>
            </a:r>
            <a:r>
              <a:rPr lang="fa-IR" sz="2800" b="1" dirty="0" err="1">
                <a:cs typeface="B Compset" pitchFamily="2" charset="-78"/>
              </a:rPr>
              <a:t>ابزارهاي</a:t>
            </a:r>
            <a:r>
              <a:rPr lang="fa-IR" sz="2800" b="1" dirty="0">
                <a:cs typeface="B Compset" pitchFamily="2" charset="-78"/>
              </a:rPr>
              <a:t> رفع </a:t>
            </a:r>
            <a:r>
              <a:rPr lang="fa-IR" sz="2800" b="1" dirty="0" err="1">
                <a:cs typeface="B Compset" pitchFamily="2" charset="-78"/>
              </a:rPr>
              <a:t>نياز</a:t>
            </a:r>
            <a:r>
              <a:rPr lang="fa-IR" sz="2800" b="1" dirty="0">
                <a:cs typeface="B Compset" pitchFamily="2" charset="-78"/>
              </a:rPr>
              <a:t> ها محدود </a:t>
            </a:r>
            <a:r>
              <a:rPr lang="fa-IR" sz="2800" b="1" dirty="0" smtClean="0">
                <a:cs typeface="B Compset" pitchFamily="2" charset="-78"/>
              </a:rPr>
              <a:t>هستند.</a:t>
            </a:r>
            <a:endParaRPr lang="en-US" sz="2800" b="1" dirty="0">
              <a:cs typeface="B Compset" pitchFamily="2" charset="-78"/>
            </a:endParaRPr>
          </a:p>
          <a:p>
            <a:pPr algn="r">
              <a:buNone/>
            </a:pPr>
            <a:endParaRPr lang="en-US" sz="2800" b="1" dirty="0">
              <a:cs typeface="B Compset" pitchFamily="2" charset="-78"/>
            </a:endParaRPr>
          </a:p>
        </p:txBody>
      </p:sp>
      <p:sp>
        <p:nvSpPr>
          <p:cNvPr id="6" name="Slide Number Placeholder 5"/>
          <p:cNvSpPr>
            <a:spLocks noGrp="1"/>
          </p:cNvSpPr>
          <p:nvPr>
            <p:ph type="sldNum" sz="quarter" idx="12"/>
          </p:nvPr>
        </p:nvSpPr>
        <p:spPr/>
        <p:txBody>
          <a:bodyPr>
            <a:normAutofit/>
          </a:bodyPr>
          <a:lstStyle/>
          <a:p>
            <a:r>
              <a:rPr lang="fa-IR" dirty="0">
                <a:solidFill>
                  <a:schemeClr val="tx1"/>
                </a:solidFill>
              </a:rPr>
              <a:t>1</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86800" cy="838200"/>
          </a:xfrm>
        </p:spPr>
        <p:txBody>
          <a:bodyPr>
            <a:normAutofit/>
          </a:bodyPr>
          <a:lstStyle/>
          <a:p>
            <a:pPr algn="r" rtl="1"/>
            <a:r>
              <a:rPr lang="fa-IR" b="1" dirty="0" smtClean="0"/>
              <a:t>مثال:</a:t>
            </a:r>
            <a:endParaRPr lang="en-US" dirty="0"/>
          </a:p>
        </p:txBody>
      </p:sp>
      <p:sp>
        <p:nvSpPr>
          <p:cNvPr id="3" name="Content Placeholder 2"/>
          <p:cNvSpPr>
            <a:spLocks noGrp="1"/>
          </p:cNvSpPr>
          <p:nvPr>
            <p:ph idx="1"/>
          </p:nvPr>
        </p:nvSpPr>
        <p:spPr>
          <a:xfrm>
            <a:off x="304800" y="1600200"/>
            <a:ext cx="8686800" cy="4525963"/>
          </a:xfrm>
        </p:spPr>
        <p:txBody>
          <a:bodyPr>
            <a:normAutofit/>
          </a:bodyPr>
          <a:lstStyle/>
          <a:p>
            <a:pPr algn="just" rtl="1">
              <a:buNone/>
            </a:pPr>
            <a:r>
              <a:rPr lang="fa-IR" sz="2800" dirty="0" smtClean="0"/>
              <a:t>چنانچه </a:t>
            </a:r>
            <a:r>
              <a:rPr lang="fa-IR" sz="2800" dirty="0" err="1"/>
              <a:t>يک</a:t>
            </a:r>
            <a:r>
              <a:rPr lang="fa-IR" sz="2800" dirty="0"/>
              <a:t> طرح </a:t>
            </a:r>
            <a:r>
              <a:rPr lang="fa-IR" sz="2800" dirty="0" err="1"/>
              <a:t>سرمايه</a:t>
            </a:r>
            <a:r>
              <a:rPr lang="fa-IR" sz="2800" dirty="0"/>
              <a:t> </a:t>
            </a:r>
            <a:r>
              <a:rPr lang="fa-IR" sz="2800" dirty="0" err="1"/>
              <a:t>گذاري</a:t>
            </a:r>
            <a:r>
              <a:rPr lang="fa-IR" sz="2800" dirty="0"/>
              <a:t> که 5 سال طول </a:t>
            </a:r>
            <a:r>
              <a:rPr lang="fa-IR" sz="2800" dirty="0" err="1"/>
              <a:t>مي</a:t>
            </a:r>
            <a:r>
              <a:rPr lang="fa-IR" sz="2800" dirty="0"/>
              <a:t> </a:t>
            </a:r>
            <a:r>
              <a:rPr lang="fa-IR" sz="2800" dirty="0" smtClean="0"/>
              <a:t>کشد </a:t>
            </a:r>
            <a:r>
              <a:rPr lang="fa-IR" sz="2800" dirty="0" err="1" smtClean="0"/>
              <a:t>داراي</a:t>
            </a:r>
            <a:r>
              <a:rPr lang="fa-IR" sz="2800" dirty="0" smtClean="0"/>
              <a:t> </a:t>
            </a:r>
            <a:r>
              <a:rPr lang="fa-IR" sz="2800" dirty="0" err="1"/>
              <a:t>هزينه</a:t>
            </a:r>
            <a:r>
              <a:rPr lang="fa-IR" sz="2800" dirty="0"/>
              <a:t> اوليه </a:t>
            </a:r>
            <a:r>
              <a:rPr lang="fa-IR" sz="2800" dirty="0" err="1"/>
              <a:t>اي</a:t>
            </a:r>
            <a:r>
              <a:rPr lang="fa-IR" sz="2800" dirty="0"/>
              <a:t> معادل 000ر50 </a:t>
            </a:r>
            <a:r>
              <a:rPr lang="fa-IR" sz="2800" dirty="0" err="1"/>
              <a:t>ريال</a:t>
            </a:r>
            <a:r>
              <a:rPr lang="fa-IR" sz="2800" dirty="0"/>
              <a:t> باشد و </a:t>
            </a:r>
            <a:r>
              <a:rPr lang="fa-IR" sz="2800" dirty="0" err="1"/>
              <a:t>پيش</a:t>
            </a:r>
            <a:r>
              <a:rPr lang="fa-IR" sz="2800" dirty="0"/>
              <a:t> </a:t>
            </a:r>
            <a:r>
              <a:rPr lang="fa-IR" sz="2800" dirty="0" err="1"/>
              <a:t>بيني</a:t>
            </a:r>
            <a:r>
              <a:rPr lang="fa-IR" sz="2800" dirty="0"/>
              <a:t> شود که </a:t>
            </a:r>
            <a:r>
              <a:rPr lang="fa-IR" sz="2800" dirty="0" err="1"/>
              <a:t>اين</a:t>
            </a:r>
            <a:r>
              <a:rPr lang="fa-IR" sz="2800" dirty="0"/>
              <a:t> طرح در سال اول مبلغ 000ر25 </a:t>
            </a:r>
            <a:r>
              <a:rPr lang="fa-IR" sz="2800" dirty="0" err="1"/>
              <a:t>ريال</a:t>
            </a:r>
            <a:r>
              <a:rPr lang="fa-IR" sz="2800" dirty="0"/>
              <a:t> </a:t>
            </a:r>
            <a:r>
              <a:rPr lang="fa-IR" sz="2800" dirty="0" err="1"/>
              <a:t>عايدي</a:t>
            </a:r>
            <a:r>
              <a:rPr lang="fa-IR" sz="2800" dirty="0"/>
              <a:t> در سال دوم مبلغ 000ر25 </a:t>
            </a:r>
            <a:r>
              <a:rPr lang="fa-IR" sz="2800" dirty="0" err="1"/>
              <a:t>ريال</a:t>
            </a:r>
            <a:r>
              <a:rPr lang="fa-IR" sz="2800" dirty="0"/>
              <a:t> </a:t>
            </a:r>
            <a:r>
              <a:rPr lang="fa-IR" sz="2800" dirty="0" err="1"/>
              <a:t>هزينه</a:t>
            </a:r>
            <a:r>
              <a:rPr lang="fa-IR" sz="2800" dirty="0"/>
              <a:t>، در سال سوم مبلغ 000ر50 </a:t>
            </a:r>
            <a:r>
              <a:rPr lang="fa-IR" sz="2800" dirty="0" err="1"/>
              <a:t>ريال</a:t>
            </a:r>
            <a:r>
              <a:rPr lang="fa-IR" sz="2800" dirty="0"/>
              <a:t> </a:t>
            </a:r>
            <a:r>
              <a:rPr lang="fa-IR" sz="2800" dirty="0" err="1"/>
              <a:t>عايدي</a:t>
            </a:r>
            <a:r>
              <a:rPr lang="fa-IR" sz="2800" dirty="0"/>
              <a:t> ،در سال چهارم (</a:t>
            </a:r>
            <a:r>
              <a:rPr lang="fa-IR" sz="2800" dirty="0" err="1"/>
              <a:t>برابري</a:t>
            </a:r>
            <a:r>
              <a:rPr lang="fa-IR" sz="2800" dirty="0"/>
              <a:t> </a:t>
            </a:r>
            <a:r>
              <a:rPr lang="fa-IR" sz="2800" dirty="0" err="1"/>
              <a:t>هزينه</a:t>
            </a:r>
            <a:r>
              <a:rPr lang="fa-IR" sz="2800" dirty="0"/>
              <a:t> و </a:t>
            </a:r>
            <a:r>
              <a:rPr lang="fa-IR" sz="2800" dirty="0" err="1"/>
              <a:t>عايدي</a:t>
            </a:r>
            <a:r>
              <a:rPr lang="fa-IR" sz="2800" dirty="0"/>
              <a:t>) و در سال پنجم که در </a:t>
            </a:r>
            <a:r>
              <a:rPr lang="fa-IR" sz="2800" dirty="0" err="1"/>
              <a:t>حقيقت</a:t>
            </a:r>
            <a:r>
              <a:rPr lang="fa-IR" sz="2800" dirty="0"/>
              <a:t> سال آخر طرح است مبلغ 000ر75 </a:t>
            </a:r>
            <a:r>
              <a:rPr lang="fa-IR" sz="2800" dirty="0" err="1"/>
              <a:t>ريال</a:t>
            </a:r>
            <a:r>
              <a:rPr lang="fa-IR" sz="2800" dirty="0"/>
              <a:t> </a:t>
            </a:r>
            <a:r>
              <a:rPr lang="fa-IR" sz="2800" dirty="0" err="1"/>
              <a:t>عايدي</a:t>
            </a:r>
            <a:r>
              <a:rPr lang="fa-IR" sz="2800" dirty="0"/>
              <a:t> داشته باشد در </a:t>
            </a:r>
            <a:r>
              <a:rPr lang="fa-IR" sz="2800" dirty="0" err="1"/>
              <a:t>اينصورت</a:t>
            </a:r>
            <a:r>
              <a:rPr lang="fa-IR" sz="2800" dirty="0"/>
              <a:t> </a:t>
            </a:r>
            <a:r>
              <a:rPr lang="fa-IR" sz="2800" dirty="0" err="1"/>
              <a:t>جريان</a:t>
            </a:r>
            <a:r>
              <a:rPr lang="fa-IR" sz="2800" dirty="0"/>
              <a:t> وجوه </a:t>
            </a:r>
            <a:r>
              <a:rPr lang="fa-IR" sz="2800" dirty="0" err="1"/>
              <a:t>نقدي</a:t>
            </a:r>
            <a:r>
              <a:rPr lang="fa-IR" sz="2800" dirty="0"/>
              <a:t> </a:t>
            </a:r>
            <a:r>
              <a:rPr lang="fa-IR" sz="2800" dirty="0" err="1"/>
              <a:t>اين</a:t>
            </a:r>
            <a:r>
              <a:rPr lang="fa-IR" sz="2800" dirty="0"/>
              <a:t> طرح را به صورت </a:t>
            </a:r>
            <a:r>
              <a:rPr lang="fa-IR" sz="2800" dirty="0" err="1"/>
              <a:t>نموداري</a:t>
            </a:r>
            <a:r>
              <a:rPr lang="fa-IR" sz="2800" dirty="0"/>
              <a:t> </a:t>
            </a:r>
            <a:r>
              <a:rPr lang="fa-IR" sz="2800" dirty="0" err="1"/>
              <a:t>نمايش</a:t>
            </a:r>
            <a:r>
              <a:rPr lang="fa-IR" sz="2800" dirty="0"/>
              <a:t> </a:t>
            </a:r>
            <a:r>
              <a:rPr lang="fa-IR" sz="2800" dirty="0" err="1"/>
              <a:t>دهيد</a:t>
            </a:r>
            <a:r>
              <a:rPr lang="fa-IR" sz="2800" dirty="0"/>
              <a:t>.</a:t>
            </a:r>
            <a:endParaRPr lang="en-US" sz="2800" dirty="0"/>
          </a:p>
          <a:p>
            <a:pPr algn="just">
              <a:buNone/>
            </a:pPr>
            <a:endParaRPr lang="en-US" sz="2800" dirty="0"/>
          </a:p>
        </p:txBody>
      </p:sp>
      <p:sp>
        <p:nvSpPr>
          <p:cNvPr id="4" name="Slide Number Placeholder 3"/>
          <p:cNvSpPr>
            <a:spLocks noGrp="1"/>
          </p:cNvSpPr>
          <p:nvPr>
            <p:ph type="sldNum" sz="quarter" idx="12"/>
          </p:nvPr>
        </p:nvSpPr>
        <p:spPr/>
        <p:txBody>
          <a:bodyPr/>
          <a:lstStyle/>
          <a:p>
            <a:r>
              <a:rPr lang="fa-IR" dirty="0" smtClean="0">
                <a:solidFill>
                  <a:schemeClr val="tx1"/>
                </a:solidFill>
              </a:rPr>
              <a:t>28</a:t>
            </a:r>
            <a:endParaRPr lang="en-US" dirty="0">
              <a:solidFill>
                <a:schemeClr val="tx1"/>
              </a:solidFill>
            </a:endParaRPr>
          </a:p>
        </p:txBody>
      </p:sp>
      <p:sp>
        <p:nvSpPr>
          <p:cNvPr id="6" name="Rectangle 5"/>
          <p:cNvSpPr/>
          <p:nvPr/>
        </p:nvSpPr>
        <p:spPr>
          <a:xfrm>
            <a:off x="-10064"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838200"/>
          </a:xfrm>
        </p:spPr>
        <p:txBody>
          <a:bodyPr>
            <a:normAutofit/>
          </a:bodyPr>
          <a:lstStyle/>
          <a:p>
            <a:pPr algn="ctr"/>
            <a:r>
              <a:rPr lang="fa-IR" b="1" dirty="0" smtClean="0"/>
              <a:t>عمر طرح</a:t>
            </a:r>
            <a:endParaRPr lang="en-US" dirty="0"/>
          </a:p>
        </p:txBody>
      </p:sp>
      <p:sp>
        <p:nvSpPr>
          <p:cNvPr id="3" name="Content Placeholder 2"/>
          <p:cNvSpPr>
            <a:spLocks noGrp="1"/>
          </p:cNvSpPr>
          <p:nvPr>
            <p:ph idx="1"/>
          </p:nvPr>
        </p:nvSpPr>
        <p:spPr>
          <a:xfrm>
            <a:off x="304800" y="1676400"/>
            <a:ext cx="8686800" cy="4525963"/>
          </a:xfrm>
        </p:spPr>
        <p:txBody>
          <a:bodyPr>
            <a:normAutofit/>
          </a:bodyPr>
          <a:lstStyle/>
          <a:p>
            <a:pPr algn="just" rtl="1">
              <a:buNone/>
            </a:pPr>
            <a:r>
              <a:rPr lang="fa-IR" dirty="0" smtClean="0">
                <a:cs typeface="B Compset" pitchFamily="2" charset="-78"/>
              </a:rPr>
              <a:t>عمر </a:t>
            </a:r>
            <a:r>
              <a:rPr lang="fa-IR" dirty="0">
                <a:cs typeface="B Compset" pitchFamily="2" charset="-78"/>
              </a:rPr>
              <a:t>طرح در واقعه افق زماني است که در طول آن طرح مورد ارزيابي قرار ميگيرد</a:t>
            </a:r>
            <a:r>
              <a:rPr lang="fa-IR" dirty="0" smtClean="0">
                <a:cs typeface="B Compset" pitchFamily="2" charset="-78"/>
              </a:rPr>
              <a:t>.</a:t>
            </a:r>
            <a:endParaRPr lang="en-US" dirty="0" smtClean="0">
              <a:cs typeface="B Compset" pitchFamily="2" charset="-78"/>
            </a:endParaRPr>
          </a:p>
          <a:p>
            <a:pPr algn="r" rtl="1">
              <a:buNone/>
            </a:pPr>
            <a:endParaRPr lang="en-US" dirty="0">
              <a:cs typeface="B Compset" pitchFamily="2" charset="-78"/>
            </a:endParaRPr>
          </a:p>
          <a:p>
            <a:pPr algn="r" rtl="1">
              <a:buNone/>
            </a:pPr>
            <a:r>
              <a:rPr lang="fa-IR" dirty="0">
                <a:cs typeface="B Compset" pitchFamily="2" charset="-78"/>
              </a:rPr>
              <a:t>معمولاً عمر طرح را با سال اندازه </a:t>
            </a:r>
            <a:r>
              <a:rPr lang="fa-IR" dirty="0" err="1">
                <a:cs typeface="B Compset" pitchFamily="2" charset="-78"/>
              </a:rPr>
              <a:t>ميگرند</a:t>
            </a:r>
            <a:r>
              <a:rPr lang="fa-IR" dirty="0">
                <a:cs typeface="B Compset" pitchFamily="2" charset="-78"/>
              </a:rPr>
              <a:t>.</a:t>
            </a:r>
            <a:r>
              <a:rPr lang="fa-IR" dirty="0" err="1">
                <a:cs typeface="B Compset" pitchFamily="2" charset="-78"/>
              </a:rPr>
              <a:t>بنابراين</a:t>
            </a:r>
            <a:r>
              <a:rPr lang="fa-IR" dirty="0">
                <a:cs typeface="B Compset" pitchFamily="2" charset="-78"/>
              </a:rPr>
              <a:t> </a:t>
            </a:r>
            <a:r>
              <a:rPr lang="fa-IR" dirty="0" err="1">
                <a:cs typeface="B Compset" pitchFamily="2" charset="-78"/>
              </a:rPr>
              <a:t>مي</a:t>
            </a:r>
            <a:r>
              <a:rPr lang="fa-IR" dirty="0">
                <a:cs typeface="B Compset" pitchFamily="2" charset="-78"/>
              </a:rPr>
              <a:t> توان گفت عمر طرح در </a:t>
            </a:r>
            <a:r>
              <a:rPr lang="fa-IR" dirty="0" err="1">
                <a:cs typeface="B Compset" pitchFamily="2" charset="-78"/>
              </a:rPr>
              <a:t>حقيقت</a:t>
            </a:r>
            <a:r>
              <a:rPr lang="fa-IR" dirty="0">
                <a:cs typeface="B Compset" pitchFamily="2" charset="-78"/>
              </a:rPr>
              <a:t> به تعداد </a:t>
            </a:r>
            <a:r>
              <a:rPr lang="fa-IR" dirty="0" err="1">
                <a:cs typeface="B Compset" pitchFamily="2" charset="-78"/>
              </a:rPr>
              <a:t>سالهايي</a:t>
            </a:r>
            <a:r>
              <a:rPr lang="fa-IR" dirty="0">
                <a:cs typeface="B Compset" pitchFamily="2" charset="-78"/>
              </a:rPr>
              <a:t> </a:t>
            </a:r>
            <a:r>
              <a:rPr lang="fa-IR" dirty="0" smtClean="0">
                <a:cs typeface="B Compset" pitchFamily="2" charset="-78"/>
              </a:rPr>
              <a:t>اطلاق </a:t>
            </a:r>
            <a:r>
              <a:rPr lang="fa-IR" dirty="0" err="1" smtClean="0">
                <a:cs typeface="B Compset" pitchFamily="2" charset="-78"/>
              </a:rPr>
              <a:t>مي</a:t>
            </a:r>
            <a:r>
              <a:rPr lang="fa-IR" dirty="0" smtClean="0">
                <a:cs typeface="B Compset" pitchFamily="2" charset="-78"/>
              </a:rPr>
              <a:t> </a:t>
            </a:r>
            <a:r>
              <a:rPr lang="fa-IR" dirty="0">
                <a:cs typeface="B Compset" pitchFamily="2" charset="-78"/>
              </a:rPr>
              <a:t>شود که </a:t>
            </a:r>
            <a:r>
              <a:rPr lang="fa-IR" dirty="0" err="1">
                <a:cs typeface="B Compset" pitchFamily="2" charset="-78"/>
              </a:rPr>
              <a:t>جريان</a:t>
            </a:r>
            <a:r>
              <a:rPr lang="fa-IR" dirty="0">
                <a:cs typeface="B Compset" pitchFamily="2" charset="-78"/>
              </a:rPr>
              <a:t> وجوه </a:t>
            </a:r>
            <a:r>
              <a:rPr lang="fa-IR" dirty="0" err="1">
                <a:cs typeface="B Compset" pitchFamily="2" charset="-78"/>
              </a:rPr>
              <a:t>نقدي</a:t>
            </a:r>
            <a:r>
              <a:rPr lang="fa-IR" dirty="0">
                <a:cs typeface="B Compset" pitchFamily="2" charset="-78"/>
              </a:rPr>
              <a:t> به </a:t>
            </a:r>
            <a:r>
              <a:rPr lang="fa-IR" dirty="0" err="1">
                <a:cs typeface="B Compset" pitchFamily="2" charset="-78"/>
              </a:rPr>
              <a:t>شکلهاي</a:t>
            </a:r>
            <a:r>
              <a:rPr lang="fa-IR" dirty="0">
                <a:cs typeface="B Compset" pitchFamily="2" charset="-78"/>
              </a:rPr>
              <a:t> مختلف قابل </a:t>
            </a:r>
            <a:r>
              <a:rPr lang="fa-IR" dirty="0" err="1">
                <a:cs typeface="B Compset" pitchFamily="2" charset="-78"/>
              </a:rPr>
              <a:t>پيش</a:t>
            </a:r>
            <a:r>
              <a:rPr lang="fa-IR" dirty="0">
                <a:cs typeface="B Compset" pitchFamily="2" charset="-78"/>
              </a:rPr>
              <a:t> </a:t>
            </a:r>
            <a:r>
              <a:rPr lang="fa-IR" dirty="0" err="1">
                <a:cs typeface="B Compset" pitchFamily="2" charset="-78"/>
              </a:rPr>
              <a:t>بيني</a:t>
            </a:r>
            <a:r>
              <a:rPr lang="fa-IR" dirty="0">
                <a:cs typeface="B Compset" pitchFamily="2" charset="-78"/>
              </a:rPr>
              <a:t> </a:t>
            </a:r>
            <a:r>
              <a:rPr lang="fa-IR" dirty="0" err="1">
                <a:cs typeface="B Compset" pitchFamily="2" charset="-78"/>
              </a:rPr>
              <a:t>مي</a:t>
            </a:r>
            <a:r>
              <a:rPr lang="fa-IR" dirty="0">
                <a:cs typeface="B Compset" pitchFamily="2" charset="-78"/>
              </a:rPr>
              <a:t> باشد. در </a:t>
            </a:r>
            <a:r>
              <a:rPr lang="fa-IR" dirty="0" err="1">
                <a:cs typeface="B Compset" pitchFamily="2" charset="-78"/>
              </a:rPr>
              <a:t>ارزيابي</a:t>
            </a:r>
            <a:r>
              <a:rPr lang="fa-IR" dirty="0">
                <a:cs typeface="B Compset" pitchFamily="2" charset="-78"/>
              </a:rPr>
              <a:t> طرحها دو نوع عمر طرح مورد توجه قرار </a:t>
            </a:r>
            <a:r>
              <a:rPr lang="fa-IR" dirty="0" err="1">
                <a:cs typeface="B Compset" pitchFamily="2" charset="-78"/>
              </a:rPr>
              <a:t>ميگردد</a:t>
            </a:r>
            <a:r>
              <a:rPr lang="fa-IR" dirty="0">
                <a:cs typeface="B Compset" pitchFamily="2" charset="-78"/>
              </a:rPr>
              <a:t>.</a:t>
            </a:r>
            <a:endParaRPr lang="en-US" dirty="0">
              <a:cs typeface="B Compset" pitchFamily="2" charset="-78"/>
            </a:endParaRPr>
          </a:p>
          <a:p>
            <a:pPr algn="just" rtl="1">
              <a:buNone/>
            </a:pPr>
            <a:endParaRPr lang="en-US"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30</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smtClean="0"/>
              <a:t>عمر </a:t>
            </a:r>
            <a:r>
              <a:rPr lang="fa-IR" b="1" dirty="0" err="1" smtClean="0"/>
              <a:t>فيزيکي</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lgn="just" rtl="1">
              <a:buNone/>
            </a:pPr>
            <a:r>
              <a:rPr lang="fa-IR" sz="2800" dirty="0" smtClean="0">
                <a:cs typeface="B Compset" pitchFamily="2" charset="-78"/>
              </a:rPr>
              <a:t>عمر </a:t>
            </a:r>
            <a:r>
              <a:rPr lang="fa-IR" sz="2800" dirty="0" err="1" smtClean="0">
                <a:cs typeface="B Compset" pitchFamily="2" charset="-78"/>
              </a:rPr>
              <a:t>فيزيکي</a:t>
            </a:r>
            <a:r>
              <a:rPr lang="fa-IR" sz="2800" dirty="0" smtClean="0">
                <a:cs typeface="B Compset" pitchFamily="2" charset="-78"/>
              </a:rPr>
              <a:t> در </a:t>
            </a:r>
            <a:r>
              <a:rPr lang="fa-IR" sz="2800" dirty="0" err="1" smtClean="0">
                <a:cs typeface="B Compset" pitchFamily="2" charset="-78"/>
              </a:rPr>
              <a:t>حقيقت</a:t>
            </a:r>
            <a:r>
              <a:rPr lang="fa-IR" sz="2800" dirty="0" smtClean="0">
                <a:cs typeface="B Compset" pitchFamily="2" charset="-78"/>
              </a:rPr>
              <a:t> تعداد </a:t>
            </a:r>
            <a:r>
              <a:rPr lang="fa-IR" sz="2800" dirty="0" err="1" smtClean="0">
                <a:cs typeface="B Compset" pitchFamily="2" charset="-78"/>
              </a:rPr>
              <a:t>سالهايي</a:t>
            </a:r>
            <a:r>
              <a:rPr lang="fa-IR" sz="2800" dirty="0" smtClean="0">
                <a:cs typeface="B Compset" pitchFamily="2" charset="-78"/>
              </a:rPr>
              <a:t> است که براساس </a:t>
            </a:r>
            <a:r>
              <a:rPr lang="fa-IR" sz="2800" dirty="0" err="1" smtClean="0">
                <a:cs typeface="B Compset" pitchFamily="2" charset="-78"/>
              </a:rPr>
              <a:t>شرايط</a:t>
            </a:r>
            <a:r>
              <a:rPr lang="fa-IR" sz="2800" dirty="0" smtClean="0">
                <a:cs typeface="B Compset" pitchFamily="2" charset="-78"/>
              </a:rPr>
              <a:t> </a:t>
            </a:r>
            <a:r>
              <a:rPr lang="fa-IR" sz="2800" dirty="0" err="1" smtClean="0">
                <a:cs typeface="B Compset" pitchFamily="2" charset="-78"/>
              </a:rPr>
              <a:t>فيزيکي</a:t>
            </a:r>
            <a:r>
              <a:rPr lang="fa-IR" sz="2800" dirty="0" smtClean="0">
                <a:cs typeface="B Compset" pitchFamily="2" charset="-78"/>
              </a:rPr>
              <a:t> و </a:t>
            </a:r>
            <a:r>
              <a:rPr lang="fa-IR" sz="2800" dirty="0" err="1" smtClean="0">
                <a:cs typeface="B Compset" pitchFamily="2" charset="-78"/>
              </a:rPr>
              <a:t>فني</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a:t>
            </a:r>
            <a:r>
              <a:rPr lang="fa-IR" sz="2800" dirty="0" err="1" smtClean="0">
                <a:cs typeface="B Compset" pitchFamily="2" charset="-78"/>
              </a:rPr>
              <a:t>کالاي</a:t>
            </a:r>
            <a:r>
              <a:rPr lang="fa-IR" sz="2800" dirty="0" smtClean="0">
                <a:cs typeface="B Compset" pitchFamily="2" charset="-78"/>
              </a:rPr>
              <a:t>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اي</a:t>
            </a:r>
            <a:r>
              <a:rPr lang="fa-IR" sz="2800" dirty="0" smtClean="0">
                <a:cs typeface="B Compset" pitchFamily="2" charset="-78"/>
              </a:rPr>
              <a:t> </a:t>
            </a:r>
            <a:r>
              <a:rPr lang="fa-IR" sz="2800" dirty="0" err="1" smtClean="0">
                <a:cs typeface="B Compset" pitchFamily="2" charset="-78"/>
              </a:rPr>
              <a:t>مي</a:t>
            </a:r>
            <a:r>
              <a:rPr lang="fa-IR" sz="2800" dirty="0" smtClean="0">
                <a:cs typeface="B Compset" pitchFamily="2" charset="-78"/>
              </a:rPr>
              <a:t> تواند مورد استفاده و بهر </a:t>
            </a:r>
            <a:r>
              <a:rPr lang="fa-IR" sz="2800" dirty="0" err="1" smtClean="0">
                <a:cs typeface="B Compset" pitchFamily="2" charset="-78"/>
              </a:rPr>
              <a:t>برداري</a:t>
            </a:r>
            <a:r>
              <a:rPr lang="fa-IR" sz="2800" dirty="0" smtClean="0">
                <a:cs typeface="B Compset" pitchFamily="2" charset="-78"/>
              </a:rPr>
              <a:t> قرار </a:t>
            </a:r>
            <a:r>
              <a:rPr lang="fa-IR" sz="2800" dirty="0" err="1" smtClean="0">
                <a:cs typeface="B Compset" pitchFamily="2" charset="-78"/>
              </a:rPr>
              <a:t>گيرد</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امر با توجه به مسئله استهلاک قابل محاسبه و برآورد </a:t>
            </a:r>
            <a:r>
              <a:rPr lang="fa-IR" sz="2800" dirty="0" err="1" smtClean="0">
                <a:cs typeface="B Compset" pitchFamily="2" charset="-78"/>
              </a:rPr>
              <a:t>ميباشد</a:t>
            </a:r>
            <a:r>
              <a:rPr lang="fa-IR" sz="2800" dirty="0" smtClean="0">
                <a:cs typeface="B Compset" pitchFamily="2" charset="-78"/>
              </a:rPr>
              <a:t> در </a:t>
            </a:r>
            <a:r>
              <a:rPr lang="fa-IR" sz="2800" dirty="0" err="1" smtClean="0">
                <a:cs typeface="B Compset" pitchFamily="2" charset="-78"/>
              </a:rPr>
              <a:t>اينصورت</a:t>
            </a:r>
            <a:r>
              <a:rPr lang="fa-IR" sz="2800" dirty="0" smtClean="0">
                <a:cs typeface="B Compset" pitchFamily="2" charset="-78"/>
              </a:rPr>
              <a:t> </a:t>
            </a:r>
            <a:r>
              <a:rPr lang="fa-IR" sz="2800" dirty="0" err="1" smtClean="0">
                <a:cs typeface="B Compset" pitchFamily="2" charset="-78"/>
              </a:rPr>
              <a:t>طولاني</a:t>
            </a:r>
            <a:r>
              <a:rPr lang="fa-IR" sz="2800" dirty="0" smtClean="0">
                <a:cs typeface="B Compset" pitchFamily="2" charset="-78"/>
              </a:rPr>
              <a:t> </a:t>
            </a:r>
            <a:r>
              <a:rPr lang="fa-IR" sz="2800" dirty="0" err="1" smtClean="0">
                <a:cs typeface="B Compset" pitchFamily="2" charset="-78"/>
              </a:rPr>
              <a:t>ترين</a:t>
            </a:r>
            <a:r>
              <a:rPr lang="fa-IR" sz="2800" dirty="0" smtClean="0">
                <a:cs typeface="B Compset" pitchFamily="2" charset="-78"/>
              </a:rPr>
              <a:t> عمر </a:t>
            </a:r>
            <a:r>
              <a:rPr lang="fa-IR" sz="2800" dirty="0" err="1" smtClean="0">
                <a:cs typeface="B Compset" pitchFamily="2" charset="-78"/>
              </a:rPr>
              <a:t>فيزيکي</a:t>
            </a:r>
            <a:r>
              <a:rPr lang="fa-IR" sz="2800" dirty="0" smtClean="0">
                <a:cs typeface="B Compset" pitchFamily="2" charset="-78"/>
              </a:rPr>
              <a:t> </a:t>
            </a:r>
            <a:r>
              <a:rPr lang="fa-IR" sz="2800" dirty="0" err="1" smtClean="0">
                <a:cs typeface="B Compset" pitchFamily="2" charset="-78"/>
              </a:rPr>
              <a:t>کالاي</a:t>
            </a:r>
            <a:r>
              <a:rPr lang="fa-IR" sz="2800" dirty="0" smtClean="0">
                <a:cs typeface="B Compset" pitchFamily="2" charset="-78"/>
              </a:rPr>
              <a:t>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اي</a:t>
            </a:r>
            <a:r>
              <a:rPr lang="fa-IR" sz="2800" dirty="0" smtClean="0">
                <a:cs typeface="B Compset" pitchFamily="2" charset="-78"/>
              </a:rPr>
              <a:t> مورد استفاده در طرح به عنوان عمر طرح در نظر گرفته </a:t>
            </a:r>
            <a:r>
              <a:rPr lang="fa-IR" sz="2800" dirty="0" err="1" smtClean="0">
                <a:cs typeface="B Compset" pitchFamily="2" charset="-78"/>
              </a:rPr>
              <a:t>مي</a:t>
            </a:r>
            <a:r>
              <a:rPr lang="fa-IR" sz="2800" dirty="0" smtClean="0">
                <a:cs typeface="B Compset" pitchFamily="2" charset="-78"/>
              </a:rPr>
              <a:t> شود. به عنوان مثال در </a:t>
            </a:r>
            <a:r>
              <a:rPr lang="fa-IR" sz="2800" dirty="0" err="1" smtClean="0">
                <a:cs typeface="B Compset" pitchFamily="2" charset="-78"/>
              </a:rPr>
              <a:t>برخي</a:t>
            </a:r>
            <a:r>
              <a:rPr lang="fa-IR" sz="2800" dirty="0" smtClean="0">
                <a:cs typeface="B Compset" pitchFamily="2" charset="-78"/>
              </a:rPr>
              <a:t> طرحها که در آنها </a:t>
            </a:r>
            <a:r>
              <a:rPr lang="fa-IR" sz="2800" dirty="0" err="1" smtClean="0">
                <a:cs typeface="B Compset" pitchFamily="2" charset="-78"/>
              </a:rPr>
              <a:t>زمين</a:t>
            </a:r>
            <a:r>
              <a:rPr lang="fa-IR" sz="2800" dirty="0" smtClean="0">
                <a:cs typeface="B Compset" pitchFamily="2" charset="-78"/>
              </a:rPr>
              <a:t> به عنوان </a:t>
            </a:r>
            <a:r>
              <a:rPr lang="fa-IR" sz="2800" dirty="0" err="1" smtClean="0">
                <a:cs typeface="B Compset" pitchFamily="2" charset="-78"/>
              </a:rPr>
              <a:t>يک</a:t>
            </a:r>
            <a:r>
              <a:rPr lang="fa-IR" sz="2800" dirty="0" smtClean="0">
                <a:cs typeface="B Compset" pitchFamily="2" charset="-78"/>
              </a:rPr>
              <a:t> </a:t>
            </a:r>
            <a:r>
              <a:rPr lang="fa-IR" sz="2800" dirty="0" err="1" smtClean="0">
                <a:cs typeface="B Compset" pitchFamily="2" charset="-78"/>
              </a:rPr>
              <a:t>کالاي</a:t>
            </a:r>
            <a:r>
              <a:rPr lang="fa-IR" sz="2800" dirty="0" smtClean="0">
                <a:cs typeface="B Compset" pitchFamily="2" charset="-78"/>
              </a:rPr>
              <a:t> </a:t>
            </a:r>
            <a:r>
              <a:rPr lang="fa-IR" sz="2800" dirty="0" err="1" smtClean="0">
                <a:cs typeface="B Compset" pitchFamily="2" charset="-78"/>
              </a:rPr>
              <a:t>سرمايه</a:t>
            </a:r>
            <a:r>
              <a:rPr lang="fa-IR" sz="2800" dirty="0" smtClean="0">
                <a:cs typeface="B Compset" pitchFamily="2" charset="-78"/>
              </a:rPr>
              <a:t> ا ي وجود دارد</a:t>
            </a:r>
          </a:p>
          <a:p>
            <a:pPr algn="r" rtl="1">
              <a:buNone/>
            </a:pPr>
            <a:r>
              <a:rPr lang="fa-IR" sz="2800" dirty="0" smtClean="0">
                <a:cs typeface="B Compset" pitchFamily="2" charset="-78"/>
              </a:rPr>
              <a:t> عمر طرح را </a:t>
            </a:r>
            <a:r>
              <a:rPr lang="fa-IR" sz="2800" dirty="0" err="1" smtClean="0">
                <a:cs typeface="B Compset" pitchFamily="2" charset="-78"/>
              </a:rPr>
              <a:t>مي</a:t>
            </a:r>
            <a:r>
              <a:rPr lang="fa-IR" sz="2800" dirty="0" smtClean="0">
                <a:cs typeface="B Compset" pitchFamily="2" charset="-78"/>
              </a:rPr>
              <a:t> توان </a:t>
            </a:r>
            <a:r>
              <a:rPr lang="fa-IR" sz="2800" dirty="0" err="1" smtClean="0">
                <a:cs typeface="B Compset" pitchFamily="2" charset="-78"/>
              </a:rPr>
              <a:t>بي</a:t>
            </a:r>
            <a:r>
              <a:rPr lang="fa-IR" sz="2800" dirty="0" smtClean="0">
                <a:cs typeface="B Compset" pitchFamily="2" charset="-78"/>
              </a:rPr>
              <a:t> </a:t>
            </a:r>
            <a:r>
              <a:rPr lang="fa-IR" sz="2800" dirty="0" err="1" smtClean="0">
                <a:cs typeface="B Compset" pitchFamily="2" charset="-78"/>
              </a:rPr>
              <a:t>نهايت</a:t>
            </a:r>
            <a:r>
              <a:rPr lang="fa-IR" sz="2800" dirty="0" smtClean="0">
                <a:cs typeface="B Compset" pitchFamily="2" charset="-78"/>
              </a:rPr>
              <a:t> در نظر گرفت </a:t>
            </a:r>
            <a:r>
              <a:rPr lang="fa-IR" sz="2800" dirty="0" err="1" smtClean="0">
                <a:cs typeface="B Compset" pitchFamily="2" charset="-78"/>
              </a:rPr>
              <a:t>زير</a:t>
            </a:r>
            <a:r>
              <a:rPr lang="fa-IR" sz="2800" dirty="0" smtClean="0">
                <a:cs typeface="B Compset" pitchFamily="2" charset="-78"/>
              </a:rPr>
              <a:t> در طول زمان </a:t>
            </a:r>
            <a:r>
              <a:rPr lang="fa-IR" sz="2800" dirty="0" err="1" smtClean="0">
                <a:cs typeface="B Compset" pitchFamily="2" charset="-78"/>
              </a:rPr>
              <a:t>زمين</a:t>
            </a:r>
            <a:r>
              <a:rPr lang="fa-IR" sz="2800" dirty="0" smtClean="0">
                <a:cs typeface="B Compset" pitchFamily="2" charset="-78"/>
              </a:rPr>
              <a:t> از </a:t>
            </a:r>
            <a:r>
              <a:rPr lang="fa-IR" sz="2800" dirty="0" err="1" smtClean="0">
                <a:cs typeface="B Compset" pitchFamily="2" charset="-78"/>
              </a:rPr>
              <a:t>ميان</a:t>
            </a:r>
            <a:r>
              <a:rPr lang="fa-IR" sz="2800" dirty="0" smtClean="0">
                <a:cs typeface="B Compset" pitchFamily="2" charset="-78"/>
              </a:rPr>
              <a:t> </a:t>
            </a:r>
            <a:r>
              <a:rPr lang="fa-IR" sz="2800" dirty="0" err="1" smtClean="0">
                <a:cs typeface="B Compset" pitchFamily="2" charset="-78"/>
              </a:rPr>
              <a:t>نمي</a:t>
            </a:r>
            <a:r>
              <a:rPr lang="fa-IR" sz="2800" dirty="0" smtClean="0">
                <a:cs typeface="B Compset" pitchFamily="2" charset="-78"/>
              </a:rPr>
              <a:t> رود و </a:t>
            </a:r>
            <a:r>
              <a:rPr lang="fa-IR" sz="2800" dirty="0" err="1" smtClean="0">
                <a:cs typeface="B Compset" pitchFamily="2" charset="-78"/>
              </a:rPr>
              <a:t>يا</a:t>
            </a:r>
            <a:r>
              <a:rPr lang="fa-IR" sz="2800" dirty="0" smtClean="0">
                <a:cs typeface="B Compset" pitchFamily="2" charset="-78"/>
              </a:rPr>
              <a:t> در </a:t>
            </a:r>
            <a:r>
              <a:rPr lang="fa-IR" sz="2800" dirty="0" err="1" smtClean="0">
                <a:cs typeface="B Compset" pitchFamily="2" charset="-78"/>
              </a:rPr>
              <a:t>بعضي</a:t>
            </a:r>
            <a:r>
              <a:rPr lang="fa-IR" sz="2800" dirty="0" smtClean="0">
                <a:cs typeface="B Compset" pitchFamily="2" charset="-78"/>
              </a:rPr>
              <a:t> از مواقع با </a:t>
            </a:r>
            <a:r>
              <a:rPr lang="fa-IR" sz="2800" dirty="0" err="1" smtClean="0">
                <a:cs typeface="B Compset" pitchFamily="2" charset="-78"/>
              </a:rPr>
              <a:t>يک</a:t>
            </a:r>
            <a:r>
              <a:rPr lang="fa-IR" sz="2800" dirty="0" smtClean="0">
                <a:cs typeface="B Compset" pitchFamily="2" charset="-78"/>
              </a:rPr>
              <a:t> </a:t>
            </a:r>
            <a:r>
              <a:rPr lang="fa-IR" sz="2800" dirty="0" err="1" smtClean="0">
                <a:cs typeface="B Compset" pitchFamily="2" charset="-78"/>
              </a:rPr>
              <a:t>هزينه</a:t>
            </a:r>
            <a:r>
              <a:rPr lang="fa-IR" sz="2800" dirty="0" smtClean="0">
                <a:cs typeface="B Compset" pitchFamily="2" charset="-78"/>
              </a:rPr>
              <a:t> سالانه </a:t>
            </a:r>
            <a:r>
              <a:rPr lang="fa-IR" sz="2800" dirty="0" err="1" smtClean="0">
                <a:cs typeface="B Compset" pitchFamily="2" charset="-78"/>
              </a:rPr>
              <a:t>مي</a:t>
            </a:r>
            <a:r>
              <a:rPr lang="fa-IR" sz="2800" dirty="0" smtClean="0">
                <a:cs typeface="B Compset" pitchFamily="2" charset="-78"/>
              </a:rPr>
              <a:t> توان مجددا </a:t>
            </a:r>
            <a:r>
              <a:rPr lang="fa-IR" sz="2800" dirty="0" err="1" smtClean="0">
                <a:cs typeface="B Compset" pitchFamily="2" charset="-78"/>
              </a:rPr>
              <a:t>ً​</a:t>
            </a:r>
            <a:r>
              <a:rPr lang="fa-IR" sz="2800" dirty="0" smtClean="0">
                <a:cs typeface="B Compset" pitchFamily="2" charset="-78"/>
              </a:rPr>
              <a:t>از آن در </a:t>
            </a:r>
            <a:r>
              <a:rPr lang="fa-IR" sz="2800" dirty="0" err="1" smtClean="0">
                <a:cs typeface="B Compset" pitchFamily="2" charset="-78"/>
              </a:rPr>
              <a:t>جريان</a:t>
            </a:r>
            <a:r>
              <a:rPr lang="fa-IR" sz="2800" dirty="0" smtClean="0">
                <a:cs typeface="B Compset" pitchFamily="2" charset="-78"/>
              </a:rPr>
              <a:t> </a:t>
            </a:r>
            <a:r>
              <a:rPr lang="fa-IR" sz="2800" dirty="0" err="1" smtClean="0">
                <a:cs typeface="B Compset" pitchFamily="2" charset="-78"/>
              </a:rPr>
              <a:t>توليد</a:t>
            </a:r>
            <a:r>
              <a:rPr lang="fa-IR" sz="2800" dirty="0" smtClean="0">
                <a:cs typeface="B Compset" pitchFamily="2" charset="-78"/>
              </a:rPr>
              <a:t> استفاده کرد.</a:t>
            </a:r>
            <a:endParaRPr lang="en-US" sz="2800" dirty="0" smtClean="0">
              <a:cs typeface="B Compset" pitchFamily="2" charset="-78"/>
            </a:endParaRPr>
          </a:p>
          <a:p>
            <a:pPr algn="just"/>
            <a:endParaRPr lang="en-US" sz="2800"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31</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fa-IR" b="1" dirty="0" smtClean="0"/>
              <a:t>عمر </a:t>
            </a:r>
            <a:r>
              <a:rPr lang="fa-IR" b="1" dirty="0" err="1" smtClean="0"/>
              <a:t>اقتصادي</a:t>
            </a:r>
            <a:endParaRPr lang="en-US" dirty="0"/>
          </a:p>
        </p:txBody>
      </p:sp>
      <p:sp>
        <p:nvSpPr>
          <p:cNvPr id="3" name="Content Placeholder 2"/>
          <p:cNvSpPr>
            <a:spLocks noGrp="1"/>
          </p:cNvSpPr>
          <p:nvPr>
            <p:ph idx="1"/>
          </p:nvPr>
        </p:nvSpPr>
        <p:spPr>
          <a:xfrm>
            <a:off x="533400" y="1752600"/>
            <a:ext cx="8229600" cy="4525963"/>
          </a:xfrm>
        </p:spPr>
        <p:txBody>
          <a:bodyPr>
            <a:noAutofit/>
          </a:bodyPr>
          <a:lstStyle/>
          <a:p>
            <a:pPr algn="r" rtl="1">
              <a:buNone/>
            </a:pPr>
            <a:r>
              <a:rPr lang="fa-IR" sz="2800" dirty="0" smtClean="0">
                <a:cs typeface="B Compset" pitchFamily="2" charset="-78"/>
              </a:rPr>
              <a:t>عمر </a:t>
            </a:r>
            <a:r>
              <a:rPr lang="fa-IR" sz="2800" dirty="0" err="1" smtClean="0">
                <a:cs typeface="B Compset" pitchFamily="2" charset="-78"/>
              </a:rPr>
              <a:t>اقتصادي</a:t>
            </a:r>
            <a:r>
              <a:rPr lang="fa-IR" sz="2800" dirty="0" smtClean="0">
                <a:cs typeface="B Compset" pitchFamily="2" charset="-78"/>
              </a:rPr>
              <a:t> </a:t>
            </a:r>
            <a:r>
              <a:rPr lang="fa-IR" sz="2800" dirty="0" err="1" smtClean="0">
                <a:cs typeface="B Compset" pitchFamily="2" charset="-78"/>
              </a:rPr>
              <a:t>باتوجه</a:t>
            </a:r>
            <a:r>
              <a:rPr lang="fa-IR" sz="2800" dirty="0" smtClean="0">
                <a:cs typeface="B Compset" pitchFamily="2" charset="-78"/>
              </a:rPr>
              <a:t> به مفهوم استهلاک </a:t>
            </a:r>
            <a:r>
              <a:rPr lang="fa-IR" sz="2800" dirty="0" err="1" smtClean="0">
                <a:cs typeface="B Compset" pitchFamily="2" charset="-78"/>
              </a:rPr>
              <a:t>اقتصادي</a:t>
            </a:r>
            <a:r>
              <a:rPr lang="fa-IR" sz="2800" dirty="0" smtClean="0">
                <a:cs typeface="B Compset" pitchFamily="2" charset="-78"/>
              </a:rPr>
              <a:t> </a:t>
            </a:r>
            <a:r>
              <a:rPr lang="fa-IR" sz="2800" dirty="0" err="1" smtClean="0">
                <a:cs typeface="B Compset" pitchFamily="2" charset="-78"/>
              </a:rPr>
              <a:t>تعريف</a:t>
            </a:r>
            <a:r>
              <a:rPr lang="fa-IR" sz="2800" dirty="0" smtClean="0">
                <a:cs typeface="B Compset" pitchFamily="2" charset="-78"/>
              </a:rPr>
              <a:t> </a:t>
            </a:r>
            <a:r>
              <a:rPr lang="fa-IR" sz="2800" dirty="0" err="1" smtClean="0">
                <a:cs typeface="B Compset" pitchFamily="2" charset="-78"/>
              </a:rPr>
              <a:t>مي</a:t>
            </a:r>
            <a:r>
              <a:rPr lang="fa-IR" sz="2800" dirty="0" smtClean="0">
                <a:cs typeface="B Compset" pitchFamily="2" charset="-78"/>
              </a:rPr>
              <a:t> شود.به عنوان مثال </a:t>
            </a:r>
            <a:r>
              <a:rPr lang="fa-IR" sz="2800" dirty="0" err="1" smtClean="0">
                <a:cs typeface="B Compset" pitchFamily="2" charset="-78"/>
              </a:rPr>
              <a:t>يک</a:t>
            </a:r>
            <a:r>
              <a:rPr lang="fa-IR" sz="2800" dirty="0" smtClean="0">
                <a:cs typeface="B Compset" pitchFamily="2" charset="-78"/>
              </a:rPr>
              <a:t> </a:t>
            </a:r>
            <a:r>
              <a:rPr lang="fa-IR" sz="2800" dirty="0" err="1" smtClean="0">
                <a:cs typeface="B Compset" pitchFamily="2" charset="-78"/>
              </a:rPr>
              <a:t>ماشين</a:t>
            </a:r>
            <a:r>
              <a:rPr lang="fa-IR" sz="2800" dirty="0" smtClean="0">
                <a:cs typeface="B Compset" pitchFamily="2" charset="-78"/>
              </a:rPr>
              <a:t> از نظر </a:t>
            </a:r>
            <a:r>
              <a:rPr lang="fa-IR" sz="2800" dirty="0" err="1" smtClean="0">
                <a:cs typeface="B Compset" pitchFamily="2" charset="-78"/>
              </a:rPr>
              <a:t>فيزيکي</a:t>
            </a:r>
            <a:r>
              <a:rPr lang="fa-IR" sz="2800" dirty="0" smtClean="0">
                <a:cs typeface="B Compset" pitchFamily="2" charset="-78"/>
              </a:rPr>
              <a:t> و </a:t>
            </a:r>
            <a:r>
              <a:rPr lang="fa-IR" sz="2800" dirty="0" err="1" smtClean="0">
                <a:cs typeface="B Compset" pitchFamily="2" charset="-78"/>
              </a:rPr>
              <a:t>فني</a:t>
            </a:r>
            <a:r>
              <a:rPr lang="fa-IR" sz="2800" dirty="0" smtClean="0">
                <a:cs typeface="B Compset" pitchFamily="2" charset="-78"/>
              </a:rPr>
              <a:t> ممکن است مستهلک نشده باشد </a:t>
            </a:r>
            <a:r>
              <a:rPr lang="fa-IR" sz="2800" dirty="0" err="1" smtClean="0">
                <a:cs typeface="B Compset" pitchFamily="2" charset="-78"/>
              </a:rPr>
              <a:t>ولي</a:t>
            </a:r>
            <a:r>
              <a:rPr lang="fa-IR" sz="2800" dirty="0" smtClean="0">
                <a:cs typeface="B Compset" pitchFamily="2" charset="-78"/>
              </a:rPr>
              <a:t> از نظر  </a:t>
            </a:r>
            <a:r>
              <a:rPr lang="fa-IR" sz="2800" dirty="0" err="1" smtClean="0">
                <a:cs typeface="B Compset" pitchFamily="2" charset="-78"/>
              </a:rPr>
              <a:t>اقتصادي</a:t>
            </a:r>
            <a:r>
              <a:rPr lang="fa-IR" sz="2800" dirty="0" smtClean="0">
                <a:cs typeface="B Compset" pitchFamily="2" charset="-78"/>
              </a:rPr>
              <a:t> به خاطر نو </a:t>
            </a:r>
            <a:r>
              <a:rPr lang="fa-IR" sz="2800" dirty="0" err="1" smtClean="0">
                <a:cs typeface="B Compset" pitchFamily="2" charset="-78"/>
              </a:rPr>
              <a:t>آوري</a:t>
            </a:r>
            <a:r>
              <a:rPr lang="fa-IR" sz="2800" dirty="0" smtClean="0">
                <a:cs typeface="B Compset" pitchFamily="2" charset="-78"/>
              </a:rPr>
              <a:t> و </a:t>
            </a:r>
            <a:r>
              <a:rPr lang="fa-IR" sz="2800" dirty="0" err="1" smtClean="0">
                <a:cs typeface="B Compset" pitchFamily="2" charset="-78"/>
              </a:rPr>
              <a:t>پيشرفت</a:t>
            </a:r>
            <a:r>
              <a:rPr lang="fa-IR" sz="2800" dirty="0" smtClean="0">
                <a:cs typeface="B Compset" pitchFamily="2" charset="-78"/>
              </a:rPr>
              <a:t> </a:t>
            </a:r>
            <a:r>
              <a:rPr lang="fa-IR" sz="2800" dirty="0" err="1" smtClean="0">
                <a:cs typeface="B Compset" pitchFamily="2" charset="-78"/>
              </a:rPr>
              <a:t>فني</a:t>
            </a:r>
            <a:r>
              <a:rPr lang="fa-IR" sz="2800" dirty="0" smtClean="0">
                <a:cs typeface="B Compset" pitchFamily="2" charset="-78"/>
              </a:rPr>
              <a:t> و ورود </a:t>
            </a:r>
            <a:r>
              <a:rPr lang="fa-IR" sz="2800" dirty="0" err="1" smtClean="0">
                <a:cs typeface="B Compset" pitchFamily="2" charset="-78"/>
              </a:rPr>
              <a:t>ماشين</a:t>
            </a:r>
            <a:r>
              <a:rPr lang="fa-IR" sz="2800" dirty="0" smtClean="0">
                <a:cs typeface="B Compset" pitchFamily="2" charset="-78"/>
              </a:rPr>
              <a:t> </a:t>
            </a:r>
            <a:r>
              <a:rPr lang="fa-IR" sz="2800" dirty="0" err="1" smtClean="0">
                <a:cs typeface="B Compset" pitchFamily="2" charset="-78"/>
              </a:rPr>
              <a:t>هاي</a:t>
            </a:r>
            <a:r>
              <a:rPr lang="fa-IR" sz="2800" dirty="0" smtClean="0">
                <a:cs typeface="B Compset" pitchFamily="2" charset="-78"/>
              </a:rPr>
              <a:t> </a:t>
            </a:r>
            <a:r>
              <a:rPr lang="fa-IR" sz="2800" dirty="0" err="1" smtClean="0">
                <a:cs typeface="B Compset" pitchFamily="2" charset="-78"/>
              </a:rPr>
              <a:t>جديد</a:t>
            </a:r>
            <a:r>
              <a:rPr lang="fa-IR" sz="2800" dirty="0" smtClean="0">
                <a:cs typeface="B Compset" pitchFamily="2" charset="-78"/>
              </a:rPr>
              <a:t> با </a:t>
            </a:r>
            <a:r>
              <a:rPr lang="fa-IR" sz="2800" dirty="0" err="1" smtClean="0">
                <a:cs typeface="B Compset" pitchFamily="2" charset="-78"/>
              </a:rPr>
              <a:t>کارايي</a:t>
            </a:r>
            <a:r>
              <a:rPr lang="fa-IR" sz="2800" dirty="0" smtClean="0">
                <a:cs typeface="B Compset" pitchFamily="2" charset="-78"/>
              </a:rPr>
              <a:t> به مراتب </a:t>
            </a:r>
            <a:r>
              <a:rPr lang="fa-IR" sz="2800" dirty="0" err="1" smtClean="0">
                <a:cs typeface="B Compset" pitchFamily="2" charset="-78"/>
              </a:rPr>
              <a:t>بيشتر</a:t>
            </a:r>
            <a:r>
              <a:rPr lang="fa-IR" sz="2800" dirty="0" smtClean="0">
                <a:cs typeface="B Compset" pitchFamily="2" charset="-78"/>
              </a:rPr>
              <a:t>، استفاده از </a:t>
            </a:r>
            <a:r>
              <a:rPr lang="fa-IR" sz="2800" dirty="0" err="1" smtClean="0">
                <a:cs typeface="B Compset" pitchFamily="2" charset="-78"/>
              </a:rPr>
              <a:t>ماشين</a:t>
            </a:r>
            <a:r>
              <a:rPr lang="fa-IR" sz="2800" dirty="0" smtClean="0">
                <a:cs typeface="B Compset" pitchFamily="2" charset="-78"/>
              </a:rPr>
              <a:t> موجود مقرون به صرفه  </a:t>
            </a:r>
            <a:r>
              <a:rPr lang="fa-IR" sz="2800" dirty="0" err="1" smtClean="0">
                <a:cs typeface="B Compset" pitchFamily="2" charset="-78"/>
              </a:rPr>
              <a:t>نيست</a:t>
            </a:r>
            <a:r>
              <a:rPr lang="fa-IR" sz="2800" dirty="0" smtClean="0">
                <a:cs typeface="B Compset" pitchFamily="2" charset="-78"/>
              </a:rPr>
              <a:t>، در </a:t>
            </a:r>
            <a:r>
              <a:rPr lang="fa-IR" sz="2800" dirty="0" err="1" smtClean="0">
                <a:cs typeface="B Compset" pitchFamily="2" charset="-78"/>
              </a:rPr>
              <a:t>اين</a:t>
            </a:r>
            <a:r>
              <a:rPr lang="fa-IR" sz="2800" dirty="0" smtClean="0">
                <a:cs typeface="B Compset" pitchFamily="2" charset="-78"/>
              </a:rPr>
              <a:t> موارد گفته </a:t>
            </a:r>
            <a:r>
              <a:rPr lang="fa-IR" sz="2800" dirty="0" err="1" smtClean="0">
                <a:cs typeface="B Compset" pitchFamily="2" charset="-78"/>
              </a:rPr>
              <a:t>مي</a:t>
            </a:r>
            <a:r>
              <a:rPr lang="fa-IR" sz="2800" dirty="0" smtClean="0">
                <a:cs typeface="B Compset" pitchFamily="2" charset="-78"/>
              </a:rPr>
              <a:t> شود که از نظر  </a:t>
            </a:r>
            <a:r>
              <a:rPr lang="fa-IR" sz="2800" dirty="0" err="1" smtClean="0">
                <a:cs typeface="B Compset" pitchFamily="2" charset="-78"/>
              </a:rPr>
              <a:t>اقتصادي</a:t>
            </a:r>
            <a:r>
              <a:rPr lang="fa-IR" sz="2800" dirty="0" smtClean="0">
                <a:cs typeface="B Compset" pitchFamily="2" charset="-78"/>
              </a:rPr>
              <a:t> </a:t>
            </a:r>
            <a:r>
              <a:rPr lang="fa-IR" sz="2800" dirty="0" err="1" smtClean="0">
                <a:cs typeface="B Compset" pitchFamily="2" charset="-78"/>
              </a:rPr>
              <a:t>ماشين</a:t>
            </a:r>
            <a:r>
              <a:rPr lang="fa-IR" sz="2800" dirty="0" smtClean="0">
                <a:cs typeface="B Compset" pitchFamily="2" charset="-78"/>
              </a:rPr>
              <a:t> </a:t>
            </a:r>
            <a:r>
              <a:rPr lang="fa-IR" sz="2800" dirty="0" err="1" smtClean="0">
                <a:cs typeface="B Compset" pitchFamily="2" charset="-78"/>
              </a:rPr>
              <a:t>فعلي</a:t>
            </a:r>
            <a:r>
              <a:rPr lang="fa-IR" sz="2800" dirty="0" smtClean="0">
                <a:cs typeface="B Compset" pitchFamily="2" charset="-78"/>
              </a:rPr>
              <a:t> در واقع مستهلک شده </a:t>
            </a:r>
            <a:r>
              <a:rPr lang="fa-IR" sz="2800" dirty="0" err="1" smtClean="0">
                <a:cs typeface="B Compset" pitchFamily="2" charset="-78"/>
              </a:rPr>
              <a:t>تلقي</a:t>
            </a:r>
            <a:r>
              <a:rPr lang="fa-IR" sz="2800" dirty="0" smtClean="0">
                <a:cs typeface="B Compset" pitchFamily="2" charset="-78"/>
              </a:rPr>
              <a:t> </a:t>
            </a:r>
            <a:r>
              <a:rPr lang="fa-IR" sz="2800" dirty="0" err="1" smtClean="0">
                <a:cs typeface="B Compset" pitchFamily="2" charset="-78"/>
              </a:rPr>
              <a:t>مي</a:t>
            </a:r>
            <a:r>
              <a:rPr lang="fa-IR" sz="2800" dirty="0" smtClean="0">
                <a:cs typeface="B Compset" pitchFamily="2" charset="-78"/>
              </a:rPr>
              <a:t> شود. با توجه به </a:t>
            </a:r>
            <a:r>
              <a:rPr lang="fa-IR" sz="2800" dirty="0" err="1" smtClean="0">
                <a:cs typeface="B Compset" pitchFamily="2" charset="-78"/>
              </a:rPr>
              <a:t>اينکه</a:t>
            </a:r>
            <a:r>
              <a:rPr lang="fa-IR" sz="2800" dirty="0" smtClean="0">
                <a:cs typeface="B Compset" pitchFamily="2" charset="-78"/>
              </a:rPr>
              <a:t> از نظر </a:t>
            </a:r>
            <a:r>
              <a:rPr lang="fa-IR" sz="2800" dirty="0" err="1" smtClean="0">
                <a:cs typeface="B Compset" pitchFamily="2" charset="-78"/>
              </a:rPr>
              <a:t>علمي</a:t>
            </a:r>
            <a:r>
              <a:rPr lang="fa-IR" sz="2800" dirty="0" smtClean="0">
                <a:cs typeface="B Compset" pitchFamily="2" charset="-78"/>
              </a:rPr>
              <a:t> </a:t>
            </a:r>
            <a:r>
              <a:rPr lang="fa-IR" sz="2800" dirty="0" err="1" smtClean="0">
                <a:cs typeface="B Compset" pitchFamily="2" charset="-78"/>
              </a:rPr>
              <a:t>پيش</a:t>
            </a:r>
            <a:r>
              <a:rPr lang="fa-IR" sz="2800" dirty="0" smtClean="0">
                <a:cs typeface="B Compset" pitchFamily="2" charset="-78"/>
              </a:rPr>
              <a:t> </a:t>
            </a:r>
            <a:r>
              <a:rPr lang="fa-IR" sz="2800" dirty="0" err="1" smtClean="0">
                <a:cs typeface="B Compset" pitchFamily="2" charset="-78"/>
              </a:rPr>
              <a:t>بيني</a:t>
            </a:r>
            <a:r>
              <a:rPr lang="fa-IR" sz="2800" dirty="0" smtClean="0">
                <a:cs typeface="B Compset" pitchFamily="2" charset="-78"/>
              </a:rPr>
              <a:t> استهلاک </a:t>
            </a:r>
            <a:r>
              <a:rPr lang="fa-IR" sz="2800" dirty="0" err="1" smtClean="0">
                <a:cs typeface="B Compset" pitchFamily="2" charset="-78"/>
              </a:rPr>
              <a:t>اقتصادي</a:t>
            </a:r>
            <a:r>
              <a:rPr lang="fa-IR" sz="2800" dirty="0" smtClean="0">
                <a:cs typeface="B Compset" pitchFamily="2" charset="-78"/>
              </a:rPr>
              <a:t> کار ساده </a:t>
            </a:r>
            <a:r>
              <a:rPr lang="fa-IR" sz="2800" dirty="0" err="1" smtClean="0">
                <a:cs typeface="B Compset" pitchFamily="2" charset="-78"/>
              </a:rPr>
              <a:t>اي</a:t>
            </a:r>
            <a:r>
              <a:rPr lang="fa-IR" sz="2800" dirty="0" smtClean="0">
                <a:cs typeface="B Compset" pitchFamily="2" charset="-78"/>
              </a:rPr>
              <a:t> </a:t>
            </a:r>
            <a:r>
              <a:rPr lang="fa-IR" sz="2800" dirty="0" err="1" smtClean="0">
                <a:cs typeface="B Compset" pitchFamily="2" charset="-78"/>
              </a:rPr>
              <a:t>نمي</a:t>
            </a:r>
            <a:r>
              <a:rPr lang="fa-IR" sz="2800" dirty="0" smtClean="0">
                <a:cs typeface="B Compset" pitchFamily="2" charset="-78"/>
              </a:rPr>
              <a:t> باشد لذا در اقتصاد </a:t>
            </a:r>
            <a:r>
              <a:rPr lang="fa-IR" sz="2800" dirty="0" err="1" smtClean="0">
                <a:cs typeface="B Compset" pitchFamily="2" charset="-78"/>
              </a:rPr>
              <a:t>مهندسي</a:t>
            </a:r>
            <a:r>
              <a:rPr lang="fa-IR" sz="2800" dirty="0" smtClean="0">
                <a:cs typeface="B Compset" pitchFamily="2" charset="-78"/>
              </a:rPr>
              <a:t> منظور از عمر طرح در </a:t>
            </a:r>
            <a:r>
              <a:rPr lang="fa-IR" sz="2800" dirty="0" err="1" smtClean="0">
                <a:cs typeface="B Compset" pitchFamily="2" charset="-78"/>
              </a:rPr>
              <a:t>حقيقت</a:t>
            </a:r>
            <a:r>
              <a:rPr lang="fa-IR" sz="2800" dirty="0" smtClean="0">
                <a:cs typeface="B Compset" pitchFamily="2" charset="-78"/>
              </a:rPr>
              <a:t> همان عمر </a:t>
            </a:r>
            <a:r>
              <a:rPr lang="fa-IR" sz="2800" dirty="0" err="1" smtClean="0">
                <a:cs typeface="B Compset" pitchFamily="2" charset="-78"/>
              </a:rPr>
              <a:t>فيزيکي</a:t>
            </a:r>
            <a:r>
              <a:rPr lang="fa-IR" sz="2800" dirty="0" smtClean="0">
                <a:cs typeface="B Compset" pitchFamily="2" charset="-78"/>
              </a:rPr>
              <a:t> طرح </a:t>
            </a:r>
            <a:r>
              <a:rPr lang="fa-IR" sz="2800" dirty="0" err="1" smtClean="0">
                <a:cs typeface="B Compset" pitchFamily="2" charset="-78"/>
              </a:rPr>
              <a:t>مي</a:t>
            </a:r>
            <a:r>
              <a:rPr lang="fa-IR" sz="2800" dirty="0" smtClean="0">
                <a:cs typeface="B Compset" pitchFamily="2" charset="-78"/>
              </a:rPr>
              <a:t> باشد.</a:t>
            </a:r>
            <a:endParaRPr lang="en-US" sz="2800" dirty="0" smtClean="0">
              <a:cs typeface="B Compset" pitchFamily="2" charset="-78"/>
            </a:endParaRPr>
          </a:p>
          <a:p>
            <a:pPr algn="r"/>
            <a:endParaRPr lang="en-US" sz="2800"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32</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fa-IR" b="1" dirty="0" smtClean="0"/>
              <a:t>مفهوم ارزش </a:t>
            </a:r>
            <a:r>
              <a:rPr lang="fa-IR" b="1" dirty="0" err="1" smtClean="0"/>
              <a:t>زماني</a:t>
            </a:r>
            <a:r>
              <a:rPr lang="fa-IR" b="1" dirty="0" smtClean="0"/>
              <a:t> پول</a:t>
            </a:r>
            <a:endParaRPr lang="en-US" dirty="0"/>
          </a:p>
        </p:txBody>
      </p:sp>
      <p:sp>
        <p:nvSpPr>
          <p:cNvPr id="3" name="Content Placeholder 2"/>
          <p:cNvSpPr>
            <a:spLocks noGrp="1"/>
          </p:cNvSpPr>
          <p:nvPr>
            <p:ph idx="1"/>
          </p:nvPr>
        </p:nvSpPr>
        <p:spPr>
          <a:xfrm>
            <a:off x="457200" y="1752600"/>
            <a:ext cx="8229600" cy="4525963"/>
          </a:xfrm>
        </p:spPr>
        <p:txBody>
          <a:bodyPr>
            <a:noAutofit/>
          </a:bodyPr>
          <a:lstStyle/>
          <a:p>
            <a:pPr algn="just" rtl="1">
              <a:buNone/>
            </a:pPr>
            <a:r>
              <a:rPr lang="fa-IR" sz="2800" dirty="0" smtClean="0">
                <a:cs typeface="B Compset" pitchFamily="2" charset="-78"/>
              </a:rPr>
              <a:t>به طور خلاصه چنانچه هيچ نوع رجحاني بين دريافت يک مبلغ معين يا مصرف در زمان حال و دريافت اين مبلغ و يا مصرف در زمان آينده وجود نداشته باشد، دراينصورت گفته مي شود که زمان داراي ارزش پولي نمي باشد و يا به زبان اقتصادي گفته مي شود فرد بين مصرف حال و آينده بي تفاوت مي باشد. </a:t>
            </a:r>
            <a:r>
              <a:rPr lang="fa-IR" sz="2800" dirty="0" err="1" smtClean="0">
                <a:cs typeface="B Compset" pitchFamily="2" charset="-78"/>
              </a:rPr>
              <a:t>دراين</a:t>
            </a:r>
            <a:r>
              <a:rPr lang="fa-IR" sz="2800" dirty="0" smtClean="0">
                <a:cs typeface="B Compset" pitchFamily="2" charset="-78"/>
              </a:rPr>
              <a:t> حالت </a:t>
            </a:r>
            <a:r>
              <a:rPr lang="fa-IR" sz="2800" dirty="0" err="1" smtClean="0">
                <a:cs typeface="B Compset" pitchFamily="2" charset="-78"/>
              </a:rPr>
              <a:t>براي</a:t>
            </a:r>
            <a:r>
              <a:rPr lang="fa-IR" sz="2800" dirty="0" smtClean="0">
                <a:cs typeface="B Compset" pitchFamily="2" charset="-78"/>
              </a:rPr>
              <a:t> مثال 1000 تومان </a:t>
            </a:r>
            <a:r>
              <a:rPr lang="fa-IR" sz="2800" dirty="0" err="1" smtClean="0">
                <a:cs typeface="B Compset" pitchFamily="2" charset="-78"/>
              </a:rPr>
              <a:t>فعلي</a:t>
            </a:r>
            <a:r>
              <a:rPr lang="fa-IR" sz="2800" dirty="0" smtClean="0">
                <a:cs typeface="B Compset" pitchFamily="2" charset="-78"/>
              </a:rPr>
              <a:t> با 1000 تومان </a:t>
            </a:r>
            <a:r>
              <a:rPr lang="fa-IR" sz="2800" dirty="0" err="1" smtClean="0">
                <a:cs typeface="B Compset" pitchFamily="2" charset="-78"/>
              </a:rPr>
              <a:t>يک</a:t>
            </a:r>
            <a:r>
              <a:rPr lang="fa-IR" sz="2800" dirty="0" smtClean="0">
                <a:cs typeface="B Compset" pitchFamily="2" charset="-78"/>
              </a:rPr>
              <a:t> </a:t>
            </a:r>
            <a:r>
              <a:rPr lang="fa-IR" sz="2800" dirty="0" err="1" smtClean="0">
                <a:cs typeface="B Compset" pitchFamily="2" charset="-78"/>
              </a:rPr>
              <a:t>يا</a:t>
            </a:r>
            <a:r>
              <a:rPr lang="fa-IR" sz="2800" dirty="0" smtClean="0">
                <a:cs typeface="B Compset" pitchFamily="2" charset="-78"/>
              </a:rPr>
              <a:t> 2 سال </a:t>
            </a:r>
            <a:r>
              <a:rPr lang="fa-IR" sz="2800" dirty="0" err="1" smtClean="0">
                <a:cs typeface="B Compset" pitchFamily="2" charset="-78"/>
              </a:rPr>
              <a:t>ديگر</a:t>
            </a:r>
            <a:r>
              <a:rPr lang="fa-IR" sz="2800" dirty="0" smtClean="0">
                <a:cs typeface="B Compset" pitchFamily="2" charset="-78"/>
              </a:rPr>
              <a:t> </a:t>
            </a:r>
            <a:r>
              <a:rPr lang="fa-IR" sz="2800" dirty="0" err="1" smtClean="0">
                <a:cs typeface="B Compset" pitchFamily="2" charset="-78"/>
              </a:rPr>
              <a:t>يکسان</a:t>
            </a:r>
            <a:r>
              <a:rPr lang="fa-IR" sz="2800" dirty="0" smtClean="0">
                <a:cs typeface="B Compset" pitchFamily="2" charset="-78"/>
              </a:rPr>
              <a:t> </a:t>
            </a:r>
            <a:r>
              <a:rPr lang="fa-IR" sz="2800" dirty="0" err="1" smtClean="0">
                <a:cs typeface="B Compset" pitchFamily="2" charset="-78"/>
              </a:rPr>
              <a:t>تلقي</a:t>
            </a:r>
            <a:r>
              <a:rPr lang="fa-IR" sz="2800" dirty="0" smtClean="0">
                <a:cs typeface="B Compset" pitchFamily="2" charset="-78"/>
              </a:rPr>
              <a:t> </a:t>
            </a:r>
            <a:r>
              <a:rPr lang="fa-IR" sz="2800" dirty="0" err="1" smtClean="0">
                <a:cs typeface="B Compset" pitchFamily="2" charset="-78"/>
              </a:rPr>
              <a:t>مي</a:t>
            </a:r>
            <a:r>
              <a:rPr lang="fa-IR" sz="2800" dirty="0" smtClean="0">
                <a:cs typeface="B Compset" pitchFamily="2" charset="-78"/>
              </a:rPr>
              <a:t> شود.</a:t>
            </a:r>
            <a:endParaRPr lang="en-US" sz="2800" dirty="0" smtClean="0">
              <a:cs typeface="B Compset" pitchFamily="2" charset="-78"/>
            </a:endParaRPr>
          </a:p>
          <a:p>
            <a:pPr algn="just" rtl="1">
              <a:buNone/>
            </a:pPr>
            <a:endParaRPr lang="en-US" sz="1100" dirty="0" smtClean="0">
              <a:cs typeface="B Compset" pitchFamily="2" charset="-78"/>
            </a:endParaRPr>
          </a:p>
          <a:p>
            <a:pPr algn="just" rtl="1">
              <a:buNone/>
            </a:pPr>
            <a:r>
              <a:rPr lang="fa-IR" sz="2800" dirty="0" smtClean="0">
                <a:cs typeface="B Compset" pitchFamily="2" charset="-78"/>
              </a:rPr>
              <a:t>با توجه به </a:t>
            </a:r>
            <a:r>
              <a:rPr lang="fa-IR" sz="2800" dirty="0" err="1" smtClean="0">
                <a:cs typeface="B Compset" pitchFamily="2" charset="-78"/>
              </a:rPr>
              <a:t>اينکه</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وضع </a:t>
            </a:r>
            <a:r>
              <a:rPr lang="fa-IR" sz="2800" dirty="0" err="1" smtClean="0">
                <a:cs typeface="B Compset" pitchFamily="2" charset="-78"/>
              </a:rPr>
              <a:t>عملاً​</a:t>
            </a:r>
            <a:r>
              <a:rPr lang="fa-IR" sz="2800" dirty="0" smtClean="0">
                <a:cs typeface="B Compset" pitchFamily="2" charset="-78"/>
              </a:rPr>
              <a:t> اتفاق </a:t>
            </a:r>
            <a:r>
              <a:rPr lang="fa-IR" sz="2800" dirty="0" err="1" smtClean="0">
                <a:cs typeface="B Compset" pitchFamily="2" charset="-78"/>
              </a:rPr>
              <a:t>نمي</a:t>
            </a:r>
            <a:r>
              <a:rPr lang="fa-IR" sz="2800" dirty="0" smtClean="0">
                <a:cs typeface="B Compset" pitchFamily="2" charset="-78"/>
              </a:rPr>
              <a:t> افتد </a:t>
            </a:r>
            <a:r>
              <a:rPr lang="fa-IR" sz="2800" dirty="0" err="1" smtClean="0">
                <a:cs typeface="B Compset" pitchFamily="2" charset="-78"/>
              </a:rPr>
              <a:t>بنابراين</a:t>
            </a:r>
            <a:r>
              <a:rPr lang="fa-IR" sz="2800" dirty="0" smtClean="0">
                <a:cs typeface="B Compset" pitchFamily="2" charset="-78"/>
              </a:rPr>
              <a:t> فرض </a:t>
            </a:r>
            <a:r>
              <a:rPr lang="fa-IR" sz="2800" dirty="0" err="1" smtClean="0">
                <a:cs typeface="B Compset" pitchFamily="2" charset="-78"/>
              </a:rPr>
              <a:t>ميشود</a:t>
            </a:r>
            <a:r>
              <a:rPr lang="fa-IR" sz="2800" dirty="0" smtClean="0">
                <a:cs typeface="B Compset" pitchFamily="2" charset="-78"/>
              </a:rPr>
              <a:t> که زمان </a:t>
            </a:r>
            <a:r>
              <a:rPr lang="fa-IR" sz="2800" dirty="0" err="1" smtClean="0">
                <a:cs typeface="B Compset" pitchFamily="2" charset="-78"/>
              </a:rPr>
              <a:t>داراي</a:t>
            </a:r>
            <a:r>
              <a:rPr lang="fa-IR" sz="2800" dirty="0" smtClean="0">
                <a:cs typeface="B Compset" pitchFamily="2" charset="-78"/>
              </a:rPr>
              <a:t> ارزش </a:t>
            </a:r>
            <a:r>
              <a:rPr lang="fa-IR" sz="2800" dirty="0" err="1" smtClean="0">
                <a:cs typeface="B Compset" pitchFamily="2" charset="-78"/>
              </a:rPr>
              <a:t>پولي</a:t>
            </a:r>
            <a:r>
              <a:rPr lang="fa-IR" sz="2800" dirty="0" smtClean="0">
                <a:cs typeface="B Compset" pitchFamily="2" charset="-78"/>
              </a:rPr>
              <a:t> است و </a:t>
            </a:r>
            <a:r>
              <a:rPr lang="fa-IR" sz="2800" dirty="0" err="1" smtClean="0">
                <a:cs typeface="B Compset" pitchFamily="2" charset="-78"/>
              </a:rPr>
              <a:t>ازرش</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مبلغ در </a:t>
            </a:r>
            <a:r>
              <a:rPr lang="fa-IR" sz="2800" dirty="0" err="1" smtClean="0">
                <a:cs typeface="B Compset" pitchFamily="2" charset="-78"/>
              </a:rPr>
              <a:t>زمانهاي</a:t>
            </a:r>
            <a:r>
              <a:rPr lang="fa-IR" sz="2800" dirty="0" smtClean="0">
                <a:cs typeface="B Compset" pitchFamily="2" charset="-78"/>
              </a:rPr>
              <a:t> مختلف (</a:t>
            </a:r>
            <a:r>
              <a:rPr lang="fa-IR" sz="2800" dirty="0" err="1" smtClean="0">
                <a:cs typeface="B Compset" pitchFamily="2" charset="-78"/>
              </a:rPr>
              <a:t>سالهاي</a:t>
            </a:r>
            <a:r>
              <a:rPr lang="fa-IR" sz="2800" dirty="0" smtClean="0">
                <a:cs typeface="B Compset" pitchFamily="2" charset="-78"/>
              </a:rPr>
              <a:t> مختلف) با </a:t>
            </a:r>
            <a:r>
              <a:rPr lang="fa-IR" sz="2800" dirty="0" err="1" smtClean="0">
                <a:cs typeface="B Compset" pitchFamily="2" charset="-78"/>
              </a:rPr>
              <a:t>يکديگر</a:t>
            </a:r>
            <a:r>
              <a:rPr lang="fa-IR" sz="2800" dirty="0" smtClean="0">
                <a:cs typeface="B Compset" pitchFamily="2" charset="-78"/>
              </a:rPr>
              <a:t> برابر </a:t>
            </a:r>
            <a:r>
              <a:rPr lang="fa-IR" sz="2800" dirty="0" err="1" smtClean="0">
                <a:cs typeface="B Compset" pitchFamily="2" charset="-78"/>
              </a:rPr>
              <a:t>نمي</a:t>
            </a:r>
            <a:r>
              <a:rPr lang="fa-IR" sz="2800" dirty="0" smtClean="0">
                <a:cs typeface="B Compset" pitchFamily="2" charset="-78"/>
              </a:rPr>
              <a:t> باشد.</a:t>
            </a:r>
            <a:endParaRPr lang="en-US" sz="2800" dirty="0" smtClean="0">
              <a:cs typeface="B Compset" pitchFamily="2" charset="-78"/>
            </a:endParaRPr>
          </a:p>
          <a:p>
            <a:pPr algn="just" rtl="1">
              <a:buNone/>
            </a:pPr>
            <a:endParaRPr lang="en-US" sz="2800" dirty="0" smtClean="0">
              <a:cs typeface="B Compset" pitchFamily="2" charset="-78"/>
            </a:endParaRPr>
          </a:p>
          <a:p>
            <a:pPr algn="just"/>
            <a:endParaRPr lang="en-US" sz="2800"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33</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059363"/>
          </a:xfrm>
        </p:spPr>
        <p:txBody>
          <a:bodyPr>
            <a:normAutofit/>
          </a:bodyPr>
          <a:lstStyle/>
          <a:p>
            <a:pPr algn="just" rtl="1">
              <a:buNone/>
            </a:pPr>
            <a:r>
              <a:rPr lang="fa-IR" sz="2800" dirty="0" smtClean="0">
                <a:cs typeface="B Compset" pitchFamily="2" charset="-78"/>
              </a:rPr>
              <a:t>از </a:t>
            </a:r>
            <a:r>
              <a:rPr lang="fa-IR" sz="2800" dirty="0" err="1" smtClean="0">
                <a:cs typeface="B Compset" pitchFamily="2" charset="-78"/>
              </a:rPr>
              <a:t>ديدگاه</a:t>
            </a:r>
            <a:r>
              <a:rPr lang="fa-IR" sz="2800" dirty="0" smtClean="0">
                <a:cs typeface="B Compset" pitchFamily="2" charset="-78"/>
              </a:rPr>
              <a:t> </a:t>
            </a:r>
            <a:r>
              <a:rPr lang="fa-IR" sz="2800" dirty="0" err="1" smtClean="0">
                <a:cs typeface="B Compset" pitchFamily="2" charset="-78"/>
              </a:rPr>
              <a:t>اقتصادي</a:t>
            </a:r>
            <a:r>
              <a:rPr lang="fa-IR" sz="2800" dirty="0" smtClean="0">
                <a:cs typeface="B Compset" pitchFamily="2" charset="-78"/>
              </a:rPr>
              <a:t> چنانچه مصرف کننده </a:t>
            </a:r>
            <a:r>
              <a:rPr lang="fa-IR" sz="2800" dirty="0" err="1" smtClean="0">
                <a:cs typeface="B Compset" pitchFamily="2" charset="-78"/>
              </a:rPr>
              <a:t>بين</a:t>
            </a:r>
            <a:r>
              <a:rPr lang="fa-IR" sz="2800" dirty="0" smtClean="0">
                <a:cs typeface="B Compset" pitchFamily="2" charset="-78"/>
              </a:rPr>
              <a:t> مصرف در زمان حال و مصرف </a:t>
            </a:r>
            <a:r>
              <a:rPr lang="fa-IR" sz="2800" dirty="0" err="1" smtClean="0">
                <a:cs typeface="B Compset" pitchFamily="2" charset="-78"/>
              </a:rPr>
              <a:t>درزمان</a:t>
            </a:r>
            <a:r>
              <a:rPr lang="fa-IR" sz="2800" dirty="0" smtClean="0">
                <a:cs typeface="B Compset" pitchFamily="2" charset="-78"/>
              </a:rPr>
              <a:t> </a:t>
            </a:r>
            <a:r>
              <a:rPr lang="fa-IR" sz="2800" dirty="0" err="1" smtClean="0">
                <a:cs typeface="B Compset" pitchFamily="2" charset="-78"/>
              </a:rPr>
              <a:t>آينده</a:t>
            </a:r>
            <a:r>
              <a:rPr lang="fa-IR" sz="2800" dirty="0" smtClean="0">
                <a:cs typeface="B Compset" pitchFamily="2" charset="-78"/>
              </a:rPr>
              <a:t> </a:t>
            </a:r>
            <a:r>
              <a:rPr lang="fa-IR" sz="2800" dirty="0" err="1" smtClean="0">
                <a:cs typeface="B Compset" pitchFamily="2" charset="-78"/>
              </a:rPr>
              <a:t>بي</a:t>
            </a:r>
            <a:r>
              <a:rPr lang="fa-IR" sz="2800" dirty="0" smtClean="0">
                <a:cs typeface="B Compset" pitchFamily="2" charset="-78"/>
              </a:rPr>
              <a:t> تفاوت باشد و </a:t>
            </a:r>
            <a:r>
              <a:rPr lang="fa-IR" sz="2800" dirty="0" err="1" smtClean="0">
                <a:cs typeface="B Compset" pitchFamily="2" charset="-78"/>
              </a:rPr>
              <a:t>يا</a:t>
            </a:r>
            <a:r>
              <a:rPr lang="fa-IR" sz="2800" dirty="0" smtClean="0">
                <a:cs typeface="B Compset" pitchFamily="2" charset="-78"/>
              </a:rPr>
              <a:t> </a:t>
            </a:r>
            <a:r>
              <a:rPr lang="fa-IR" sz="2800" dirty="0" err="1" smtClean="0">
                <a:cs typeface="B Compset" pitchFamily="2" charset="-78"/>
              </a:rPr>
              <a:t>هيچ</a:t>
            </a:r>
            <a:r>
              <a:rPr lang="fa-IR" sz="2800" dirty="0" smtClean="0">
                <a:cs typeface="B Compset" pitchFamily="2" charset="-78"/>
              </a:rPr>
              <a:t> نوع </a:t>
            </a:r>
            <a:r>
              <a:rPr lang="fa-IR" sz="2800" dirty="0" err="1" smtClean="0">
                <a:cs typeface="B Compset" pitchFamily="2" charset="-78"/>
              </a:rPr>
              <a:t>رجحاني</a:t>
            </a:r>
            <a:r>
              <a:rPr lang="fa-IR" sz="2800" dirty="0" smtClean="0">
                <a:cs typeface="B Compset" pitchFamily="2" charset="-78"/>
              </a:rPr>
              <a:t> </a:t>
            </a:r>
            <a:r>
              <a:rPr lang="fa-IR" sz="2800" dirty="0" err="1" smtClean="0">
                <a:cs typeface="B Compset" pitchFamily="2" charset="-78"/>
              </a:rPr>
              <a:t>بين</a:t>
            </a:r>
            <a:r>
              <a:rPr lang="fa-IR" sz="2800" dirty="0" smtClean="0">
                <a:cs typeface="B Compset" pitchFamily="2" charset="-78"/>
              </a:rPr>
              <a:t> </a:t>
            </a:r>
            <a:r>
              <a:rPr lang="fa-IR" sz="2800" dirty="0" err="1" smtClean="0">
                <a:cs typeface="B Compset" pitchFamily="2" charset="-78"/>
              </a:rPr>
              <a:t>دريافت</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مبلغ </a:t>
            </a:r>
            <a:r>
              <a:rPr lang="fa-IR" sz="2800" dirty="0" err="1" smtClean="0">
                <a:cs typeface="B Compset" pitchFamily="2" charset="-78"/>
              </a:rPr>
              <a:t>معين</a:t>
            </a:r>
            <a:r>
              <a:rPr lang="fa-IR" sz="2800" dirty="0" smtClean="0">
                <a:cs typeface="B Compset" pitchFamily="2" charset="-78"/>
              </a:rPr>
              <a:t> در زمان حال و </a:t>
            </a:r>
            <a:r>
              <a:rPr lang="fa-IR" sz="2800" dirty="0" err="1" smtClean="0">
                <a:cs typeface="B Compset" pitchFamily="2" charset="-78"/>
              </a:rPr>
              <a:t>آينده</a:t>
            </a:r>
            <a:r>
              <a:rPr lang="fa-IR" sz="2800" dirty="0" smtClean="0">
                <a:cs typeface="B Compset" pitchFamily="2" charset="-78"/>
              </a:rPr>
              <a:t> نداشته باشد در </a:t>
            </a:r>
            <a:r>
              <a:rPr lang="fa-IR" sz="2800" dirty="0" err="1" smtClean="0">
                <a:cs typeface="B Compset" pitchFamily="2" charset="-78"/>
              </a:rPr>
              <a:t>اين</a:t>
            </a:r>
            <a:r>
              <a:rPr lang="fa-IR" sz="2800" dirty="0" smtClean="0">
                <a:cs typeface="B Compset" pitchFamily="2" charset="-78"/>
              </a:rPr>
              <a:t> صورت گفته </a:t>
            </a:r>
            <a:r>
              <a:rPr lang="fa-IR" sz="2800" dirty="0" err="1" smtClean="0">
                <a:cs typeface="B Compset" pitchFamily="2" charset="-78"/>
              </a:rPr>
              <a:t>مي</a:t>
            </a:r>
            <a:r>
              <a:rPr lang="fa-IR" sz="2800" dirty="0" smtClean="0">
                <a:cs typeface="B Compset" pitchFamily="2" charset="-78"/>
              </a:rPr>
              <a:t> شود که نرخ</a:t>
            </a:r>
            <a:r>
              <a:rPr lang="en-US" sz="2800" dirty="0" smtClean="0">
                <a:cs typeface="B Compset" pitchFamily="2" charset="-78"/>
              </a:rPr>
              <a:t> </a:t>
            </a:r>
            <a:r>
              <a:rPr lang="fa-IR" sz="2800" dirty="0" err="1" smtClean="0">
                <a:cs typeface="B Compset" pitchFamily="2" charset="-78"/>
              </a:rPr>
              <a:t>ترجيح</a:t>
            </a:r>
            <a:r>
              <a:rPr lang="fa-IR" sz="2800" dirty="0" smtClean="0">
                <a:cs typeface="B Compset" pitchFamily="2" charset="-78"/>
              </a:rPr>
              <a:t> </a:t>
            </a:r>
            <a:r>
              <a:rPr lang="fa-IR" sz="2800" dirty="0" err="1" smtClean="0">
                <a:cs typeface="B Compset" pitchFamily="2" charset="-78"/>
              </a:rPr>
              <a:t>زماني</a:t>
            </a:r>
            <a:r>
              <a:rPr lang="fa-IR" sz="2800" dirty="0" smtClean="0">
                <a:cs typeface="B Compset" pitchFamily="2" charset="-78"/>
              </a:rPr>
              <a:t> </a:t>
            </a:r>
            <a:r>
              <a:rPr lang="fa-IR" sz="2800" dirty="0" err="1" smtClean="0">
                <a:cs typeface="B Compset" pitchFamily="2" charset="-78"/>
              </a:rPr>
              <a:t>وي</a:t>
            </a:r>
            <a:r>
              <a:rPr lang="fa-IR" sz="2800" dirty="0" smtClean="0">
                <a:cs typeface="B Compset" pitchFamily="2" charset="-78"/>
              </a:rPr>
              <a:t> برابر صفر است.</a:t>
            </a:r>
          </a:p>
          <a:p>
            <a:pPr algn="just" rtl="1">
              <a:buNone/>
            </a:pPr>
            <a:endParaRPr lang="en-US" sz="2800" dirty="0" smtClean="0">
              <a:cs typeface="B Compset" pitchFamily="2" charset="-78"/>
            </a:endParaRPr>
          </a:p>
          <a:p>
            <a:pPr algn="just" rtl="1">
              <a:buNone/>
            </a:pPr>
            <a:r>
              <a:rPr lang="fa-IR" sz="2800" dirty="0" smtClean="0">
                <a:cs typeface="B Compset" pitchFamily="2" charset="-78"/>
              </a:rPr>
              <a:t>  در مقابل چنانچه </a:t>
            </a:r>
            <a:r>
              <a:rPr lang="fa-IR" sz="2800" dirty="0" err="1" smtClean="0">
                <a:cs typeface="B Compset" pitchFamily="2" charset="-78"/>
              </a:rPr>
              <a:t>فردي</a:t>
            </a:r>
            <a:r>
              <a:rPr lang="fa-IR" sz="2800" dirty="0" smtClean="0">
                <a:cs typeface="B Compset" pitchFamily="2" charset="-78"/>
              </a:rPr>
              <a:t> </a:t>
            </a:r>
            <a:r>
              <a:rPr lang="fa-IR" sz="2800" dirty="0" err="1" smtClean="0">
                <a:cs typeface="B Compset" pitchFamily="2" charset="-78"/>
              </a:rPr>
              <a:t>بين</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مبلغ </a:t>
            </a:r>
            <a:r>
              <a:rPr lang="fa-IR" sz="2800" dirty="0" err="1" smtClean="0">
                <a:cs typeface="B Compset" pitchFamily="2" charset="-78"/>
              </a:rPr>
              <a:t>معين</a:t>
            </a:r>
            <a:r>
              <a:rPr lang="fa-IR" sz="2800" dirty="0" smtClean="0">
                <a:cs typeface="B Compset" pitchFamily="2" charset="-78"/>
              </a:rPr>
              <a:t> در زمان حال و همان مبلغ در زمان </a:t>
            </a:r>
            <a:r>
              <a:rPr lang="fa-IR" sz="2800" dirty="0" err="1" smtClean="0">
                <a:cs typeface="B Compset" pitchFamily="2" charset="-78"/>
              </a:rPr>
              <a:t>آينده</a:t>
            </a:r>
            <a:r>
              <a:rPr lang="fa-IR" sz="2800" dirty="0" smtClean="0">
                <a:cs typeface="B Compset" pitchFamily="2" charset="-78"/>
              </a:rPr>
              <a:t>، مبلغ مربوط به زمان حال را </a:t>
            </a:r>
            <a:r>
              <a:rPr lang="fa-IR" sz="2800" dirty="0" err="1" smtClean="0">
                <a:cs typeface="B Compset" pitchFamily="2" charset="-78"/>
              </a:rPr>
              <a:t>ترجيح</a:t>
            </a:r>
            <a:r>
              <a:rPr lang="fa-IR" sz="2800" dirty="0" smtClean="0">
                <a:cs typeface="B Compset" pitchFamily="2" charset="-78"/>
              </a:rPr>
              <a:t> دهد در </a:t>
            </a:r>
            <a:r>
              <a:rPr lang="fa-IR" sz="2800" dirty="0" err="1" smtClean="0">
                <a:cs typeface="B Compset" pitchFamily="2" charset="-78"/>
              </a:rPr>
              <a:t>اينصورت</a:t>
            </a:r>
            <a:r>
              <a:rPr lang="fa-IR" sz="2800" dirty="0" smtClean="0">
                <a:cs typeface="B Compset" pitchFamily="2" charset="-78"/>
              </a:rPr>
              <a:t> گفته </a:t>
            </a:r>
            <a:r>
              <a:rPr lang="fa-IR" sz="2800" dirty="0" err="1" smtClean="0">
                <a:cs typeface="B Compset" pitchFamily="2" charset="-78"/>
              </a:rPr>
              <a:t>مي</a:t>
            </a:r>
            <a:r>
              <a:rPr lang="fa-IR" sz="2800" dirty="0" smtClean="0">
                <a:cs typeface="B Compset" pitchFamily="2" charset="-78"/>
              </a:rPr>
              <a:t> شود که نرخ </a:t>
            </a:r>
            <a:r>
              <a:rPr lang="fa-IR" sz="2800" dirty="0" err="1" smtClean="0">
                <a:cs typeface="B Compset" pitchFamily="2" charset="-78"/>
              </a:rPr>
              <a:t>ترجيح</a:t>
            </a:r>
            <a:r>
              <a:rPr lang="fa-IR" sz="2800" dirty="0" smtClean="0">
                <a:cs typeface="B Compset" pitchFamily="2" charset="-78"/>
              </a:rPr>
              <a:t> </a:t>
            </a:r>
            <a:r>
              <a:rPr lang="fa-IR" sz="2800" dirty="0" err="1" smtClean="0">
                <a:cs typeface="B Compset" pitchFamily="2" charset="-78"/>
              </a:rPr>
              <a:t>زماني</a:t>
            </a:r>
            <a:r>
              <a:rPr lang="fa-IR" sz="2800" dirty="0" smtClean="0">
                <a:cs typeface="B Compset" pitchFamily="2" charset="-78"/>
              </a:rPr>
              <a:t> </a:t>
            </a:r>
            <a:r>
              <a:rPr lang="fa-IR" sz="2800" dirty="0" err="1" smtClean="0">
                <a:cs typeface="B Compset" pitchFamily="2" charset="-78"/>
              </a:rPr>
              <a:t>وي</a:t>
            </a:r>
            <a:r>
              <a:rPr lang="fa-IR" sz="2800" dirty="0" smtClean="0">
                <a:cs typeface="B Compset" pitchFamily="2" charset="-78"/>
              </a:rPr>
              <a:t> برابر با صفر </a:t>
            </a:r>
            <a:r>
              <a:rPr lang="fa-IR" sz="2800" dirty="0" err="1" smtClean="0">
                <a:cs typeface="B Compset" pitchFamily="2" charset="-78"/>
              </a:rPr>
              <a:t>نيست</a:t>
            </a:r>
            <a:r>
              <a:rPr lang="fa-IR" sz="2800" dirty="0" smtClean="0">
                <a:cs typeface="B Compset" pitchFamily="2" charset="-78"/>
              </a:rPr>
              <a:t> . </a:t>
            </a:r>
            <a:r>
              <a:rPr lang="fa-IR" sz="2800" dirty="0" err="1" smtClean="0">
                <a:cs typeface="B Compset" pitchFamily="2" charset="-78"/>
              </a:rPr>
              <a:t>ترجيح</a:t>
            </a:r>
            <a:r>
              <a:rPr lang="fa-IR" sz="2800" dirty="0" smtClean="0">
                <a:cs typeface="B Compset" pitchFamily="2" charset="-78"/>
              </a:rPr>
              <a:t> </a:t>
            </a:r>
            <a:r>
              <a:rPr lang="fa-IR" sz="2800" dirty="0" err="1" smtClean="0">
                <a:cs typeface="B Compset" pitchFamily="2" charset="-78"/>
              </a:rPr>
              <a:t>زماني</a:t>
            </a:r>
            <a:r>
              <a:rPr lang="fa-IR" sz="2800" dirty="0" smtClean="0">
                <a:cs typeface="B Compset" pitchFamily="2" charset="-78"/>
              </a:rPr>
              <a:t> پول </a:t>
            </a:r>
            <a:r>
              <a:rPr lang="fa-IR" sz="2800" dirty="0" err="1" smtClean="0">
                <a:cs typeface="B Compset" pitchFamily="2" charset="-78"/>
              </a:rPr>
              <a:t>يعني</a:t>
            </a:r>
            <a:r>
              <a:rPr lang="fa-IR" sz="2800" dirty="0" smtClean="0">
                <a:cs typeface="B Compset" pitchFamily="2" charset="-78"/>
              </a:rPr>
              <a:t> افراد به دارا بودن مبلغ  </a:t>
            </a:r>
            <a:r>
              <a:rPr lang="fa-IR" sz="2800" dirty="0" err="1" smtClean="0">
                <a:cs typeface="B Compset" pitchFamily="2" charset="-78"/>
              </a:rPr>
              <a:t>معيني</a:t>
            </a:r>
            <a:r>
              <a:rPr lang="fa-IR" sz="2800" dirty="0" smtClean="0">
                <a:cs typeface="B Compset" pitchFamily="2" charset="-78"/>
              </a:rPr>
              <a:t> از وجوه در حال حاضر </a:t>
            </a:r>
            <a:r>
              <a:rPr lang="fa-IR" sz="2800" dirty="0" err="1" smtClean="0">
                <a:cs typeface="B Compset" pitchFamily="2" charset="-78"/>
              </a:rPr>
              <a:t>بجاي</a:t>
            </a:r>
            <a:r>
              <a:rPr lang="fa-IR" sz="2800" dirty="0" smtClean="0">
                <a:cs typeface="B Compset" pitchFamily="2" charset="-78"/>
              </a:rPr>
              <a:t> همان مبلغ در زمان </a:t>
            </a:r>
            <a:r>
              <a:rPr lang="fa-IR" sz="2800" dirty="0" err="1" smtClean="0">
                <a:cs typeface="B Compset" pitchFamily="2" charset="-78"/>
              </a:rPr>
              <a:t>آتي</a:t>
            </a:r>
            <a:r>
              <a:rPr lang="fa-IR" sz="2800" dirty="0" smtClean="0">
                <a:cs typeface="B Compset" pitchFamily="2" charset="-78"/>
              </a:rPr>
              <a:t> </a:t>
            </a:r>
            <a:r>
              <a:rPr lang="fa-IR" sz="2800" dirty="0" err="1" smtClean="0">
                <a:cs typeface="B Compset" pitchFamily="2" charset="-78"/>
              </a:rPr>
              <a:t>تمايل</a:t>
            </a:r>
            <a:r>
              <a:rPr lang="fa-IR" sz="2800" dirty="0" smtClean="0">
                <a:cs typeface="B Compset" pitchFamily="2" charset="-78"/>
              </a:rPr>
              <a:t> داشته باشند.</a:t>
            </a:r>
            <a:endParaRPr lang="en-US" sz="2800" dirty="0" smtClean="0">
              <a:cs typeface="B Compset" pitchFamily="2" charset="-78"/>
            </a:endParaRPr>
          </a:p>
          <a:p>
            <a:pPr algn="just" rtl="1">
              <a:buNone/>
            </a:pPr>
            <a:endParaRPr lang="en-US" sz="2800"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34</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11763"/>
          </a:xfrm>
        </p:spPr>
        <p:txBody>
          <a:bodyPr>
            <a:normAutofit/>
          </a:bodyPr>
          <a:lstStyle/>
          <a:p>
            <a:pPr algn="just" rtl="1">
              <a:buNone/>
            </a:pPr>
            <a:r>
              <a:rPr lang="fa-IR" sz="2800" dirty="0" err="1" smtClean="0">
                <a:cs typeface="B Compset" pitchFamily="2" charset="-78"/>
              </a:rPr>
              <a:t>براي</a:t>
            </a:r>
            <a:r>
              <a:rPr lang="fa-IR" sz="2800" dirty="0" smtClean="0">
                <a:cs typeface="B Compset" pitchFamily="2" charset="-78"/>
              </a:rPr>
              <a:t> مثال چنانچه فرد مورد نظر </a:t>
            </a:r>
            <a:r>
              <a:rPr lang="fa-IR" sz="2800" dirty="0" err="1" smtClean="0">
                <a:cs typeface="B Compset" pitchFamily="2" charset="-78"/>
              </a:rPr>
              <a:t>بين</a:t>
            </a:r>
            <a:r>
              <a:rPr lang="fa-IR" sz="2800" dirty="0" smtClean="0">
                <a:cs typeface="B Compset" pitchFamily="2" charset="-78"/>
              </a:rPr>
              <a:t> </a:t>
            </a:r>
            <a:r>
              <a:rPr lang="fa-IR" sz="2800" dirty="0" err="1" smtClean="0">
                <a:cs typeface="B Compset" pitchFamily="2" charset="-78"/>
              </a:rPr>
              <a:t>دريافت</a:t>
            </a:r>
            <a:r>
              <a:rPr lang="fa-IR" sz="2800" dirty="0" smtClean="0">
                <a:cs typeface="B Compset" pitchFamily="2" charset="-78"/>
              </a:rPr>
              <a:t> مبلغ 1000 تومان  در زمان حال و مبلغ 1200 تومان پس از </a:t>
            </a:r>
            <a:r>
              <a:rPr lang="fa-IR" sz="2800" dirty="0" err="1" smtClean="0">
                <a:cs typeface="B Compset" pitchFamily="2" charset="-78"/>
              </a:rPr>
              <a:t>يک</a:t>
            </a:r>
            <a:r>
              <a:rPr lang="fa-IR" sz="2800" dirty="0" smtClean="0">
                <a:cs typeface="B Compset" pitchFamily="2" charset="-78"/>
              </a:rPr>
              <a:t> سال </a:t>
            </a:r>
            <a:r>
              <a:rPr lang="fa-IR" sz="2800" dirty="0" err="1" smtClean="0">
                <a:cs typeface="B Compset" pitchFamily="2" charset="-78"/>
              </a:rPr>
              <a:t>بي</a:t>
            </a:r>
            <a:r>
              <a:rPr lang="fa-IR" sz="2800" dirty="0" smtClean="0">
                <a:cs typeface="B Compset" pitchFamily="2" charset="-78"/>
              </a:rPr>
              <a:t> تفاوت باشد در </a:t>
            </a:r>
            <a:r>
              <a:rPr lang="fa-IR" sz="2800" dirty="0" err="1" smtClean="0">
                <a:cs typeface="B Compset" pitchFamily="2" charset="-78"/>
              </a:rPr>
              <a:t>اينصورت</a:t>
            </a:r>
            <a:r>
              <a:rPr lang="fa-IR" sz="2800" dirty="0" smtClean="0">
                <a:cs typeface="B Compset" pitchFamily="2" charset="-78"/>
              </a:rPr>
              <a:t> گفته </a:t>
            </a:r>
            <a:r>
              <a:rPr lang="fa-IR" sz="2800" dirty="0" err="1" smtClean="0">
                <a:cs typeface="B Compset" pitchFamily="2" charset="-78"/>
              </a:rPr>
              <a:t>مي</a:t>
            </a:r>
            <a:r>
              <a:rPr lang="fa-IR" sz="2800" dirty="0" smtClean="0">
                <a:cs typeface="B Compset" pitchFamily="2" charset="-78"/>
              </a:rPr>
              <a:t> شود که </a:t>
            </a:r>
            <a:r>
              <a:rPr lang="fa-IR" sz="2800" dirty="0" err="1" smtClean="0">
                <a:cs typeface="B Compset" pitchFamily="2" charset="-78"/>
              </a:rPr>
              <a:t>اين</a:t>
            </a:r>
            <a:r>
              <a:rPr lang="fa-IR" sz="2800" dirty="0" smtClean="0">
                <a:cs typeface="B Compset" pitchFamily="2" charset="-78"/>
              </a:rPr>
              <a:t> فرد با </a:t>
            </a:r>
            <a:r>
              <a:rPr lang="fa-IR" sz="2800" dirty="0" err="1" smtClean="0">
                <a:cs typeface="B Compset" pitchFamily="2" charset="-78"/>
              </a:rPr>
              <a:t>يک</a:t>
            </a:r>
            <a:r>
              <a:rPr lang="fa-IR" sz="2800" dirty="0" smtClean="0">
                <a:cs typeface="B Compset" pitchFamily="2" charset="-78"/>
              </a:rPr>
              <a:t> نرخ 20 </a:t>
            </a:r>
            <a:r>
              <a:rPr lang="fa-IR" sz="2800" dirty="0" err="1" smtClean="0">
                <a:cs typeface="B Compset" pitchFamily="2" charset="-78"/>
              </a:rPr>
              <a:t>درصدي</a:t>
            </a:r>
            <a:r>
              <a:rPr lang="fa-IR" sz="2800" dirty="0" smtClean="0">
                <a:cs typeface="B Compset" pitchFamily="2" charset="-78"/>
              </a:rPr>
              <a:t> </a:t>
            </a:r>
            <a:r>
              <a:rPr lang="fa-IR" sz="2800" dirty="0" err="1" smtClean="0">
                <a:cs typeface="B Compset" pitchFamily="2" charset="-78"/>
              </a:rPr>
              <a:t>بين</a:t>
            </a:r>
            <a:r>
              <a:rPr lang="fa-IR" sz="2800" dirty="0" smtClean="0">
                <a:cs typeface="B Compset" pitchFamily="2" charset="-78"/>
              </a:rPr>
              <a:t> زمان حال و </a:t>
            </a:r>
            <a:r>
              <a:rPr lang="fa-IR" sz="2800" dirty="0" err="1" smtClean="0">
                <a:cs typeface="B Compset" pitchFamily="2" charset="-78"/>
              </a:rPr>
              <a:t>آينده</a:t>
            </a:r>
            <a:r>
              <a:rPr lang="fa-IR" sz="2800" dirty="0" smtClean="0">
                <a:cs typeface="B Compset" pitchFamily="2" charset="-78"/>
              </a:rPr>
              <a:t> </a:t>
            </a:r>
            <a:r>
              <a:rPr lang="fa-IR" sz="2800" dirty="0" err="1" smtClean="0">
                <a:cs typeface="B Compset" pitchFamily="2" charset="-78"/>
              </a:rPr>
              <a:t>بي</a:t>
            </a:r>
            <a:r>
              <a:rPr lang="fa-IR" sz="2800" dirty="0" smtClean="0">
                <a:cs typeface="B Compset" pitchFamily="2" charset="-78"/>
              </a:rPr>
              <a:t> تفاوت خواهد بود. </a:t>
            </a:r>
            <a:r>
              <a:rPr lang="fa-IR" sz="2800" dirty="0" err="1" smtClean="0">
                <a:cs typeface="B Compset" pitchFamily="2" charset="-78"/>
              </a:rPr>
              <a:t>اين</a:t>
            </a:r>
            <a:r>
              <a:rPr lang="fa-IR" sz="2800" dirty="0" smtClean="0">
                <a:cs typeface="B Compset" pitchFamily="2" charset="-78"/>
              </a:rPr>
              <a:t> نرخ که در واقع نرخ </a:t>
            </a:r>
            <a:r>
              <a:rPr lang="fa-IR" sz="2800" dirty="0" err="1" smtClean="0">
                <a:cs typeface="B Compset" pitchFamily="2" charset="-78"/>
              </a:rPr>
              <a:t>ترجيح</a:t>
            </a:r>
            <a:r>
              <a:rPr lang="fa-IR" sz="2800" dirty="0" smtClean="0">
                <a:cs typeface="B Compset" pitchFamily="2" charset="-78"/>
              </a:rPr>
              <a:t> زمان </a:t>
            </a:r>
            <a:r>
              <a:rPr lang="fa-IR" sz="2800" dirty="0" err="1" smtClean="0">
                <a:cs typeface="B Compset" pitchFamily="2" charset="-78"/>
              </a:rPr>
              <a:t>وي</a:t>
            </a:r>
            <a:r>
              <a:rPr lang="fa-IR" sz="2800" dirty="0" smtClean="0">
                <a:cs typeface="B Compset" pitchFamily="2" charset="-78"/>
              </a:rPr>
              <a:t> را مشخص </a:t>
            </a:r>
            <a:r>
              <a:rPr lang="fa-IR" sz="2800" dirty="0" err="1" smtClean="0">
                <a:cs typeface="B Compset" pitchFamily="2" charset="-78"/>
              </a:rPr>
              <a:t>مي</a:t>
            </a:r>
            <a:r>
              <a:rPr lang="fa-IR" sz="2800" dirty="0" smtClean="0">
                <a:cs typeface="B Compset" pitchFamily="2" charset="-78"/>
              </a:rPr>
              <a:t> کند نشان </a:t>
            </a:r>
            <a:r>
              <a:rPr lang="fa-IR" sz="2800" dirty="0" err="1" smtClean="0">
                <a:cs typeface="B Compset" pitchFamily="2" charset="-78"/>
              </a:rPr>
              <a:t>مي</a:t>
            </a:r>
            <a:r>
              <a:rPr lang="fa-IR" sz="2800" dirty="0" smtClean="0">
                <a:cs typeface="B Compset" pitchFamily="2" charset="-78"/>
              </a:rPr>
              <a:t> دهد که ارزش </a:t>
            </a:r>
            <a:r>
              <a:rPr lang="fa-IR" sz="2800" dirty="0" err="1" smtClean="0">
                <a:cs typeface="B Compset" pitchFamily="2" charset="-78"/>
              </a:rPr>
              <a:t>فعلي</a:t>
            </a:r>
            <a:r>
              <a:rPr lang="fa-IR" sz="2800" dirty="0" smtClean="0">
                <a:cs typeface="B Compset" pitchFamily="2" charset="-78"/>
              </a:rPr>
              <a:t> مبلغ 1200 </a:t>
            </a:r>
            <a:r>
              <a:rPr lang="fa-IR" sz="2800" dirty="0" err="1" smtClean="0">
                <a:cs typeface="B Compset" pitchFamily="2" charset="-78"/>
              </a:rPr>
              <a:t>توماني</a:t>
            </a:r>
            <a:r>
              <a:rPr lang="fa-IR" sz="2800" dirty="0" smtClean="0">
                <a:cs typeface="B Compset" pitchFamily="2" charset="-78"/>
              </a:rPr>
              <a:t> که </a:t>
            </a:r>
            <a:r>
              <a:rPr lang="fa-IR" sz="2800" dirty="0" err="1" smtClean="0">
                <a:cs typeface="B Compset" pitchFamily="2" charset="-78"/>
              </a:rPr>
              <a:t>يک</a:t>
            </a:r>
            <a:r>
              <a:rPr lang="fa-IR" sz="2800" dirty="0" smtClean="0">
                <a:cs typeface="B Compset" pitchFamily="2" charset="-78"/>
              </a:rPr>
              <a:t> سال </a:t>
            </a:r>
            <a:r>
              <a:rPr lang="fa-IR" sz="2800" dirty="0" err="1" smtClean="0">
                <a:cs typeface="B Compset" pitchFamily="2" charset="-78"/>
              </a:rPr>
              <a:t>ديگر</a:t>
            </a:r>
            <a:r>
              <a:rPr lang="fa-IR" sz="2800" dirty="0" smtClean="0">
                <a:cs typeface="B Compset" pitchFamily="2" charset="-78"/>
              </a:rPr>
              <a:t> قابل </a:t>
            </a:r>
            <a:r>
              <a:rPr lang="fa-IR" sz="2800" dirty="0" err="1" smtClean="0">
                <a:cs typeface="B Compset" pitchFamily="2" charset="-78"/>
              </a:rPr>
              <a:t>دريافت</a:t>
            </a:r>
            <a:r>
              <a:rPr lang="fa-IR" sz="2800" dirty="0" smtClean="0">
                <a:cs typeface="B Compset" pitchFamily="2" charset="-78"/>
              </a:rPr>
              <a:t> است فقط 1000 تومان </a:t>
            </a:r>
            <a:r>
              <a:rPr lang="fa-IR" sz="2800" dirty="0" err="1" smtClean="0">
                <a:cs typeface="B Compset" pitchFamily="2" charset="-78"/>
              </a:rPr>
              <a:t>مي</a:t>
            </a:r>
            <a:r>
              <a:rPr lang="fa-IR" sz="2800" dirty="0" smtClean="0">
                <a:cs typeface="B Compset" pitchFamily="2" charset="-78"/>
              </a:rPr>
              <a:t> باشد. به عبارت </a:t>
            </a:r>
            <a:r>
              <a:rPr lang="fa-IR" sz="2800" dirty="0" err="1" smtClean="0">
                <a:cs typeface="B Compset" pitchFamily="2" charset="-78"/>
              </a:rPr>
              <a:t>ديگر</a:t>
            </a:r>
            <a:r>
              <a:rPr lang="fa-IR" sz="2800" dirty="0" smtClean="0">
                <a:cs typeface="B Compset" pitchFamily="2" charset="-78"/>
              </a:rPr>
              <a:t> با نرخ 20 درصد </a:t>
            </a:r>
            <a:r>
              <a:rPr lang="fa-IR" sz="2800" dirty="0" err="1" smtClean="0">
                <a:cs typeface="B Compset" pitchFamily="2" charset="-78"/>
              </a:rPr>
              <a:t>مي</a:t>
            </a:r>
            <a:r>
              <a:rPr lang="fa-IR" sz="2800" dirty="0" smtClean="0">
                <a:cs typeface="B Compset" pitchFamily="2" charset="-78"/>
              </a:rPr>
              <a:t> توان وجوه مربوط به </a:t>
            </a:r>
            <a:r>
              <a:rPr lang="fa-IR" sz="2800" dirty="0" err="1" smtClean="0">
                <a:cs typeface="B Compset" pitchFamily="2" charset="-78"/>
              </a:rPr>
              <a:t>يکسال</a:t>
            </a:r>
            <a:r>
              <a:rPr lang="fa-IR" sz="2800" dirty="0" smtClean="0">
                <a:cs typeface="B Compset" pitchFamily="2" charset="-78"/>
              </a:rPr>
              <a:t> </a:t>
            </a:r>
            <a:r>
              <a:rPr lang="fa-IR" sz="2800" dirty="0" err="1" smtClean="0">
                <a:cs typeface="B Compset" pitchFamily="2" charset="-78"/>
              </a:rPr>
              <a:t>آينده</a:t>
            </a:r>
            <a:r>
              <a:rPr lang="fa-IR" sz="2800" dirty="0" smtClean="0">
                <a:cs typeface="B Compset" pitchFamily="2" charset="-78"/>
              </a:rPr>
              <a:t> را </a:t>
            </a:r>
            <a:r>
              <a:rPr lang="fa-IR" sz="2800" dirty="0" err="1" smtClean="0">
                <a:cs typeface="B Compset" pitchFamily="2" charset="-78"/>
              </a:rPr>
              <a:t>تنزيل</a:t>
            </a:r>
            <a:r>
              <a:rPr lang="fa-IR" sz="2800" dirty="0" smtClean="0">
                <a:cs typeface="B Compset" pitchFamily="2" charset="-78"/>
              </a:rPr>
              <a:t> نمود. به </a:t>
            </a:r>
            <a:r>
              <a:rPr lang="fa-IR" sz="2800" dirty="0" err="1" smtClean="0">
                <a:cs typeface="B Compset" pitchFamily="2" charset="-78"/>
              </a:rPr>
              <a:t>همين</a:t>
            </a:r>
            <a:r>
              <a:rPr lang="fa-IR" sz="2800" dirty="0" smtClean="0">
                <a:cs typeface="B Compset" pitchFamily="2" charset="-78"/>
              </a:rPr>
              <a:t> علت نرخ 20 درصد را </a:t>
            </a:r>
            <a:r>
              <a:rPr lang="fa-IR" sz="2800" dirty="0" err="1" smtClean="0">
                <a:cs typeface="B Compset" pitchFamily="2" charset="-78"/>
              </a:rPr>
              <a:t>نزخ</a:t>
            </a:r>
            <a:r>
              <a:rPr lang="fa-IR" sz="2800" dirty="0" smtClean="0">
                <a:cs typeface="B Compset" pitchFamily="2" charset="-78"/>
              </a:rPr>
              <a:t> </a:t>
            </a:r>
            <a:r>
              <a:rPr lang="fa-IR" sz="2800" dirty="0" err="1" smtClean="0">
                <a:cs typeface="B Compset" pitchFamily="2" charset="-78"/>
              </a:rPr>
              <a:t>تنزيل</a:t>
            </a:r>
            <a:r>
              <a:rPr lang="fa-IR" sz="2800" dirty="0" smtClean="0">
                <a:cs typeface="B Compset" pitchFamily="2" charset="-78"/>
              </a:rPr>
              <a:t> </a:t>
            </a:r>
            <a:r>
              <a:rPr lang="fa-IR" sz="2800" dirty="0" err="1" smtClean="0">
                <a:cs typeface="B Compset" pitchFamily="2" charset="-78"/>
              </a:rPr>
              <a:t>نيز</a:t>
            </a:r>
            <a:r>
              <a:rPr lang="fa-IR" sz="2800" dirty="0" smtClean="0">
                <a:cs typeface="B Compset" pitchFamily="2" charset="-78"/>
              </a:rPr>
              <a:t> </a:t>
            </a:r>
            <a:r>
              <a:rPr lang="fa-IR" sz="2800" dirty="0" err="1" smtClean="0">
                <a:cs typeface="B Compset" pitchFamily="2" charset="-78"/>
              </a:rPr>
              <a:t>مي</a:t>
            </a:r>
            <a:r>
              <a:rPr lang="fa-IR" sz="2800" dirty="0" smtClean="0">
                <a:cs typeface="B Compset" pitchFamily="2" charset="-78"/>
              </a:rPr>
              <a:t> </a:t>
            </a:r>
            <a:r>
              <a:rPr lang="fa-IR" sz="2800" dirty="0" err="1" smtClean="0">
                <a:cs typeface="B Compset" pitchFamily="2" charset="-78"/>
              </a:rPr>
              <a:t>ناميم</a:t>
            </a:r>
            <a:r>
              <a:rPr lang="fa-IR" sz="2800" dirty="0" smtClean="0">
                <a:cs typeface="B Compset" pitchFamily="2" charset="-78"/>
              </a:rPr>
              <a:t>.</a:t>
            </a:r>
            <a:endParaRPr lang="en-US" sz="2800" dirty="0" smtClean="0">
              <a:cs typeface="B Compset" pitchFamily="2" charset="-78"/>
            </a:endParaRPr>
          </a:p>
          <a:p>
            <a:pPr algn="just"/>
            <a:endParaRPr lang="en-US" sz="2800"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35</a:t>
            </a:r>
            <a:endParaRPr lang="en-US" dirty="0">
              <a:solidFill>
                <a:schemeClr val="tx1"/>
              </a:solidFill>
            </a:endParaRPr>
          </a:p>
        </p:txBody>
      </p:sp>
      <p:sp>
        <p:nvSpPr>
          <p:cNvPr id="5" name="Rectangle 4"/>
          <p:cNvSpPr/>
          <p:nvPr/>
        </p:nvSpPr>
        <p:spPr>
          <a:xfrm>
            <a:off x="-14377"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fontScale="90000"/>
          </a:bodyPr>
          <a:lstStyle/>
          <a:p>
            <a:pPr algn="ctr"/>
            <a:r>
              <a:rPr lang="fa-IR" b="1" dirty="0" smtClean="0">
                <a:cs typeface="B Compset" pitchFamily="2" charset="-78"/>
              </a:rPr>
              <a:t>اصطلاحات ارزش </a:t>
            </a:r>
            <a:r>
              <a:rPr lang="fa-IR" b="1" dirty="0" err="1" smtClean="0">
                <a:cs typeface="B Compset" pitchFamily="2" charset="-78"/>
              </a:rPr>
              <a:t>زماني</a:t>
            </a:r>
            <a:r>
              <a:rPr lang="fa-IR" b="1" dirty="0" smtClean="0">
                <a:cs typeface="B Compset" pitchFamily="2" charset="-78"/>
              </a:rPr>
              <a:t> پول</a:t>
            </a:r>
            <a:r>
              <a:rPr lang="en-US" dirty="0" smtClean="0">
                <a:cs typeface="B Compset" pitchFamily="2" charset="-78"/>
              </a:rPr>
              <a:t/>
            </a:r>
            <a:br>
              <a:rPr lang="en-US" dirty="0" smtClean="0">
                <a:cs typeface="B Compset" pitchFamily="2" charset="-78"/>
              </a:rPr>
            </a:br>
            <a:endParaRPr lang="en-US" dirty="0">
              <a:cs typeface="B Compset" pitchFamily="2" charset="-78"/>
            </a:endParaRPr>
          </a:p>
        </p:txBody>
      </p:sp>
      <p:sp>
        <p:nvSpPr>
          <p:cNvPr id="3" name="Content Placeholder 2"/>
          <p:cNvSpPr>
            <a:spLocks noGrp="1"/>
          </p:cNvSpPr>
          <p:nvPr>
            <p:ph idx="1"/>
          </p:nvPr>
        </p:nvSpPr>
        <p:spPr>
          <a:xfrm>
            <a:off x="304800" y="1676400"/>
            <a:ext cx="8686800" cy="4525963"/>
          </a:xfrm>
        </p:spPr>
        <p:txBody>
          <a:bodyPr>
            <a:normAutofit lnSpcReduction="10000"/>
          </a:bodyPr>
          <a:lstStyle/>
          <a:p>
            <a:pPr algn="r" rtl="1">
              <a:buNone/>
            </a:pPr>
            <a:r>
              <a:rPr lang="fa-IR" dirty="0" smtClean="0">
                <a:cs typeface="B Compset" pitchFamily="2" charset="-78"/>
              </a:rPr>
              <a:t>قبل از بحث در مورد جنبه </a:t>
            </a:r>
            <a:r>
              <a:rPr lang="fa-IR" dirty="0" err="1" smtClean="0">
                <a:cs typeface="B Compset" pitchFamily="2" charset="-78"/>
              </a:rPr>
              <a:t>هاي</a:t>
            </a:r>
            <a:r>
              <a:rPr lang="fa-IR" dirty="0" smtClean="0">
                <a:cs typeface="B Compset" pitchFamily="2" charset="-78"/>
              </a:rPr>
              <a:t> </a:t>
            </a:r>
            <a:r>
              <a:rPr lang="fa-IR" dirty="0" err="1" smtClean="0">
                <a:cs typeface="B Compset" pitchFamily="2" charset="-78"/>
              </a:rPr>
              <a:t>اساسي</a:t>
            </a:r>
            <a:r>
              <a:rPr lang="fa-IR" dirty="0" smtClean="0">
                <a:cs typeface="B Compset" pitchFamily="2" charset="-78"/>
              </a:rPr>
              <a:t> </a:t>
            </a:r>
            <a:r>
              <a:rPr lang="fa-IR" dirty="0" err="1" smtClean="0">
                <a:cs typeface="B Compset" pitchFamily="2" charset="-78"/>
              </a:rPr>
              <a:t>تحليل</a:t>
            </a:r>
            <a:r>
              <a:rPr lang="fa-IR" dirty="0" smtClean="0">
                <a:cs typeface="B Compset" pitchFamily="2" charset="-78"/>
              </a:rPr>
              <a:t> اقتصاد </a:t>
            </a:r>
            <a:r>
              <a:rPr lang="fa-IR" dirty="0" err="1" smtClean="0">
                <a:cs typeface="B Compset" pitchFamily="2" charset="-78"/>
              </a:rPr>
              <a:t>مهندسي</a:t>
            </a:r>
            <a:r>
              <a:rPr lang="fa-IR" dirty="0" smtClean="0">
                <a:cs typeface="B Compset" pitchFamily="2" charset="-78"/>
              </a:rPr>
              <a:t>، لازم است </a:t>
            </a:r>
            <a:r>
              <a:rPr lang="fa-IR" dirty="0" err="1" smtClean="0">
                <a:cs typeface="B Compset" pitchFamily="2" charset="-78"/>
              </a:rPr>
              <a:t>درکي</a:t>
            </a:r>
            <a:r>
              <a:rPr lang="fa-IR" dirty="0" smtClean="0">
                <a:cs typeface="B Compset" pitchFamily="2" charset="-78"/>
              </a:rPr>
              <a:t> </a:t>
            </a:r>
            <a:r>
              <a:rPr lang="fa-IR" dirty="0" err="1" smtClean="0">
                <a:cs typeface="B Compset" pitchFamily="2" charset="-78"/>
              </a:rPr>
              <a:t>اساسي</a:t>
            </a:r>
            <a:r>
              <a:rPr lang="fa-IR" dirty="0" smtClean="0">
                <a:cs typeface="B Compset" pitchFamily="2" charset="-78"/>
              </a:rPr>
              <a:t> از ارزش </a:t>
            </a:r>
            <a:r>
              <a:rPr lang="fa-IR" dirty="0" err="1" smtClean="0">
                <a:cs typeface="B Compset" pitchFamily="2" charset="-78"/>
              </a:rPr>
              <a:t>زماني</a:t>
            </a:r>
            <a:r>
              <a:rPr lang="fa-IR" dirty="0" smtClean="0">
                <a:cs typeface="B Compset" pitchFamily="2" charset="-78"/>
              </a:rPr>
              <a:t> پول بدست </a:t>
            </a:r>
            <a:r>
              <a:rPr lang="fa-IR" dirty="0" err="1" smtClean="0">
                <a:cs typeface="B Compset" pitchFamily="2" charset="-78"/>
              </a:rPr>
              <a:t>آوريم</a:t>
            </a:r>
            <a:r>
              <a:rPr lang="fa-IR" dirty="0" smtClean="0">
                <a:cs typeface="B Compset" pitchFamily="2" charset="-78"/>
              </a:rPr>
              <a:t>.</a:t>
            </a:r>
            <a:endParaRPr lang="en-US" dirty="0" smtClean="0">
              <a:cs typeface="B Compset" pitchFamily="2" charset="-78"/>
            </a:endParaRPr>
          </a:p>
          <a:p>
            <a:pPr algn="r" rtl="1">
              <a:buNone/>
            </a:pPr>
            <a:r>
              <a:rPr lang="fa-IR" dirty="0" smtClean="0">
                <a:cs typeface="B Compset" pitchFamily="2" charset="-78"/>
              </a:rPr>
              <a:t>مقدار </a:t>
            </a:r>
            <a:r>
              <a:rPr lang="fa-IR" dirty="0" err="1" smtClean="0">
                <a:cs typeface="B Compset" pitchFamily="2" charset="-78"/>
              </a:rPr>
              <a:t>معيني</a:t>
            </a:r>
            <a:r>
              <a:rPr lang="fa-IR" dirty="0" smtClean="0">
                <a:cs typeface="B Compset" pitchFamily="2" charset="-78"/>
              </a:rPr>
              <a:t> پول که در </a:t>
            </a:r>
            <a:r>
              <a:rPr lang="fa-IR" dirty="0" err="1" smtClean="0">
                <a:cs typeface="B Compset" pitchFamily="2" charset="-78"/>
              </a:rPr>
              <a:t>زمانهاي</a:t>
            </a:r>
            <a:r>
              <a:rPr lang="fa-IR" dirty="0" smtClean="0">
                <a:cs typeface="B Compset" pitchFamily="2" charset="-78"/>
              </a:rPr>
              <a:t> مختلف خرج </a:t>
            </a:r>
            <a:r>
              <a:rPr lang="fa-IR" dirty="0" err="1" smtClean="0">
                <a:cs typeface="B Compset" pitchFamily="2" charset="-78"/>
              </a:rPr>
              <a:t>يا</a:t>
            </a:r>
            <a:r>
              <a:rPr lang="fa-IR" dirty="0" smtClean="0">
                <a:cs typeface="B Compset" pitchFamily="2" charset="-78"/>
              </a:rPr>
              <a:t> </a:t>
            </a:r>
            <a:r>
              <a:rPr lang="fa-IR" dirty="0" err="1" smtClean="0">
                <a:cs typeface="B Compset" pitchFamily="2" charset="-78"/>
              </a:rPr>
              <a:t>دريافت</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شود، به </a:t>
            </a:r>
            <a:r>
              <a:rPr lang="fa-IR" dirty="0" err="1" smtClean="0">
                <a:cs typeface="B Compset" pitchFamily="2" charset="-78"/>
              </a:rPr>
              <a:t>دليل</a:t>
            </a:r>
            <a:r>
              <a:rPr lang="fa-IR" dirty="0" smtClean="0">
                <a:cs typeface="B Compset" pitchFamily="2" charset="-78"/>
              </a:rPr>
              <a:t> اختلاف </a:t>
            </a:r>
            <a:r>
              <a:rPr lang="fa-IR" dirty="0" err="1" smtClean="0">
                <a:cs typeface="B Compset" pitchFamily="2" charset="-78"/>
              </a:rPr>
              <a:t>فرصتهاي</a:t>
            </a:r>
            <a:r>
              <a:rPr lang="fa-IR" dirty="0" smtClean="0">
                <a:cs typeface="B Compset" pitchFamily="2" charset="-78"/>
              </a:rPr>
              <a:t> در دسترس </a:t>
            </a:r>
            <a:r>
              <a:rPr lang="fa-IR" dirty="0" err="1" smtClean="0">
                <a:cs typeface="B Compset" pitchFamily="2" charset="-78"/>
              </a:rPr>
              <a:t>براي</a:t>
            </a:r>
            <a:r>
              <a:rPr lang="fa-IR" dirty="0" smtClean="0">
                <a:cs typeface="B Compset" pitchFamily="2" charset="-78"/>
              </a:rPr>
              <a:t>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fa-IR" dirty="0" smtClean="0">
                <a:cs typeface="B Compset" pitchFamily="2" charset="-78"/>
              </a:rPr>
              <a:t> پول در امور </a:t>
            </a:r>
            <a:r>
              <a:rPr lang="fa-IR" dirty="0" err="1" smtClean="0">
                <a:cs typeface="B Compset" pitchFamily="2" charset="-78"/>
              </a:rPr>
              <a:t>اقتصادي</a:t>
            </a:r>
            <a:r>
              <a:rPr lang="fa-IR" dirty="0" smtClean="0">
                <a:cs typeface="B Compset" pitchFamily="2" charset="-78"/>
              </a:rPr>
              <a:t> مختلف و </a:t>
            </a:r>
            <a:r>
              <a:rPr lang="fa-IR" dirty="0" err="1" smtClean="0">
                <a:cs typeface="B Compset" pitchFamily="2" charset="-78"/>
              </a:rPr>
              <a:t>توليد</a:t>
            </a:r>
            <a:r>
              <a:rPr lang="fa-IR" dirty="0" smtClean="0">
                <a:cs typeface="B Compset" pitchFamily="2" charset="-78"/>
              </a:rPr>
              <a:t>، در طول دوره </a:t>
            </a:r>
            <a:r>
              <a:rPr lang="fa-IR" dirty="0" err="1" smtClean="0">
                <a:cs typeface="B Compset" pitchFamily="2" charset="-78"/>
              </a:rPr>
              <a:t>هاي</a:t>
            </a:r>
            <a:r>
              <a:rPr lang="fa-IR" dirty="0" smtClean="0">
                <a:cs typeface="B Compset" pitchFamily="2" charset="-78"/>
              </a:rPr>
              <a:t> </a:t>
            </a:r>
            <a:r>
              <a:rPr lang="fa-IR" dirty="0" err="1" smtClean="0">
                <a:cs typeface="B Compset" pitchFamily="2" charset="-78"/>
              </a:rPr>
              <a:t>زماني</a:t>
            </a:r>
            <a:r>
              <a:rPr lang="fa-IR" dirty="0" smtClean="0">
                <a:cs typeface="B Compset" pitchFamily="2" charset="-78"/>
              </a:rPr>
              <a:t> </a:t>
            </a:r>
            <a:r>
              <a:rPr lang="fa-IR" dirty="0" err="1" smtClean="0">
                <a:cs typeface="B Compset" pitchFamily="2" charset="-78"/>
              </a:rPr>
              <a:t>ارزشهاي</a:t>
            </a:r>
            <a:r>
              <a:rPr lang="fa-IR" dirty="0" smtClean="0">
                <a:cs typeface="B Compset" pitchFamily="2" charset="-78"/>
              </a:rPr>
              <a:t> </a:t>
            </a:r>
            <a:r>
              <a:rPr lang="fa-IR" dirty="0" err="1" smtClean="0">
                <a:cs typeface="B Compset" pitchFamily="2" charset="-78"/>
              </a:rPr>
              <a:t>متفاوتي</a:t>
            </a:r>
            <a:r>
              <a:rPr lang="fa-IR" dirty="0" smtClean="0">
                <a:cs typeface="B Compset" pitchFamily="2" charset="-78"/>
              </a:rPr>
              <a:t> دارد.</a:t>
            </a:r>
            <a:endParaRPr lang="en-US" dirty="0" smtClean="0">
              <a:cs typeface="B Compset" pitchFamily="2" charset="-78"/>
            </a:endParaRPr>
          </a:p>
          <a:p>
            <a:pPr algn="r" rtl="1">
              <a:buNone/>
            </a:pPr>
            <a:r>
              <a:rPr lang="fa-IR" dirty="0" smtClean="0">
                <a:cs typeface="B Compset" pitchFamily="2" charset="-78"/>
              </a:rPr>
              <a:t>به </a:t>
            </a:r>
            <a:r>
              <a:rPr lang="fa-IR" dirty="0" err="1" smtClean="0">
                <a:cs typeface="B Compset" pitchFamily="2" charset="-78"/>
              </a:rPr>
              <a:t>همين</a:t>
            </a:r>
            <a:r>
              <a:rPr lang="fa-IR" dirty="0" smtClean="0">
                <a:cs typeface="B Compset" pitchFamily="2" charset="-78"/>
              </a:rPr>
              <a:t> </a:t>
            </a:r>
            <a:r>
              <a:rPr lang="fa-IR" dirty="0" err="1" smtClean="0">
                <a:cs typeface="B Compset" pitchFamily="2" charset="-78"/>
              </a:rPr>
              <a:t>دليل</a:t>
            </a:r>
            <a:r>
              <a:rPr lang="fa-IR" dirty="0" smtClean="0">
                <a:cs typeface="B Compset" pitchFamily="2" charset="-78"/>
              </a:rPr>
              <a:t> است که </a:t>
            </a:r>
            <a:r>
              <a:rPr lang="fa-IR" dirty="0" err="1" smtClean="0">
                <a:cs typeface="B Compset" pitchFamily="2" charset="-78"/>
              </a:rPr>
              <a:t>نهادهاي</a:t>
            </a:r>
            <a:r>
              <a:rPr lang="fa-IR" dirty="0" smtClean="0">
                <a:cs typeface="B Compset" pitchFamily="2" charset="-78"/>
              </a:rPr>
              <a:t> </a:t>
            </a:r>
            <a:r>
              <a:rPr lang="fa-IR" dirty="0" err="1" smtClean="0">
                <a:cs typeface="B Compset" pitchFamily="2" charset="-78"/>
              </a:rPr>
              <a:t>مالي</a:t>
            </a:r>
            <a:r>
              <a:rPr lang="fa-IR" dirty="0" smtClean="0">
                <a:cs typeface="B Compset" pitchFamily="2" charset="-78"/>
              </a:rPr>
              <a:t> </a:t>
            </a:r>
            <a:r>
              <a:rPr lang="fa-IR" dirty="0" err="1" smtClean="0">
                <a:cs typeface="B Compset" pitchFamily="2" charset="-78"/>
              </a:rPr>
              <a:t>تمايل</a:t>
            </a:r>
            <a:r>
              <a:rPr lang="fa-IR" dirty="0" smtClean="0">
                <a:cs typeface="B Compset" pitchFamily="2" charset="-78"/>
              </a:rPr>
              <a:t> به پرداخت سود به </a:t>
            </a:r>
            <a:r>
              <a:rPr lang="fa-IR" dirty="0" err="1" smtClean="0">
                <a:cs typeface="B Compset" pitchFamily="2" charset="-78"/>
              </a:rPr>
              <a:t>ذخيره</a:t>
            </a:r>
            <a:r>
              <a:rPr lang="fa-IR" dirty="0" smtClean="0">
                <a:cs typeface="B Compset" pitchFamily="2" charset="-78"/>
              </a:rPr>
              <a:t> </a:t>
            </a:r>
            <a:r>
              <a:rPr lang="fa-IR" dirty="0" err="1" smtClean="0">
                <a:cs typeface="B Compset" pitchFamily="2" charset="-78"/>
              </a:rPr>
              <a:t>هاي</a:t>
            </a:r>
            <a:r>
              <a:rPr lang="fa-IR" dirty="0" smtClean="0">
                <a:cs typeface="B Compset" pitchFamily="2" charset="-78"/>
              </a:rPr>
              <a:t> </a:t>
            </a:r>
            <a:r>
              <a:rPr lang="fa-IR" dirty="0" err="1" smtClean="0">
                <a:cs typeface="B Compset" pitchFamily="2" charset="-78"/>
              </a:rPr>
              <a:t>پولي</a:t>
            </a:r>
            <a:r>
              <a:rPr lang="fa-IR" dirty="0" smtClean="0">
                <a:cs typeface="B Compset" pitchFamily="2" charset="-78"/>
              </a:rPr>
              <a:t> دارند، </a:t>
            </a:r>
            <a:r>
              <a:rPr lang="fa-IR" dirty="0" err="1" smtClean="0">
                <a:cs typeface="B Compset" pitchFamily="2" charset="-78"/>
              </a:rPr>
              <a:t>زيرا</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توانند </a:t>
            </a:r>
            <a:r>
              <a:rPr lang="fa-IR" dirty="0" err="1" smtClean="0">
                <a:cs typeface="B Compset" pitchFamily="2" charset="-78"/>
              </a:rPr>
              <a:t>اين</a:t>
            </a:r>
            <a:r>
              <a:rPr lang="fa-IR" dirty="0" smtClean="0">
                <a:cs typeface="B Compset" pitchFamily="2" charset="-78"/>
              </a:rPr>
              <a:t> پول را به </a:t>
            </a:r>
            <a:r>
              <a:rPr lang="fa-IR" dirty="0" err="1" smtClean="0">
                <a:cs typeface="B Compset" pitchFamily="2" charset="-78"/>
              </a:rPr>
              <a:t>سرمايه</a:t>
            </a:r>
            <a:r>
              <a:rPr lang="fa-IR" dirty="0" smtClean="0">
                <a:cs typeface="B Compset" pitchFamily="2" charset="-78"/>
              </a:rPr>
              <a:t> گذاران قرض بدهند.</a:t>
            </a:r>
            <a:endParaRPr lang="en-US" dirty="0" smtClean="0">
              <a:cs typeface="B Compset" pitchFamily="2" charset="-78"/>
            </a:endParaRPr>
          </a:p>
          <a:p>
            <a:pPr algn="r" rtl="1">
              <a:buNone/>
            </a:pPr>
            <a:r>
              <a:rPr lang="fa-IR" dirty="0" smtClean="0">
                <a:cs typeface="B Compset" pitchFamily="2" charset="-78"/>
              </a:rPr>
              <a:t>اگر </a:t>
            </a:r>
            <a:r>
              <a:rPr lang="fa-IR" dirty="0" err="1" smtClean="0">
                <a:cs typeface="B Compset" pitchFamily="2" charset="-78"/>
              </a:rPr>
              <a:t>مقداري</a:t>
            </a:r>
            <a:r>
              <a:rPr lang="fa-IR" dirty="0" smtClean="0">
                <a:cs typeface="B Compset" pitchFamily="2" charset="-78"/>
              </a:rPr>
              <a:t> پول در بانک پس انداز </a:t>
            </a:r>
            <a:r>
              <a:rPr lang="fa-IR" dirty="0" err="1" smtClean="0">
                <a:cs typeface="B Compset" pitchFamily="2" charset="-78"/>
              </a:rPr>
              <a:t>کنيم</a:t>
            </a:r>
            <a:r>
              <a:rPr lang="fa-IR" dirty="0" smtClean="0">
                <a:cs typeface="B Compset" pitchFamily="2" charset="-78"/>
              </a:rPr>
              <a:t>،سود آن در فاصله </a:t>
            </a:r>
            <a:r>
              <a:rPr lang="fa-IR" dirty="0" err="1" smtClean="0">
                <a:cs typeface="B Compset" pitchFamily="2" charset="-78"/>
              </a:rPr>
              <a:t>هاي</a:t>
            </a:r>
            <a:r>
              <a:rPr lang="fa-IR" dirty="0" smtClean="0">
                <a:cs typeface="B Compset" pitchFamily="2" charset="-78"/>
              </a:rPr>
              <a:t> </a:t>
            </a:r>
            <a:r>
              <a:rPr lang="fa-IR" dirty="0" err="1" smtClean="0">
                <a:cs typeface="B Compset" pitchFamily="2" charset="-78"/>
              </a:rPr>
              <a:t>زماني</a:t>
            </a:r>
            <a:r>
              <a:rPr lang="fa-IR" dirty="0" smtClean="0">
                <a:cs typeface="B Compset" pitchFamily="2" charset="-78"/>
              </a:rPr>
              <a:t> </a:t>
            </a:r>
            <a:r>
              <a:rPr lang="fa-IR" dirty="0" err="1" smtClean="0">
                <a:cs typeface="B Compset" pitchFamily="2" charset="-78"/>
              </a:rPr>
              <a:t>معين</a:t>
            </a:r>
            <a:r>
              <a:rPr lang="fa-IR" dirty="0" smtClean="0">
                <a:cs typeface="B Compset" pitchFamily="2" charset="-78"/>
              </a:rPr>
              <a:t> </a:t>
            </a:r>
            <a:r>
              <a:rPr lang="fa-IR" dirty="0" err="1" smtClean="0">
                <a:cs typeface="B Compset" pitchFamily="2" charset="-78"/>
              </a:rPr>
              <a:t>تحصيل</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شود. </a:t>
            </a:r>
            <a:r>
              <a:rPr lang="fa-IR" dirty="0" err="1" smtClean="0">
                <a:cs typeface="B Compset" pitchFamily="2" charset="-78"/>
              </a:rPr>
              <a:t>هريک</a:t>
            </a:r>
            <a:r>
              <a:rPr lang="fa-IR" dirty="0" smtClean="0">
                <a:cs typeface="B Compset" pitchFamily="2" charset="-78"/>
              </a:rPr>
              <a:t> از </a:t>
            </a:r>
            <a:r>
              <a:rPr lang="fa-IR" dirty="0" err="1" smtClean="0">
                <a:cs typeface="B Compset" pitchFamily="2" charset="-78"/>
              </a:rPr>
              <a:t>اين</a:t>
            </a:r>
            <a:r>
              <a:rPr lang="fa-IR" dirty="0" smtClean="0">
                <a:cs typeface="B Compset" pitchFamily="2" charset="-78"/>
              </a:rPr>
              <a:t> </a:t>
            </a:r>
            <a:br>
              <a:rPr lang="fa-IR" dirty="0" smtClean="0">
                <a:cs typeface="B Compset" pitchFamily="2" charset="-78"/>
              </a:rPr>
            </a:br>
            <a:r>
              <a:rPr lang="fa-IR" dirty="0" smtClean="0">
                <a:cs typeface="B Compset" pitchFamily="2" charset="-78"/>
              </a:rPr>
              <a:t>فاصله </a:t>
            </a:r>
            <a:r>
              <a:rPr lang="fa-IR" dirty="0" err="1" smtClean="0">
                <a:cs typeface="B Compset" pitchFamily="2" charset="-78"/>
              </a:rPr>
              <a:t>هاي</a:t>
            </a:r>
            <a:r>
              <a:rPr lang="fa-IR" dirty="0" smtClean="0">
                <a:cs typeface="B Compset" pitchFamily="2" charset="-78"/>
              </a:rPr>
              <a:t> </a:t>
            </a:r>
            <a:r>
              <a:rPr lang="fa-IR" dirty="0" err="1" smtClean="0">
                <a:cs typeface="B Compset" pitchFamily="2" charset="-78"/>
              </a:rPr>
              <a:t>زماني</a:t>
            </a:r>
            <a:r>
              <a:rPr lang="fa-IR" dirty="0" smtClean="0">
                <a:cs typeface="B Compset" pitchFamily="2" charset="-78"/>
              </a:rPr>
              <a:t> معرف </a:t>
            </a:r>
            <a:r>
              <a:rPr lang="fa-IR" dirty="0" err="1" smtClean="0">
                <a:cs typeface="B Compset" pitchFamily="2" charset="-78"/>
              </a:rPr>
              <a:t>يک</a:t>
            </a:r>
            <a:r>
              <a:rPr lang="fa-IR" dirty="0" smtClean="0">
                <a:cs typeface="B Compset" pitchFamily="2" charset="-78"/>
              </a:rPr>
              <a:t> دوره سود است که </a:t>
            </a:r>
            <a:r>
              <a:rPr lang="fa-IR" dirty="0" err="1" smtClean="0">
                <a:cs typeface="B Compset" pitchFamily="2" charset="-78"/>
              </a:rPr>
              <a:t>درانتها</a:t>
            </a:r>
            <a:r>
              <a:rPr lang="fa-IR" dirty="0" smtClean="0">
                <a:cs typeface="B Compset" pitchFamily="2" charset="-78"/>
              </a:rPr>
              <a:t> ي آن سود به  دست آمده </a:t>
            </a:r>
            <a:r>
              <a:rPr lang="fa-IR" dirty="0" err="1" smtClean="0">
                <a:cs typeface="B Compset" pitchFamily="2" charset="-78"/>
              </a:rPr>
              <a:t>روي</a:t>
            </a:r>
            <a:r>
              <a:rPr lang="fa-IR" dirty="0" smtClean="0">
                <a:cs typeface="B Compset" pitchFamily="2" charset="-78"/>
              </a:rPr>
              <a:t> مبلغ </a:t>
            </a:r>
            <a:r>
              <a:rPr lang="fa-IR" dirty="0" err="1" smtClean="0">
                <a:cs typeface="B Compset" pitchFamily="2" charset="-78"/>
              </a:rPr>
              <a:t>اصلي</a:t>
            </a:r>
            <a:r>
              <a:rPr lang="fa-IR" dirty="0" smtClean="0">
                <a:cs typeface="B Compset" pitchFamily="2" charset="-78"/>
              </a:rPr>
              <a:t>، برحسب نرخ </a:t>
            </a:r>
            <a:r>
              <a:rPr lang="fa-IR" dirty="0" err="1" smtClean="0">
                <a:cs typeface="B Compset" pitchFamily="2" charset="-78"/>
              </a:rPr>
              <a:t>سودي</a:t>
            </a:r>
            <a:r>
              <a:rPr lang="fa-IR" dirty="0" smtClean="0">
                <a:cs typeface="B Compset" pitchFamily="2" charset="-78"/>
              </a:rPr>
              <a:t> مشخص شده محاسبه </a:t>
            </a:r>
            <a:r>
              <a:rPr lang="fa-IR" dirty="0" err="1" smtClean="0">
                <a:cs typeface="B Compset" pitchFamily="2" charset="-78"/>
              </a:rPr>
              <a:t>مي</a:t>
            </a:r>
            <a:r>
              <a:rPr lang="fa-IR" dirty="0" smtClean="0">
                <a:cs typeface="B Compset" pitchFamily="2" charset="-78"/>
              </a:rPr>
              <a:t> شود.</a:t>
            </a:r>
            <a:endParaRPr lang="en-US" dirty="0" smtClean="0">
              <a:cs typeface="B Compset" pitchFamily="2" charset="-78"/>
            </a:endParaRPr>
          </a:p>
          <a:p>
            <a:pPr algn="r">
              <a:buNone/>
            </a:pPr>
            <a:endParaRPr lang="en-US"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36</a:t>
            </a:r>
          </a:p>
          <a:p>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077200" cy="4800600"/>
          </a:xfrm>
        </p:spPr>
        <p:txBody>
          <a:bodyPr>
            <a:noAutofit/>
          </a:bodyPr>
          <a:lstStyle/>
          <a:p>
            <a:pPr algn="r" rtl="1">
              <a:buNone/>
            </a:pPr>
            <a:r>
              <a:rPr lang="fa-IR" sz="2800" b="1" dirty="0" smtClean="0">
                <a:cs typeface="B Compset" pitchFamily="2" charset="-78"/>
              </a:rPr>
              <a:t>سود ساده:</a:t>
            </a:r>
            <a:endParaRPr lang="en-US" sz="2800" b="1" dirty="0" smtClean="0">
              <a:cs typeface="B Compset" pitchFamily="2" charset="-78"/>
            </a:endParaRPr>
          </a:p>
          <a:p>
            <a:pPr algn="r" rtl="1">
              <a:buNone/>
            </a:pPr>
            <a:r>
              <a:rPr lang="fa-IR" sz="2800" b="1" dirty="0" smtClean="0">
                <a:cs typeface="B Compset" pitchFamily="2" charset="-78"/>
              </a:rPr>
              <a:t>  </a:t>
            </a:r>
            <a:r>
              <a:rPr lang="fa-IR" sz="2800" dirty="0" smtClean="0">
                <a:cs typeface="B Compset" pitchFamily="2" charset="-78"/>
              </a:rPr>
              <a:t>سود حاصل از تنها </a:t>
            </a:r>
            <a:r>
              <a:rPr lang="fa-IR" sz="2800" dirty="0" err="1" smtClean="0">
                <a:cs typeface="B Compset" pitchFamily="2" charset="-78"/>
              </a:rPr>
              <a:t>يک</a:t>
            </a:r>
            <a:r>
              <a:rPr lang="fa-IR" sz="2800" dirty="0" smtClean="0">
                <a:cs typeface="B Compset" pitchFamily="2" charset="-78"/>
              </a:rPr>
              <a:t> دوره سود واحد را سود ساده </a:t>
            </a:r>
            <a:r>
              <a:rPr lang="fa-IR" sz="2800" dirty="0" err="1" smtClean="0">
                <a:cs typeface="B Compset" pitchFamily="2" charset="-78"/>
              </a:rPr>
              <a:t>مي</a:t>
            </a:r>
            <a:r>
              <a:rPr lang="fa-IR" sz="2800" dirty="0" smtClean="0">
                <a:cs typeface="B Compset" pitchFamily="2" charset="-78"/>
              </a:rPr>
              <a:t> نماند.</a:t>
            </a:r>
            <a:endParaRPr lang="en-US" sz="2800" dirty="0" smtClean="0">
              <a:cs typeface="B Compset" pitchFamily="2" charset="-78"/>
            </a:endParaRPr>
          </a:p>
          <a:p>
            <a:pPr algn="r" rtl="1">
              <a:buNone/>
            </a:pPr>
            <a:endParaRPr lang="en-US" sz="2800" dirty="0" smtClean="0">
              <a:cs typeface="B Compset" pitchFamily="2" charset="-78"/>
            </a:endParaRPr>
          </a:p>
          <a:p>
            <a:pPr algn="r" rtl="1">
              <a:buNone/>
            </a:pPr>
            <a:r>
              <a:rPr lang="fa-IR" sz="2800" b="1" dirty="0" smtClean="0">
                <a:cs typeface="B Compset" pitchFamily="2" charset="-78"/>
              </a:rPr>
              <a:t>سود مرکب: </a:t>
            </a:r>
            <a:endParaRPr lang="en-US" sz="2800" b="1" dirty="0" smtClean="0">
              <a:cs typeface="B Compset" pitchFamily="2" charset="-78"/>
            </a:endParaRPr>
          </a:p>
          <a:p>
            <a:pPr algn="r" rtl="1">
              <a:buNone/>
            </a:pPr>
            <a:r>
              <a:rPr lang="fa-IR" sz="2800" b="1" dirty="0" smtClean="0">
                <a:cs typeface="B Compset" pitchFamily="2" charset="-78"/>
              </a:rPr>
              <a:t> </a:t>
            </a:r>
            <a:r>
              <a:rPr lang="fa-IR" sz="2800" dirty="0" smtClean="0">
                <a:cs typeface="B Compset" pitchFamily="2" charset="-78"/>
              </a:rPr>
              <a:t>اگر سود به دست آمده در </a:t>
            </a:r>
            <a:r>
              <a:rPr lang="fa-IR" sz="2800" dirty="0" err="1" smtClean="0">
                <a:cs typeface="B Compset" pitchFamily="2" charset="-78"/>
              </a:rPr>
              <a:t>انتهاي</a:t>
            </a:r>
            <a:r>
              <a:rPr lang="fa-IR" sz="2800" dirty="0" smtClean="0">
                <a:cs typeface="B Compset" pitchFamily="2" charset="-78"/>
              </a:rPr>
              <a:t> دوره سود از حساب خارج نشود و خود بخود </a:t>
            </a:r>
            <a:r>
              <a:rPr lang="fa-IR" sz="2800" dirty="0" err="1" smtClean="0">
                <a:cs typeface="B Compset" pitchFamily="2" charset="-78"/>
              </a:rPr>
              <a:t>بامبلغ</a:t>
            </a:r>
            <a:r>
              <a:rPr lang="fa-IR" sz="2800" dirty="0" smtClean="0">
                <a:cs typeface="B Compset" pitchFamily="2" charset="-78"/>
              </a:rPr>
              <a:t> پول </a:t>
            </a:r>
            <a:r>
              <a:rPr lang="fa-IR" sz="2800" dirty="0" err="1" smtClean="0">
                <a:cs typeface="B Compset" pitchFamily="2" charset="-78"/>
              </a:rPr>
              <a:t>اصلي</a:t>
            </a:r>
            <a:r>
              <a:rPr lang="fa-IR" sz="2800" dirty="0" smtClean="0">
                <a:cs typeface="B Compset" pitchFamily="2" charset="-78"/>
              </a:rPr>
              <a:t> در دوره </a:t>
            </a:r>
            <a:r>
              <a:rPr lang="fa-IR" sz="2800" dirty="0" err="1" smtClean="0">
                <a:cs typeface="B Compset" pitchFamily="2" charset="-78"/>
              </a:rPr>
              <a:t>بعدي</a:t>
            </a:r>
            <a:r>
              <a:rPr lang="fa-IR" sz="2800" dirty="0" smtClean="0">
                <a:cs typeface="B Compset" pitchFamily="2" charset="-78"/>
              </a:rPr>
              <a:t> سود پس انداز شود، سود حاصل در </a:t>
            </a:r>
            <a:r>
              <a:rPr lang="fa-IR" sz="2800" dirty="0" err="1" smtClean="0">
                <a:cs typeface="B Compset" pitchFamily="2" charset="-78"/>
              </a:rPr>
              <a:t>اين</a:t>
            </a:r>
            <a:r>
              <a:rPr lang="fa-IR" sz="2800" dirty="0" smtClean="0">
                <a:cs typeface="B Compset" pitchFamily="2" charset="-78"/>
              </a:rPr>
              <a:t> کار را سود مرکب </a:t>
            </a:r>
            <a:r>
              <a:rPr lang="fa-IR" sz="2800" dirty="0" err="1" smtClean="0">
                <a:cs typeface="B Compset" pitchFamily="2" charset="-78"/>
              </a:rPr>
              <a:t>مي</a:t>
            </a:r>
            <a:r>
              <a:rPr lang="fa-IR" sz="2800" dirty="0" smtClean="0">
                <a:cs typeface="B Compset" pitchFamily="2" charset="-78"/>
              </a:rPr>
              <a:t> نامند.</a:t>
            </a:r>
            <a:endParaRPr lang="en-US" sz="2800" dirty="0" smtClean="0">
              <a:cs typeface="B Compset" pitchFamily="2" charset="-78"/>
            </a:endParaRPr>
          </a:p>
          <a:p>
            <a:pPr algn="r" rtl="1">
              <a:buNone/>
            </a:pPr>
            <a:endParaRPr lang="en-US" sz="2800" dirty="0" smtClean="0">
              <a:cs typeface="B Compset" pitchFamily="2" charset="-78"/>
            </a:endParaRPr>
          </a:p>
          <a:p>
            <a:pPr algn="r" rtl="1">
              <a:buNone/>
            </a:pPr>
            <a:r>
              <a:rPr lang="fa-IR" sz="2800" b="1" dirty="0" smtClean="0">
                <a:cs typeface="B Compset" pitchFamily="2" charset="-78"/>
              </a:rPr>
              <a:t>نرخ سود:</a:t>
            </a:r>
            <a:endParaRPr lang="en-US" sz="2800" b="1" dirty="0" smtClean="0">
              <a:cs typeface="B Compset" pitchFamily="2" charset="-78"/>
            </a:endParaRPr>
          </a:p>
          <a:p>
            <a:pPr algn="r" rtl="1">
              <a:buNone/>
            </a:pPr>
            <a:r>
              <a:rPr lang="fa-IR" sz="2800" b="1" dirty="0" smtClean="0">
                <a:cs typeface="B Compset" pitchFamily="2" charset="-78"/>
              </a:rPr>
              <a:t> </a:t>
            </a:r>
            <a:r>
              <a:rPr lang="fa-IR" sz="2800" dirty="0" err="1" smtClean="0">
                <a:cs typeface="B Compset" pitchFamily="2" charset="-78"/>
              </a:rPr>
              <a:t>نرخي</a:t>
            </a:r>
            <a:r>
              <a:rPr lang="fa-IR" sz="2800" dirty="0" smtClean="0">
                <a:cs typeface="B Compset" pitchFamily="2" charset="-78"/>
              </a:rPr>
              <a:t> است که ارزش پول از حالا تاز مان </a:t>
            </a:r>
            <a:r>
              <a:rPr lang="fa-IR" sz="2800" dirty="0" err="1" smtClean="0">
                <a:cs typeface="B Compset" pitchFamily="2" charset="-78"/>
              </a:rPr>
              <a:t>آتي</a:t>
            </a:r>
            <a:r>
              <a:rPr lang="fa-IR" sz="2800" dirty="0" smtClean="0">
                <a:cs typeface="B Compset" pitchFamily="2" charset="-78"/>
              </a:rPr>
              <a:t> به آن مقدار </a:t>
            </a:r>
            <a:r>
              <a:rPr lang="fa-IR" sz="2800" dirty="0" err="1" smtClean="0">
                <a:cs typeface="B Compset" pitchFamily="2" charset="-78"/>
              </a:rPr>
              <a:t>افزايش</a:t>
            </a:r>
            <a:r>
              <a:rPr lang="fa-IR" sz="2800" dirty="0" smtClean="0">
                <a:cs typeface="B Compset" pitchFamily="2" charset="-78"/>
              </a:rPr>
              <a:t> </a:t>
            </a:r>
            <a:r>
              <a:rPr lang="fa-IR" sz="2800" dirty="0" err="1" smtClean="0">
                <a:cs typeface="B Compset" pitchFamily="2" charset="-78"/>
              </a:rPr>
              <a:t>مي</a:t>
            </a:r>
            <a:r>
              <a:rPr lang="fa-IR" sz="2800" dirty="0" smtClean="0">
                <a:cs typeface="B Compset" pitchFamily="2" charset="-78"/>
              </a:rPr>
              <a:t> </a:t>
            </a:r>
            <a:r>
              <a:rPr lang="fa-IR" sz="2800" dirty="0" err="1" smtClean="0">
                <a:cs typeface="B Compset" pitchFamily="2" charset="-78"/>
              </a:rPr>
              <a:t>يابد</a:t>
            </a:r>
            <a:r>
              <a:rPr lang="fa-IR" sz="2800" dirty="0" smtClean="0">
                <a:cs typeface="B Compset" pitchFamily="2" charset="-78"/>
              </a:rPr>
              <a:t>.</a:t>
            </a:r>
            <a:endParaRPr lang="en-US" sz="2800" dirty="0" smtClean="0">
              <a:cs typeface="B Compset" pitchFamily="2" charset="-78"/>
            </a:endParaRPr>
          </a:p>
          <a:p>
            <a:pPr algn="r">
              <a:buNone/>
            </a:pPr>
            <a:endParaRPr lang="en-US" sz="2800"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37</a:t>
            </a:r>
            <a:endParaRPr lang="en-US" dirty="0">
              <a:solidFill>
                <a:schemeClr val="tx1"/>
              </a:solidFill>
            </a:endParaRPr>
          </a:p>
        </p:txBody>
      </p:sp>
      <p:sp>
        <p:nvSpPr>
          <p:cNvPr id="4" name="Rectangle 3"/>
          <p:cNvSpPr/>
          <p:nvPr/>
        </p:nvSpPr>
        <p:spPr>
          <a:xfrm>
            <a:off x="-11502"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229600" cy="3200400"/>
          </a:xfrm>
        </p:spPr>
        <p:txBody>
          <a:bodyPr>
            <a:noAutofit/>
          </a:bodyPr>
          <a:lstStyle/>
          <a:p>
            <a:pPr algn="r" rtl="1"/>
            <a:r>
              <a:rPr lang="fa-IR" sz="2800" b="1" dirty="0" smtClean="0">
                <a:solidFill>
                  <a:schemeClr val="tx1"/>
                </a:solidFill>
                <a:cs typeface="B Compset" pitchFamily="2" charset="-78"/>
              </a:rPr>
              <a:t>نرخ </a:t>
            </a:r>
            <a:r>
              <a:rPr lang="fa-IR" sz="2800" b="1" dirty="0" err="1" smtClean="0">
                <a:solidFill>
                  <a:schemeClr val="tx1"/>
                </a:solidFill>
                <a:cs typeface="B Compset" pitchFamily="2" charset="-78"/>
              </a:rPr>
              <a:t>تنزيل</a:t>
            </a:r>
            <a:r>
              <a:rPr lang="fa-IR" sz="2800" b="1" dirty="0" smtClean="0">
                <a:solidFill>
                  <a:schemeClr val="tx1"/>
                </a:solidFill>
                <a:cs typeface="B Compset" pitchFamily="2" charset="-78"/>
              </a:rPr>
              <a:t>: </a:t>
            </a:r>
            <a:r>
              <a:rPr lang="en-US" sz="2800" b="1" dirty="0" smtClean="0">
                <a:solidFill>
                  <a:schemeClr val="tx1"/>
                </a:solidFill>
                <a:cs typeface="B Compset" pitchFamily="2" charset="-78"/>
              </a:rPr>
              <a:t/>
            </a:r>
            <a:br>
              <a:rPr lang="en-US" sz="2800" b="1" dirty="0" smtClean="0">
                <a:solidFill>
                  <a:schemeClr val="tx1"/>
                </a:solidFill>
                <a:cs typeface="B Compset" pitchFamily="2" charset="-78"/>
              </a:rPr>
            </a:br>
            <a:r>
              <a:rPr lang="fa-IR" sz="2800" dirty="0" err="1" smtClean="0">
                <a:solidFill>
                  <a:schemeClr val="tx1"/>
                </a:solidFill>
                <a:cs typeface="B Compset" pitchFamily="2" charset="-78"/>
              </a:rPr>
              <a:t>نرخي</a:t>
            </a:r>
            <a:r>
              <a:rPr lang="fa-IR" sz="2800" dirty="0" smtClean="0">
                <a:solidFill>
                  <a:schemeClr val="tx1"/>
                </a:solidFill>
                <a:cs typeface="B Compset" pitchFamily="2" charset="-78"/>
              </a:rPr>
              <a:t> است که ارزش پول از زمان </a:t>
            </a:r>
            <a:r>
              <a:rPr lang="fa-IR" sz="2800" dirty="0" err="1" smtClean="0">
                <a:solidFill>
                  <a:schemeClr val="tx1"/>
                </a:solidFill>
                <a:cs typeface="B Compset" pitchFamily="2" charset="-78"/>
              </a:rPr>
              <a:t>آتي</a:t>
            </a:r>
            <a:r>
              <a:rPr lang="fa-IR" sz="2800" dirty="0" smtClean="0">
                <a:solidFill>
                  <a:schemeClr val="tx1"/>
                </a:solidFill>
                <a:cs typeface="B Compset" pitchFamily="2" charset="-78"/>
              </a:rPr>
              <a:t> به زمان حال به آن مقدار کاهش </a:t>
            </a:r>
            <a:r>
              <a:rPr lang="fa-IR" sz="2800" dirty="0" err="1" smtClean="0">
                <a:solidFill>
                  <a:schemeClr val="tx1"/>
                </a:solidFill>
                <a:cs typeface="B Compset" pitchFamily="2" charset="-78"/>
              </a:rPr>
              <a:t>مي</a:t>
            </a:r>
            <a:r>
              <a:rPr lang="fa-IR" sz="2800" dirty="0" smtClean="0">
                <a:solidFill>
                  <a:schemeClr val="tx1"/>
                </a:solidFill>
                <a:cs typeface="B Compset" pitchFamily="2" charset="-78"/>
              </a:rPr>
              <a:t> </a:t>
            </a:r>
            <a:r>
              <a:rPr lang="fa-IR" sz="2800" dirty="0" err="1" smtClean="0">
                <a:solidFill>
                  <a:schemeClr val="tx1"/>
                </a:solidFill>
                <a:cs typeface="B Compset" pitchFamily="2" charset="-78"/>
              </a:rPr>
              <a:t>يابد</a:t>
            </a:r>
            <a:r>
              <a:rPr lang="fa-IR" sz="2800" dirty="0" smtClean="0">
                <a:solidFill>
                  <a:schemeClr val="tx1"/>
                </a:solidFill>
                <a:cs typeface="B Compset" pitchFamily="2" charset="-78"/>
              </a:rPr>
              <a:t>.</a:t>
            </a:r>
            <a:r>
              <a:rPr lang="en-US" sz="2800" dirty="0" smtClean="0">
                <a:solidFill>
                  <a:schemeClr val="tx1"/>
                </a:solidFill>
                <a:cs typeface="B Compset" pitchFamily="2" charset="-78"/>
              </a:rPr>
              <a:t/>
            </a:r>
            <a:br>
              <a:rPr lang="en-US" sz="2800" dirty="0" smtClean="0">
                <a:solidFill>
                  <a:schemeClr val="tx1"/>
                </a:solidFill>
                <a:cs typeface="B Compset" pitchFamily="2" charset="-78"/>
              </a:rPr>
            </a:br>
            <a:r>
              <a:rPr lang="en-US" sz="2800" dirty="0" smtClean="0">
                <a:solidFill>
                  <a:schemeClr val="tx1"/>
                </a:solidFill>
                <a:cs typeface="B Compset" pitchFamily="2" charset="-78"/>
              </a:rPr>
              <a:t/>
            </a:r>
            <a:br>
              <a:rPr lang="en-US" sz="2800" dirty="0" smtClean="0">
                <a:solidFill>
                  <a:schemeClr val="tx1"/>
                </a:solidFill>
                <a:cs typeface="B Compset" pitchFamily="2" charset="-78"/>
              </a:rPr>
            </a:br>
            <a:r>
              <a:rPr lang="fa-IR" sz="2800" b="1" dirty="0" smtClean="0">
                <a:solidFill>
                  <a:schemeClr val="tx1"/>
                </a:solidFill>
                <a:cs typeface="B Compset" pitchFamily="2" charset="-78"/>
              </a:rPr>
              <a:t>نرخ بهره:</a:t>
            </a:r>
            <a:r>
              <a:rPr lang="en-US" sz="2800" b="1" dirty="0" smtClean="0">
                <a:solidFill>
                  <a:schemeClr val="tx1"/>
                </a:solidFill>
                <a:cs typeface="B Compset" pitchFamily="2" charset="-78"/>
              </a:rPr>
              <a:t/>
            </a:r>
            <a:br>
              <a:rPr lang="en-US" sz="2800" b="1" dirty="0" smtClean="0">
                <a:solidFill>
                  <a:schemeClr val="tx1"/>
                </a:solidFill>
                <a:cs typeface="B Compset" pitchFamily="2" charset="-78"/>
              </a:rPr>
            </a:br>
            <a:r>
              <a:rPr lang="fa-IR" sz="2800" b="1" dirty="0" smtClean="0">
                <a:solidFill>
                  <a:schemeClr val="tx1"/>
                </a:solidFill>
                <a:cs typeface="B Compset" pitchFamily="2" charset="-78"/>
              </a:rPr>
              <a:t> </a:t>
            </a:r>
            <a:r>
              <a:rPr lang="fa-IR" sz="2800" dirty="0" smtClean="0">
                <a:solidFill>
                  <a:schemeClr val="tx1"/>
                </a:solidFill>
                <a:cs typeface="B Compset" pitchFamily="2" charset="-78"/>
              </a:rPr>
              <a:t>نسبت بهره </a:t>
            </a:r>
            <a:r>
              <a:rPr lang="fa-IR" sz="2800" dirty="0" err="1" smtClean="0">
                <a:solidFill>
                  <a:schemeClr val="tx1"/>
                </a:solidFill>
                <a:cs typeface="B Compset" pitchFamily="2" charset="-78"/>
              </a:rPr>
              <a:t>سرمايه</a:t>
            </a:r>
            <a:r>
              <a:rPr lang="fa-IR" sz="2800" dirty="0" smtClean="0">
                <a:solidFill>
                  <a:schemeClr val="tx1"/>
                </a:solidFill>
                <a:cs typeface="B Compset" pitchFamily="2" charset="-78"/>
              </a:rPr>
              <a:t> به اصل </a:t>
            </a:r>
            <a:r>
              <a:rPr lang="fa-IR" sz="2800" dirty="0" err="1" smtClean="0">
                <a:solidFill>
                  <a:schemeClr val="tx1"/>
                </a:solidFill>
                <a:cs typeface="B Compset" pitchFamily="2" charset="-78"/>
              </a:rPr>
              <a:t>سرمايه</a:t>
            </a:r>
            <a:r>
              <a:rPr lang="fa-IR" sz="2800" dirty="0" smtClean="0">
                <a:solidFill>
                  <a:schemeClr val="tx1"/>
                </a:solidFill>
                <a:cs typeface="B Compset" pitchFamily="2" charset="-78"/>
              </a:rPr>
              <a:t> نرخ بهره </a:t>
            </a:r>
            <a:r>
              <a:rPr lang="fa-IR" sz="2800" dirty="0" err="1" smtClean="0">
                <a:solidFill>
                  <a:schemeClr val="tx1"/>
                </a:solidFill>
                <a:cs typeface="B Compset" pitchFamily="2" charset="-78"/>
              </a:rPr>
              <a:t>مي</a:t>
            </a:r>
            <a:r>
              <a:rPr lang="fa-IR" sz="2800" dirty="0" smtClean="0">
                <a:solidFill>
                  <a:schemeClr val="tx1"/>
                </a:solidFill>
                <a:cs typeface="B Compset" pitchFamily="2" charset="-78"/>
              </a:rPr>
              <a:t> باشد .</a:t>
            </a:r>
            <a:r>
              <a:rPr lang="fa-IR" sz="2800" dirty="0" smtClean="0">
                <a:solidFill>
                  <a:schemeClr val="tx1"/>
                </a:solidFill>
              </a:rPr>
              <a:t> </a:t>
            </a:r>
            <a:r>
              <a:rPr lang="en-US" sz="2800" dirty="0" smtClean="0">
                <a:solidFill>
                  <a:schemeClr val="tx1"/>
                </a:solidFill>
                <a:cs typeface="B Compset" pitchFamily="2" charset="-78"/>
              </a:rPr>
              <a:t/>
            </a:r>
            <a:br>
              <a:rPr lang="en-US" sz="2800" dirty="0" smtClean="0">
                <a:solidFill>
                  <a:schemeClr val="tx1"/>
                </a:solidFill>
                <a:cs typeface="B Compset" pitchFamily="2" charset="-78"/>
              </a:rPr>
            </a:br>
            <a:endParaRPr lang="en-US" sz="2800" dirty="0">
              <a:solidFill>
                <a:schemeClr val="tx1"/>
              </a:solidFill>
            </a:endParaRPr>
          </a:p>
        </p:txBody>
      </p:sp>
      <p:pic>
        <p:nvPicPr>
          <p:cNvPr id="4" name="Content Placeholder 3" descr="Capture.PNG1.PNG"/>
          <p:cNvPicPr>
            <a:picLocks noGrp="1" noChangeAspect="1"/>
          </p:cNvPicPr>
          <p:nvPr>
            <p:ph idx="1"/>
          </p:nvPr>
        </p:nvPicPr>
        <p:blipFill>
          <a:blip r:embed="rId2" cstate="print"/>
          <a:stretch>
            <a:fillRect/>
          </a:stretch>
        </p:blipFill>
        <p:spPr>
          <a:xfrm>
            <a:off x="304800" y="4572000"/>
            <a:ext cx="3810000" cy="1282763"/>
          </a:xfrm>
        </p:spPr>
      </p:pic>
      <p:sp>
        <p:nvSpPr>
          <p:cNvPr id="5" name="Slide Number Placeholder 4"/>
          <p:cNvSpPr>
            <a:spLocks noGrp="1"/>
          </p:cNvSpPr>
          <p:nvPr>
            <p:ph type="sldNum" sz="quarter" idx="12"/>
          </p:nvPr>
        </p:nvSpPr>
        <p:spPr/>
        <p:txBody>
          <a:bodyPr/>
          <a:lstStyle/>
          <a:p>
            <a:r>
              <a:rPr lang="fa-IR" dirty="0" smtClean="0">
                <a:solidFill>
                  <a:schemeClr val="tx1"/>
                </a:solidFill>
              </a:rPr>
              <a:t>38</a:t>
            </a:r>
            <a:endParaRPr lang="en-US" dirty="0">
              <a:solidFill>
                <a:schemeClr val="tx1"/>
              </a:solidFill>
            </a:endParaRPr>
          </a:p>
        </p:txBody>
      </p:sp>
      <p:sp>
        <p:nvSpPr>
          <p:cNvPr id="6" name="Rectangle 5"/>
          <p:cNvSpPr/>
          <p:nvPr/>
        </p:nvSpPr>
        <p:spPr>
          <a:xfrm>
            <a:off x="2875"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rtl="1"/>
            <a:r>
              <a:rPr lang="en-US" b="1" dirty="0" smtClean="0">
                <a:cs typeface="B Compset" pitchFamily="2" charset="-78"/>
              </a:rPr>
              <a:t>Axiom</a:t>
            </a:r>
            <a:r>
              <a:rPr lang="fa-IR" b="1" dirty="0" smtClean="0">
                <a:cs typeface="B Compset" pitchFamily="2" charset="-78"/>
              </a:rPr>
              <a:t> در اقتصاد</a:t>
            </a:r>
            <a:r>
              <a:rPr lang="en-US" dirty="0" smtClean="0">
                <a:cs typeface="B Compset" pitchFamily="2" charset="-78"/>
              </a:rPr>
              <a:t/>
            </a:r>
            <a:br>
              <a:rPr lang="en-US" dirty="0" smtClean="0">
                <a:cs typeface="B Compset" pitchFamily="2" charset="-78"/>
              </a:rPr>
            </a:br>
            <a:endParaRPr lang="en-US" dirty="0">
              <a:cs typeface="B Compset" pitchFamily="2" charset="-78"/>
            </a:endParaRPr>
          </a:p>
        </p:txBody>
      </p:sp>
      <p:sp>
        <p:nvSpPr>
          <p:cNvPr id="3" name="Content Placeholder 2"/>
          <p:cNvSpPr>
            <a:spLocks noGrp="1"/>
          </p:cNvSpPr>
          <p:nvPr>
            <p:ph idx="1"/>
          </p:nvPr>
        </p:nvSpPr>
        <p:spPr>
          <a:xfrm>
            <a:off x="457200" y="1371600"/>
            <a:ext cx="8229600" cy="4525963"/>
          </a:xfrm>
        </p:spPr>
        <p:txBody>
          <a:bodyPr>
            <a:noAutofit/>
          </a:bodyPr>
          <a:lstStyle/>
          <a:p>
            <a:pPr lvl="0" algn="r" rtl="1">
              <a:buNone/>
            </a:pPr>
            <a:r>
              <a:rPr lang="fa-IR" sz="2800" dirty="0" smtClean="0">
                <a:cs typeface="B Compset" pitchFamily="2" charset="-78"/>
              </a:rPr>
              <a:t>1)</a:t>
            </a:r>
            <a:r>
              <a:rPr lang="en-US" sz="2800" dirty="0" smtClean="0">
                <a:cs typeface="B Compset" pitchFamily="2" charset="-78"/>
              </a:rPr>
              <a:t>Scarcity </a:t>
            </a:r>
            <a:r>
              <a:rPr lang="en-US" sz="2800" dirty="0">
                <a:cs typeface="B Compset" pitchFamily="2" charset="-78"/>
              </a:rPr>
              <a:t>V </a:t>
            </a:r>
            <a:r>
              <a:rPr lang="en-US" sz="2800" dirty="0" smtClean="0">
                <a:cs typeface="B Compset" pitchFamily="2" charset="-78"/>
              </a:rPr>
              <a:t>plenty</a:t>
            </a:r>
            <a:r>
              <a:rPr lang="fa-IR" sz="2800" dirty="0" smtClean="0">
                <a:cs typeface="B Compset" pitchFamily="2" charset="-78"/>
              </a:rPr>
              <a:t> (اصل </a:t>
            </a:r>
            <a:r>
              <a:rPr lang="fa-IR" sz="2800" dirty="0">
                <a:cs typeface="B Compset" pitchFamily="2" charset="-78"/>
              </a:rPr>
              <a:t>فراواني در مقابل </a:t>
            </a:r>
            <a:r>
              <a:rPr lang="fa-IR" sz="2800" dirty="0" smtClean="0">
                <a:cs typeface="B Compset" pitchFamily="2" charset="-78"/>
              </a:rPr>
              <a:t>کميابي)</a:t>
            </a:r>
          </a:p>
          <a:p>
            <a:pPr lvl="0" algn="r" rtl="1">
              <a:buNone/>
            </a:pPr>
            <a:endParaRPr lang="en-US" sz="1800" dirty="0">
              <a:cs typeface="B Compset" pitchFamily="2" charset="-78"/>
            </a:endParaRPr>
          </a:p>
          <a:p>
            <a:pPr algn="r" rtl="1">
              <a:buNone/>
            </a:pPr>
            <a:r>
              <a:rPr lang="fa-IR" sz="2800" dirty="0">
                <a:cs typeface="B Compset" pitchFamily="2" charset="-78"/>
              </a:rPr>
              <a:t>الف: </a:t>
            </a:r>
            <a:r>
              <a:rPr lang="fa-IR" sz="2800" dirty="0" err="1">
                <a:cs typeface="B Compset" pitchFamily="2" charset="-78"/>
              </a:rPr>
              <a:t>فراواني</a:t>
            </a:r>
            <a:r>
              <a:rPr lang="fa-IR" sz="2800" dirty="0">
                <a:cs typeface="B Compset" pitchFamily="2" charset="-78"/>
              </a:rPr>
              <a:t> </a:t>
            </a:r>
            <a:r>
              <a:rPr lang="fa-IR" sz="2800" dirty="0" err="1">
                <a:cs typeface="B Compset" pitchFamily="2" charset="-78"/>
              </a:rPr>
              <a:t>يعني</a:t>
            </a:r>
            <a:r>
              <a:rPr lang="fa-IR" sz="2800" dirty="0">
                <a:cs typeface="B Compset" pitchFamily="2" charset="-78"/>
              </a:rPr>
              <a:t> در بهر </a:t>
            </a:r>
            <a:r>
              <a:rPr lang="fa-IR" sz="2800" dirty="0" err="1">
                <a:cs typeface="B Compset" pitchFamily="2" charset="-78"/>
              </a:rPr>
              <a:t>مندي</a:t>
            </a:r>
            <a:r>
              <a:rPr lang="fa-IR" sz="2800" dirty="0">
                <a:cs typeface="B Compset" pitchFamily="2" charset="-78"/>
              </a:rPr>
              <a:t> از کالاها و خدمات </a:t>
            </a:r>
            <a:r>
              <a:rPr lang="fa-IR" sz="2800" dirty="0" err="1">
                <a:cs typeface="B Compset" pitchFamily="2" charset="-78"/>
              </a:rPr>
              <a:t>کوچکترين</a:t>
            </a:r>
            <a:r>
              <a:rPr lang="fa-IR" sz="2800" dirty="0">
                <a:cs typeface="B Compset" pitchFamily="2" charset="-78"/>
              </a:rPr>
              <a:t> </a:t>
            </a:r>
            <a:r>
              <a:rPr lang="fa-IR" sz="2800" dirty="0" err="1">
                <a:cs typeface="B Compset" pitchFamily="2" charset="-78"/>
              </a:rPr>
              <a:t>محدوديتي</a:t>
            </a:r>
            <a:r>
              <a:rPr lang="fa-IR" sz="2800" dirty="0">
                <a:cs typeface="B Compset" pitchFamily="2" charset="-78"/>
              </a:rPr>
              <a:t> نداشته </a:t>
            </a:r>
            <a:r>
              <a:rPr lang="fa-IR" sz="2800" dirty="0" err="1">
                <a:cs typeface="B Compset" pitchFamily="2" charset="-78"/>
              </a:rPr>
              <a:t>باشيم</a:t>
            </a:r>
            <a:r>
              <a:rPr lang="fa-IR" sz="2800" dirty="0">
                <a:cs typeface="B Compset" pitchFamily="2" charset="-78"/>
              </a:rPr>
              <a:t>.</a:t>
            </a:r>
            <a:endParaRPr lang="en-US" sz="2800" dirty="0">
              <a:cs typeface="B Compset" pitchFamily="2" charset="-78"/>
            </a:endParaRPr>
          </a:p>
          <a:p>
            <a:pPr algn="r" rtl="1">
              <a:buNone/>
            </a:pPr>
            <a:r>
              <a:rPr lang="fa-IR" sz="2800" dirty="0">
                <a:cs typeface="B Compset" pitchFamily="2" charset="-78"/>
              </a:rPr>
              <a:t>ب: </a:t>
            </a:r>
            <a:r>
              <a:rPr lang="fa-IR" sz="2800" dirty="0" err="1">
                <a:cs typeface="B Compset" pitchFamily="2" charset="-78"/>
              </a:rPr>
              <a:t>کميابي</a:t>
            </a:r>
            <a:r>
              <a:rPr lang="fa-IR" sz="2800" dirty="0">
                <a:cs typeface="B Compset" pitchFamily="2" charset="-78"/>
              </a:rPr>
              <a:t> </a:t>
            </a:r>
            <a:r>
              <a:rPr lang="fa-IR" sz="2800" dirty="0" err="1">
                <a:cs typeface="B Compset" pitchFamily="2" charset="-78"/>
              </a:rPr>
              <a:t>يعني</a:t>
            </a:r>
            <a:r>
              <a:rPr lang="fa-IR" sz="2800" dirty="0">
                <a:cs typeface="B Compset" pitchFamily="2" charset="-78"/>
              </a:rPr>
              <a:t> در </a:t>
            </a:r>
            <a:r>
              <a:rPr lang="fa-IR" sz="2800" dirty="0" err="1">
                <a:cs typeface="B Compset" pitchFamily="2" charset="-78"/>
              </a:rPr>
              <a:t>بهرمندي</a:t>
            </a:r>
            <a:r>
              <a:rPr lang="fa-IR" sz="2800" dirty="0">
                <a:cs typeface="B Compset" pitchFamily="2" charset="-78"/>
              </a:rPr>
              <a:t> از کالاها و خدمات </a:t>
            </a:r>
            <a:r>
              <a:rPr lang="fa-IR" sz="2800" dirty="0" err="1">
                <a:cs typeface="B Compset" pitchFamily="2" charset="-78"/>
              </a:rPr>
              <a:t>محدوديت</a:t>
            </a:r>
            <a:r>
              <a:rPr lang="fa-IR" sz="2800" dirty="0">
                <a:cs typeface="B Compset" pitchFamily="2" charset="-78"/>
              </a:rPr>
              <a:t> داشته </a:t>
            </a:r>
            <a:r>
              <a:rPr lang="fa-IR" sz="2800" dirty="0" err="1">
                <a:cs typeface="B Compset" pitchFamily="2" charset="-78"/>
              </a:rPr>
              <a:t>باشيم</a:t>
            </a:r>
            <a:r>
              <a:rPr lang="fa-IR" sz="2800" dirty="0" smtClean="0">
                <a:cs typeface="B Compset" pitchFamily="2" charset="-78"/>
              </a:rPr>
              <a:t>.</a:t>
            </a:r>
          </a:p>
          <a:p>
            <a:pPr algn="r" rtl="1">
              <a:buNone/>
            </a:pPr>
            <a:endParaRPr lang="en-US" sz="1400" dirty="0">
              <a:cs typeface="B Compset" pitchFamily="2" charset="-78"/>
            </a:endParaRPr>
          </a:p>
          <a:p>
            <a:pPr algn="r" rtl="1">
              <a:buNone/>
            </a:pPr>
            <a:r>
              <a:rPr lang="fa-IR" sz="2800" dirty="0">
                <a:cs typeface="B Compset" pitchFamily="2" charset="-78"/>
              </a:rPr>
              <a:t>2) </a:t>
            </a:r>
            <a:r>
              <a:rPr lang="en-US" sz="2800" dirty="0" smtClean="0">
                <a:cs typeface="B Compset" pitchFamily="2" charset="-78"/>
              </a:rPr>
              <a:t>Pruference</a:t>
            </a:r>
            <a:r>
              <a:rPr lang="fa-IR" sz="2800" dirty="0">
                <a:cs typeface="B Compset" pitchFamily="2" charset="-78"/>
              </a:rPr>
              <a:t> </a:t>
            </a:r>
            <a:r>
              <a:rPr lang="fa-IR" sz="2800" dirty="0" smtClean="0">
                <a:cs typeface="B Compset" pitchFamily="2" charset="-78"/>
              </a:rPr>
              <a:t>(اصل </a:t>
            </a:r>
            <a:r>
              <a:rPr lang="fa-IR" sz="2800" dirty="0">
                <a:cs typeface="B Compset" pitchFamily="2" charset="-78"/>
              </a:rPr>
              <a:t>بيش </a:t>
            </a:r>
            <a:r>
              <a:rPr lang="fa-IR" sz="2800" dirty="0" smtClean="0">
                <a:cs typeface="B Compset" pitchFamily="2" charset="-78"/>
              </a:rPr>
              <a:t>خواهي) </a:t>
            </a:r>
            <a:r>
              <a:rPr lang="fa-IR" sz="2800" dirty="0">
                <a:cs typeface="B Compset" pitchFamily="2" charset="-78"/>
              </a:rPr>
              <a:t>يعني انسانها بيشتر را به کمتر ترجيح مي دهند</a:t>
            </a:r>
            <a:r>
              <a:rPr lang="fa-IR" sz="2800" dirty="0" smtClean="0">
                <a:cs typeface="B Compset" pitchFamily="2" charset="-78"/>
              </a:rPr>
              <a:t>.</a:t>
            </a:r>
          </a:p>
          <a:p>
            <a:pPr algn="r" rtl="1">
              <a:buNone/>
            </a:pPr>
            <a:endParaRPr lang="en-US" sz="1600" dirty="0">
              <a:cs typeface="B Compset" pitchFamily="2" charset="-78"/>
            </a:endParaRPr>
          </a:p>
          <a:p>
            <a:pPr algn="r" rtl="1">
              <a:buNone/>
            </a:pPr>
            <a:r>
              <a:rPr lang="fa-IR" sz="2800" dirty="0">
                <a:cs typeface="B Compset" pitchFamily="2" charset="-78"/>
              </a:rPr>
              <a:t>3) </a:t>
            </a:r>
            <a:r>
              <a:rPr lang="en-US" sz="2800" dirty="0" smtClean="0">
                <a:cs typeface="B Compset" pitchFamily="2" charset="-78"/>
              </a:rPr>
              <a:t>Rational</a:t>
            </a:r>
            <a:r>
              <a:rPr lang="fa-IR" sz="2800" dirty="0">
                <a:cs typeface="B Compset" pitchFamily="2" charset="-78"/>
              </a:rPr>
              <a:t> </a:t>
            </a:r>
            <a:r>
              <a:rPr lang="fa-IR" sz="2800" dirty="0" smtClean="0">
                <a:cs typeface="B Compset" pitchFamily="2" charset="-78"/>
              </a:rPr>
              <a:t>(اصل عقلايي)  </a:t>
            </a:r>
            <a:r>
              <a:rPr lang="fa-IR" sz="2800" dirty="0">
                <a:cs typeface="B Compset" pitchFamily="2" charset="-78"/>
              </a:rPr>
              <a:t>تصميمات اقتصادي و اقدامات بشر بايد عقلايي و منطبق بر منطق باشد.</a:t>
            </a:r>
            <a:endParaRPr lang="en-US" sz="2800" dirty="0">
              <a:cs typeface="B Compset" pitchFamily="2" charset="-78"/>
            </a:endParaRPr>
          </a:p>
          <a:p>
            <a:pPr algn="r" rtl="1">
              <a:buNone/>
            </a:pPr>
            <a:endParaRPr lang="en-US" sz="2800"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2</a:t>
            </a:r>
            <a:endParaRPr lang="en-US" dirty="0">
              <a:solidFill>
                <a:schemeClr val="tx1"/>
              </a:solidFill>
            </a:endParaRPr>
          </a:p>
        </p:txBody>
      </p:sp>
      <p:sp>
        <p:nvSpPr>
          <p:cNvPr id="6" name="Rectangle 5"/>
          <p:cNvSpPr/>
          <p:nvPr/>
        </p:nvSpPr>
        <p:spPr>
          <a:xfrm>
            <a:off x="8626"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334000"/>
          </a:xfrm>
          <a:effectLst>
            <a:outerShdw blurRad="50800" dist="38100" dir="16200000" rotWithShape="0">
              <a:prstClr val="black">
                <a:alpha val="40000"/>
              </a:prstClr>
            </a:outerShdw>
          </a:effectLst>
        </p:spPr>
        <p:txBody>
          <a:bodyPr>
            <a:noAutofit/>
          </a:bodyPr>
          <a:lstStyle/>
          <a:p>
            <a:pPr algn="r" rtl="1">
              <a:buNone/>
            </a:pPr>
            <a:r>
              <a:rPr lang="fa-IR" sz="2800" b="1" dirty="0" smtClean="0">
                <a:cs typeface="B Compset" pitchFamily="2" charset="-78"/>
              </a:rPr>
              <a:t>بهره :</a:t>
            </a:r>
            <a:endParaRPr lang="en-US" sz="2800" b="1" dirty="0" smtClean="0">
              <a:cs typeface="B Compset" pitchFamily="2" charset="-78"/>
            </a:endParaRPr>
          </a:p>
          <a:p>
            <a:pPr algn="r" rtl="1">
              <a:buNone/>
            </a:pPr>
            <a:endParaRPr lang="en-US" sz="2800" dirty="0" smtClean="0">
              <a:cs typeface="B Compset" pitchFamily="2" charset="-78"/>
            </a:endParaRPr>
          </a:p>
          <a:p>
            <a:pPr algn="r" rtl="1">
              <a:buNone/>
            </a:pPr>
            <a:r>
              <a:rPr lang="fa-IR" sz="2400" dirty="0" smtClean="0">
                <a:cs typeface="B Compset" pitchFamily="2" charset="-78"/>
              </a:rPr>
              <a:t>هزينه استفاده از سرمايه را بهره مي گويند.</a:t>
            </a:r>
            <a:r>
              <a:rPr lang="en-US" sz="2400" dirty="0" smtClean="0">
                <a:cs typeface="B Compset" pitchFamily="2" charset="-78"/>
              </a:rPr>
              <a:t>    </a:t>
            </a:r>
            <a:r>
              <a:rPr lang="fa-IR" sz="2400" dirty="0" smtClean="0">
                <a:cs typeface="B Compset" pitchFamily="2" charset="-78"/>
              </a:rPr>
              <a:t>اصل سرمایه - اصل و فرع سرمایه =</a:t>
            </a:r>
            <a:r>
              <a:rPr lang="fa-IR" sz="2400" b="1" dirty="0" smtClean="0">
                <a:cs typeface="B Compset" pitchFamily="2" charset="-78"/>
              </a:rPr>
              <a:t> بهره</a:t>
            </a:r>
            <a:endParaRPr lang="en-US" sz="2400" dirty="0" smtClean="0">
              <a:cs typeface="B Compset" pitchFamily="2" charset="-78"/>
            </a:endParaRPr>
          </a:p>
          <a:p>
            <a:pPr algn="r" rtl="1">
              <a:buNone/>
            </a:pPr>
            <a:endParaRPr lang="en-US" sz="2400" b="1" dirty="0" smtClean="0">
              <a:cs typeface="B Compset" pitchFamily="2" charset="-78"/>
            </a:endParaRPr>
          </a:p>
          <a:p>
            <a:pPr algn="r" rtl="1">
              <a:buNone/>
            </a:pPr>
            <a:endParaRPr lang="en-US" sz="2400" b="1" dirty="0" smtClean="0">
              <a:cs typeface="B Compset" pitchFamily="2" charset="-78"/>
            </a:endParaRPr>
          </a:p>
          <a:p>
            <a:pPr algn="r" rtl="1">
              <a:buNone/>
            </a:pPr>
            <a:r>
              <a:rPr lang="fa-IR" sz="2800" b="1" dirty="0" smtClean="0">
                <a:cs typeface="B Compset" pitchFamily="2" charset="-78"/>
              </a:rPr>
              <a:t>مثال 1 : (سود ساده)</a:t>
            </a:r>
            <a:endParaRPr lang="en-US" sz="2800" b="1" dirty="0" smtClean="0">
              <a:cs typeface="B Compset" pitchFamily="2" charset="-78"/>
            </a:endParaRPr>
          </a:p>
          <a:p>
            <a:pPr algn="r" rtl="1">
              <a:buNone/>
            </a:pPr>
            <a:endParaRPr lang="en-US" sz="2000" dirty="0" smtClean="0">
              <a:cs typeface="B Compset" pitchFamily="2" charset="-78"/>
            </a:endParaRPr>
          </a:p>
          <a:p>
            <a:pPr algn="r" rtl="1">
              <a:buNone/>
            </a:pPr>
            <a:r>
              <a:rPr lang="fa-IR" sz="2400" dirty="0" smtClean="0">
                <a:cs typeface="B Compset" pitchFamily="2" charset="-78"/>
              </a:rPr>
              <a:t>اگر </a:t>
            </a:r>
            <a:r>
              <a:rPr lang="fa-IR" sz="2400" dirty="0" err="1" smtClean="0">
                <a:cs typeface="B Compset" pitchFamily="2" charset="-78"/>
              </a:rPr>
              <a:t>شرکتي</a:t>
            </a:r>
            <a:r>
              <a:rPr lang="fa-IR" sz="2400" dirty="0" smtClean="0">
                <a:cs typeface="B Compset" pitchFamily="2" charset="-78"/>
              </a:rPr>
              <a:t> مبلغ000ر000ر1 </a:t>
            </a:r>
            <a:r>
              <a:rPr lang="fa-IR" sz="2400" dirty="0" err="1" smtClean="0">
                <a:cs typeface="B Compset" pitchFamily="2" charset="-78"/>
              </a:rPr>
              <a:t>ريال</a:t>
            </a:r>
            <a:r>
              <a:rPr lang="fa-IR" sz="2400" dirty="0" smtClean="0">
                <a:cs typeface="B Compset" pitchFamily="2" charset="-78"/>
              </a:rPr>
              <a:t> را به منظور </a:t>
            </a:r>
            <a:r>
              <a:rPr lang="fa-IR" sz="2400" dirty="0" err="1" smtClean="0">
                <a:cs typeface="B Compset" pitchFamily="2" charset="-78"/>
              </a:rPr>
              <a:t>سرمايه</a:t>
            </a:r>
            <a:r>
              <a:rPr lang="fa-IR" sz="2400" dirty="0" smtClean="0">
                <a:cs typeface="B Compset" pitchFamily="2" charset="-78"/>
              </a:rPr>
              <a:t> </a:t>
            </a:r>
            <a:r>
              <a:rPr lang="fa-IR" sz="2400" dirty="0" err="1" smtClean="0">
                <a:cs typeface="B Compset" pitchFamily="2" charset="-78"/>
              </a:rPr>
              <a:t>گذاري</a:t>
            </a:r>
            <a:r>
              <a:rPr lang="fa-IR" sz="2400" dirty="0" smtClean="0">
                <a:cs typeface="B Compset" pitchFamily="2" charset="-78"/>
              </a:rPr>
              <a:t> </a:t>
            </a:r>
            <a:r>
              <a:rPr lang="fa-IR" sz="2400" dirty="0" err="1" smtClean="0">
                <a:cs typeface="B Compset" pitchFamily="2" charset="-78"/>
              </a:rPr>
              <a:t>دربازار</a:t>
            </a:r>
            <a:r>
              <a:rPr lang="fa-IR" sz="2400" dirty="0" smtClean="0">
                <a:cs typeface="B Compset" pitchFamily="2" charset="-78"/>
              </a:rPr>
              <a:t> بورس در </a:t>
            </a:r>
            <a:r>
              <a:rPr lang="fa-IR" sz="2400" dirty="0" err="1" smtClean="0">
                <a:cs typeface="B Compset" pitchFamily="2" charset="-78"/>
              </a:rPr>
              <a:t>بانکي</a:t>
            </a:r>
            <a:r>
              <a:rPr lang="fa-IR" sz="2400" dirty="0" smtClean="0">
                <a:cs typeface="B Compset" pitchFamily="2" charset="-78"/>
              </a:rPr>
              <a:t> پس انداز کند که 7 درصد سود سالانه </a:t>
            </a:r>
            <a:r>
              <a:rPr lang="fa-IR" sz="2400" dirty="0" err="1" smtClean="0">
                <a:cs typeface="B Compset" pitchFamily="2" charset="-78"/>
              </a:rPr>
              <a:t>مي</a:t>
            </a:r>
            <a:r>
              <a:rPr lang="fa-IR" sz="2400" dirty="0" smtClean="0">
                <a:cs typeface="B Compset" pitchFamily="2" charset="-78"/>
              </a:rPr>
              <a:t> پردازد و در نظر است فقط سود سالانه را صرف </a:t>
            </a:r>
            <a:r>
              <a:rPr lang="fa-IR" sz="2400" dirty="0" err="1" smtClean="0">
                <a:cs typeface="B Compset" pitchFamily="2" charset="-78"/>
              </a:rPr>
              <a:t>سرمايه</a:t>
            </a:r>
            <a:r>
              <a:rPr lang="fa-IR" sz="2400" dirty="0" smtClean="0">
                <a:cs typeface="B Compset" pitchFamily="2" charset="-78"/>
              </a:rPr>
              <a:t> </a:t>
            </a:r>
            <a:r>
              <a:rPr lang="fa-IR" sz="2400" dirty="0" err="1" smtClean="0">
                <a:cs typeface="B Compset" pitchFamily="2" charset="-78"/>
              </a:rPr>
              <a:t>گذاري</a:t>
            </a:r>
            <a:r>
              <a:rPr lang="fa-IR" sz="2400" dirty="0" smtClean="0">
                <a:cs typeface="B Compset" pitchFamily="2" charset="-78"/>
              </a:rPr>
              <a:t> در بازار بورس </a:t>
            </a:r>
            <a:r>
              <a:rPr lang="fa-IR" sz="2400" dirty="0" err="1" smtClean="0">
                <a:cs typeface="B Compset" pitchFamily="2" charset="-78"/>
              </a:rPr>
              <a:t>نمايند</a:t>
            </a:r>
            <a:r>
              <a:rPr lang="fa-IR" sz="2400" dirty="0" smtClean="0">
                <a:cs typeface="B Compset" pitchFamily="2" charset="-78"/>
              </a:rPr>
              <a:t>. سالانه چه </a:t>
            </a:r>
            <a:r>
              <a:rPr lang="fa-IR" sz="2400" dirty="0" err="1" smtClean="0">
                <a:cs typeface="B Compset" pitchFamily="2" charset="-78"/>
              </a:rPr>
              <a:t>مبلغي</a:t>
            </a:r>
            <a:r>
              <a:rPr lang="fa-IR" sz="2400" dirty="0" smtClean="0">
                <a:cs typeface="B Compset" pitchFamily="2" charset="-78"/>
              </a:rPr>
              <a:t> </a:t>
            </a:r>
            <a:r>
              <a:rPr lang="fa-IR" sz="2400" dirty="0" err="1" smtClean="0">
                <a:cs typeface="B Compset" pitchFamily="2" charset="-78"/>
              </a:rPr>
              <a:t>براي</a:t>
            </a:r>
            <a:r>
              <a:rPr lang="fa-IR" sz="2400" dirty="0" smtClean="0">
                <a:cs typeface="B Compset" pitchFamily="2" charset="-78"/>
              </a:rPr>
              <a:t> ارائه در بورس </a:t>
            </a:r>
            <a:r>
              <a:rPr lang="fa-IR" sz="2400" dirty="0" err="1" smtClean="0">
                <a:cs typeface="B Compset" pitchFamily="2" charset="-78"/>
              </a:rPr>
              <a:t>ايجاد</a:t>
            </a:r>
            <a:r>
              <a:rPr lang="fa-IR" sz="2400" dirty="0" smtClean="0">
                <a:cs typeface="B Compset" pitchFamily="2" charset="-78"/>
              </a:rPr>
              <a:t> </a:t>
            </a:r>
            <a:r>
              <a:rPr lang="fa-IR" sz="2400" dirty="0" err="1" smtClean="0">
                <a:cs typeface="B Compset" pitchFamily="2" charset="-78"/>
              </a:rPr>
              <a:t>مي</a:t>
            </a:r>
            <a:r>
              <a:rPr lang="fa-IR" sz="2400" dirty="0" smtClean="0">
                <a:cs typeface="B Compset" pitchFamily="2" charset="-78"/>
              </a:rPr>
              <a:t> شود؟</a:t>
            </a:r>
            <a:endParaRPr lang="en-US" sz="2400" dirty="0" smtClean="0">
              <a:cs typeface="B Compset" pitchFamily="2" charset="-78"/>
            </a:endParaRPr>
          </a:p>
          <a:p>
            <a:pPr rtl="1">
              <a:buNone/>
            </a:pPr>
            <a:r>
              <a:rPr lang="fa-IR" sz="2400" b="1" dirty="0" smtClean="0"/>
              <a:t>	</a:t>
            </a:r>
            <a:endParaRPr lang="en-US" sz="2400" dirty="0" smtClean="0">
              <a:cs typeface="B Compset" pitchFamily="2" charset="-78"/>
            </a:endParaRPr>
          </a:p>
          <a:p>
            <a:pPr algn="r">
              <a:buNone/>
            </a:pPr>
            <a:endParaRPr lang="en-US" sz="2400"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39</a:t>
            </a:r>
            <a:endParaRPr lang="en-US" dirty="0">
              <a:solidFill>
                <a:schemeClr val="tx1"/>
              </a:solidFill>
            </a:endParaRPr>
          </a:p>
        </p:txBody>
      </p:sp>
      <p:sp>
        <p:nvSpPr>
          <p:cNvPr id="6" name="Rectangle 5"/>
          <p:cNvSpPr/>
          <p:nvPr/>
        </p:nvSpPr>
        <p:spPr>
          <a:xfrm>
            <a:off x="-11502"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3000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circle(in)">
                                      <p:cBhvr>
                                        <p:cTn id="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r" rtl="1">
              <a:buNone/>
            </a:pPr>
            <a:r>
              <a:rPr lang="fa-IR" sz="2800" b="1" dirty="0" smtClean="0">
                <a:cs typeface="B Compset" pitchFamily="2" charset="-78"/>
              </a:rPr>
              <a:t>مثال 2: (سود مرکب)</a:t>
            </a:r>
            <a:r>
              <a:rPr lang="fa-IR" sz="2800" dirty="0" smtClean="0">
                <a:cs typeface="B Compset" pitchFamily="2" charset="-78"/>
              </a:rPr>
              <a:t> </a:t>
            </a:r>
            <a:endParaRPr lang="en-US" sz="2800" dirty="0" smtClean="0">
              <a:cs typeface="B Compset" pitchFamily="2" charset="-78"/>
            </a:endParaRPr>
          </a:p>
          <a:p>
            <a:pPr algn="r" rtl="1">
              <a:buNone/>
            </a:pPr>
            <a:endParaRPr lang="en-US" sz="2400" dirty="0" smtClean="0">
              <a:cs typeface="B Compset" pitchFamily="2" charset="-78"/>
            </a:endParaRPr>
          </a:p>
          <a:p>
            <a:pPr algn="r" rtl="1">
              <a:buNone/>
            </a:pPr>
            <a:r>
              <a:rPr lang="fa-IR" sz="2400" dirty="0" smtClean="0">
                <a:cs typeface="B Compset" pitchFamily="2" charset="-78"/>
              </a:rPr>
              <a:t>مبلغ 1000 </a:t>
            </a:r>
            <a:r>
              <a:rPr lang="fa-IR" sz="2400" dirty="0" err="1" smtClean="0">
                <a:cs typeface="B Compset" pitchFamily="2" charset="-78"/>
              </a:rPr>
              <a:t>ريال</a:t>
            </a:r>
            <a:r>
              <a:rPr lang="fa-IR" sz="2400" dirty="0" smtClean="0">
                <a:cs typeface="B Compset" pitchFamily="2" charset="-78"/>
              </a:rPr>
              <a:t> را در حساب پس </a:t>
            </a:r>
            <a:r>
              <a:rPr lang="fa-IR" sz="2400" dirty="0" err="1" smtClean="0">
                <a:cs typeface="B Compset" pitchFamily="2" charset="-78"/>
              </a:rPr>
              <a:t>اندازي</a:t>
            </a:r>
            <a:r>
              <a:rPr lang="fa-IR" sz="2400" dirty="0" smtClean="0">
                <a:cs typeface="B Compset" pitchFamily="2" charset="-78"/>
              </a:rPr>
              <a:t> 2 ساله که سود مرکب 8 درصد در سال را </a:t>
            </a:r>
            <a:r>
              <a:rPr lang="fa-IR" sz="2400" dirty="0" err="1" smtClean="0">
                <a:cs typeface="B Compset" pitchFamily="2" charset="-78"/>
              </a:rPr>
              <a:t>مي</a:t>
            </a:r>
            <a:r>
              <a:rPr lang="fa-IR" sz="2400" dirty="0" smtClean="0">
                <a:cs typeface="B Compset" pitchFamily="2" charset="-78"/>
              </a:rPr>
              <a:t> دهد، </a:t>
            </a:r>
            <a:r>
              <a:rPr lang="fa-IR" sz="2400" dirty="0" err="1" smtClean="0">
                <a:cs typeface="B Compset" pitchFamily="2" charset="-78"/>
              </a:rPr>
              <a:t>سرمايه</a:t>
            </a:r>
            <a:r>
              <a:rPr lang="fa-IR" sz="2400" dirty="0" smtClean="0">
                <a:cs typeface="B Compset" pitchFamily="2" charset="-78"/>
              </a:rPr>
              <a:t> </a:t>
            </a:r>
            <a:r>
              <a:rPr lang="fa-IR" sz="2400" dirty="0" err="1" smtClean="0">
                <a:cs typeface="B Compset" pitchFamily="2" charset="-78"/>
              </a:rPr>
              <a:t>گذاري</a:t>
            </a:r>
            <a:r>
              <a:rPr lang="fa-IR" sz="2400" dirty="0" smtClean="0">
                <a:cs typeface="B Compset" pitchFamily="2" charset="-78"/>
              </a:rPr>
              <a:t> کرده </a:t>
            </a:r>
            <a:r>
              <a:rPr lang="fa-IR" sz="2400" dirty="0" err="1" smtClean="0">
                <a:cs typeface="B Compset" pitchFamily="2" charset="-78"/>
              </a:rPr>
              <a:t>ايم</a:t>
            </a:r>
            <a:r>
              <a:rPr lang="fa-IR" sz="2400" dirty="0" smtClean="0">
                <a:cs typeface="B Compset" pitchFamily="2" charset="-78"/>
              </a:rPr>
              <a:t>، کل </a:t>
            </a:r>
            <a:r>
              <a:rPr lang="fa-IR" sz="2400" dirty="0" err="1" smtClean="0">
                <a:cs typeface="B Compset" pitchFamily="2" charset="-78"/>
              </a:rPr>
              <a:t>مبلغي</a:t>
            </a:r>
            <a:r>
              <a:rPr lang="fa-IR" sz="2400" dirty="0" smtClean="0">
                <a:cs typeface="B Compset" pitchFamily="2" charset="-78"/>
              </a:rPr>
              <a:t> که </a:t>
            </a:r>
            <a:r>
              <a:rPr lang="fa-IR" sz="2400" dirty="0" err="1" smtClean="0">
                <a:cs typeface="B Compset" pitchFamily="2" charset="-78"/>
              </a:rPr>
              <a:t>درپايان</a:t>
            </a:r>
            <a:r>
              <a:rPr lang="fa-IR" sz="2400" dirty="0" smtClean="0">
                <a:cs typeface="B Compset" pitchFamily="2" charset="-78"/>
              </a:rPr>
              <a:t> 2 سال </a:t>
            </a:r>
            <a:r>
              <a:rPr lang="fa-IR" sz="2400" dirty="0" err="1" smtClean="0">
                <a:cs typeface="B Compset" pitchFamily="2" charset="-78"/>
              </a:rPr>
              <a:t>دريافت</a:t>
            </a:r>
            <a:r>
              <a:rPr lang="fa-IR" sz="2400" dirty="0" smtClean="0">
                <a:cs typeface="B Compset" pitchFamily="2" charset="-78"/>
              </a:rPr>
              <a:t> </a:t>
            </a:r>
            <a:r>
              <a:rPr lang="fa-IR" sz="2400" dirty="0" err="1" smtClean="0">
                <a:cs typeface="B Compset" pitchFamily="2" charset="-78"/>
              </a:rPr>
              <a:t>مي</a:t>
            </a:r>
            <a:r>
              <a:rPr lang="fa-IR" sz="2400" dirty="0" smtClean="0">
                <a:cs typeface="B Compset" pitchFamily="2" charset="-78"/>
              </a:rPr>
              <a:t> شود چقدر است؟</a:t>
            </a:r>
            <a:r>
              <a:rPr lang="en-US" sz="2400" dirty="0" smtClean="0">
                <a:cs typeface="B Compset" pitchFamily="2" charset="-78"/>
              </a:rPr>
              <a:t> </a:t>
            </a:r>
            <a:r>
              <a:rPr lang="fa-IR" sz="2400" b="1" dirty="0" smtClean="0">
                <a:cs typeface="B Compset" pitchFamily="2" charset="-78"/>
              </a:rPr>
              <a:t> </a:t>
            </a:r>
            <a:endParaRPr lang="en-US" sz="2400" dirty="0" smtClean="0">
              <a:cs typeface="B Compset" pitchFamily="2" charset="-78"/>
            </a:endParaRPr>
          </a:p>
          <a:p>
            <a:pPr algn="r" rtl="1">
              <a:buNone/>
            </a:pPr>
            <a:endParaRPr lang="en-US" sz="2400"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40</a:t>
            </a:r>
            <a:endParaRPr lang="en-US" dirty="0">
              <a:solidFill>
                <a:schemeClr val="tx1"/>
              </a:solidFill>
            </a:endParaRPr>
          </a:p>
        </p:txBody>
      </p:sp>
      <p:sp>
        <p:nvSpPr>
          <p:cNvPr id="7" name="Rectangle 6"/>
          <p:cNvSpPr/>
          <p:nvPr/>
        </p:nvSpPr>
        <p:spPr>
          <a:xfrm>
            <a:off x="0" y="6506723"/>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rtl="1">
              <a:buNone/>
            </a:pPr>
            <a:r>
              <a:rPr lang="fa-IR" sz="2600" b="1" dirty="0" smtClean="0">
                <a:cs typeface="B Compset" pitchFamily="2" charset="-78"/>
              </a:rPr>
              <a:t>مثال 3: (نرخ تنزيل)</a:t>
            </a:r>
          </a:p>
          <a:p>
            <a:pPr algn="r" rtl="1">
              <a:buNone/>
            </a:pPr>
            <a:endParaRPr lang="en-US" sz="2400" dirty="0" smtClean="0">
              <a:cs typeface="B Compset" pitchFamily="2" charset="-78"/>
            </a:endParaRPr>
          </a:p>
          <a:p>
            <a:pPr algn="r" rtl="1">
              <a:buNone/>
            </a:pPr>
            <a:r>
              <a:rPr lang="fa-IR" sz="2400" dirty="0" err="1" smtClean="0">
                <a:cs typeface="B Compset" pitchFamily="2" charset="-78"/>
              </a:rPr>
              <a:t>يک</a:t>
            </a:r>
            <a:r>
              <a:rPr lang="fa-IR" sz="2400" dirty="0" smtClean="0">
                <a:cs typeface="B Compset" pitchFamily="2" charset="-78"/>
              </a:rPr>
              <a:t> سازنده انتظار دارد که </a:t>
            </a:r>
            <a:r>
              <a:rPr lang="fa-IR" sz="2400" dirty="0" err="1" smtClean="0">
                <a:cs typeface="B Compset" pitchFamily="2" charset="-78"/>
              </a:rPr>
              <a:t>يک</a:t>
            </a:r>
            <a:r>
              <a:rPr lang="fa-IR" sz="2400" dirty="0" smtClean="0">
                <a:cs typeface="B Compset" pitchFamily="2" charset="-78"/>
              </a:rPr>
              <a:t> ماه پس از ارسال کالا به </a:t>
            </a:r>
            <a:r>
              <a:rPr lang="fa-IR" sz="2400" dirty="0" err="1" smtClean="0">
                <a:cs typeface="B Compset" pitchFamily="2" charset="-78"/>
              </a:rPr>
              <a:t>يک</a:t>
            </a:r>
            <a:r>
              <a:rPr lang="fa-IR" sz="2400" dirty="0" smtClean="0">
                <a:cs typeface="B Compset" pitchFamily="2" charset="-78"/>
              </a:rPr>
              <a:t> خرده فروش مبلغ 20200 </a:t>
            </a:r>
            <a:r>
              <a:rPr lang="fa-IR" sz="2400" dirty="0" err="1" smtClean="0">
                <a:cs typeface="B Compset" pitchFamily="2" charset="-78"/>
              </a:rPr>
              <a:t>ريال</a:t>
            </a:r>
            <a:r>
              <a:rPr lang="fa-IR" sz="2400" dirty="0" smtClean="0">
                <a:cs typeface="B Compset" pitchFamily="2" charset="-78"/>
              </a:rPr>
              <a:t> </a:t>
            </a:r>
            <a:r>
              <a:rPr lang="fa-IR" sz="2400" dirty="0" err="1" smtClean="0">
                <a:cs typeface="B Compset" pitchFamily="2" charset="-78"/>
              </a:rPr>
              <a:t>دريافت</a:t>
            </a:r>
            <a:r>
              <a:rPr lang="fa-IR" sz="2400" dirty="0" smtClean="0">
                <a:cs typeface="B Compset" pitchFamily="2" charset="-78"/>
              </a:rPr>
              <a:t> کند. سازنده مذکور به پول نقد </a:t>
            </a:r>
            <a:r>
              <a:rPr lang="fa-IR" sz="2400" dirty="0" err="1" smtClean="0">
                <a:cs typeface="B Compset" pitchFamily="2" charset="-78"/>
              </a:rPr>
              <a:t>نياز</a:t>
            </a:r>
            <a:r>
              <a:rPr lang="fa-IR" sz="2400" dirty="0" smtClean="0">
                <a:cs typeface="B Compset" pitchFamily="2" charset="-78"/>
              </a:rPr>
              <a:t> دارد و مجبور است با ارسال همزمان کالاها از بانک </a:t>
            </a:r>
            <a:r>
              <a:rPr lang="fa-IR" sz="2400" dirty="0" err="1" smtClean="0">
                <a:cs typeface="B Compset" pitchFamily="2" charset="-78"/>
              </a:rPr>
              <a:t>وامي</a:t>
            </a:r>
            <a:r>
              <a:rPr lang="fa-IR" sz="2400" dirty="0" smtClean="0">
                <a:cs typeface="B Compset" pitchFamily="2" charset="-78"/>
              </a:rPr>
              <a:t> به مبلغ 000ر20 </a:t>
            </a:r>
            <a:r>
              <a:rPr lang="fa-IR" sz="2400" dirty="0" err="1" smtClean="0">
                <a:cs typeface="B Compset" pitchFamily="2" charset="-78"/>
              </a:rPr>
              <a:t>ريال</a:t>
            </a:r>
            <a:r>
              <a:rPr lang="fa-IR" sz="2400" dirty="0" smtClean="0">
                <a:cs typeface="B Compset" pitchFamily="2" charset="-78"/>
              </a:rPr>
              <a:t> با نرخ 5 درصد </a:t>
            </a:r>
            <a:r>
              <a:rPr lang="fa-IR" sz="2400" dirty="0" err="1" smtClean="0">
                <a:cs typeface="B Compset" pitchFamily="2" charset="-78"/>
              </a:rPr>
              <a:t>دريافت</a:t>
            </a:r>
            <a:r>
              <a:rPr lang="fa-IR" sz="2400" dirty="0" smtClean="0">
                <a:cs typeface="B Compset" pitchFamily="2" charset="-78"/>
              </a:rPr>
              <a:t> کند. نرخ سود ماهانه </a:t>
            </a:r>
            <a:r>
              <a:rPr lang="fa-IR" sz="2400" dirty="0" err="1" smtClean="0">
                <a:cs typeface="B Compset" pitchFamily="2" charset="-78"/>
              </a:rPr>
              <a:t>اي</a:t>
            </a:r>
            <a:r>
              <a:rPr lang="fa-IR" sz="2400" dirty="0" smtClean="0">
                <a:cs typeface="B Compset" pitchFamily="2" charset="-78"/>
              </a:rPr>
              <a:t> که به صرفه است براساس آن وام </a:t>
            </a:r>
            <a:r>
              <a:rPr lang="fa-IR" sz="2400" dirty="0" err="1" smtClean="0">
                <a:cs typeface="B Compset" pitchFamily="2" charset="-78"/>
              </a:rPr>
              <a:t>دريافت</a:t>
            </a:r>
            <a:r>
              <a:rPr lang="fa-IR" sz="2400" dirty="0" smtClean="0">
                <a:cs typeface="B Compset" pitchFamily="2" charset="-78"/>
              </a:rPr>
              <a:t> کند چقدر است؟</a:t>
            </a:r>
            <a:r>
              <a:rPr lang="fa-IR" sz="2400" b="1" dirty="0" smtClean="0">
                <a:cs typeface="B Compset" pitchFamily="2" charset="-78"/>
              </a:rPr>
              <a:t> </a:t>
            </a:r>
          </a:p>
          <a:p>
            <a:pPr algn="r" rtl="1">
              <a:buNone/>
            </a:pPr>
            <a:endParaRPr lang="fa-IR" sz="2400" b="1" dirty="0" smtClean="0">
              <a:cs typeface="B Compset" pitchFamily="2" charset="-78"/>
            </a:endParaRPr>
          </a:p>
          <a:p>
            <a:pPr algn="r" rtl="1">
              <a:buNone/>
            </a:pPr>
            <a:endParaRPr lang="en-US" sz="2400" dirty="0" smtClean="0">
              <a:cs typeface="B Compset" pitchFamily="2" charset="-78"/>
            </a:endParaRPr>
          </a:p>
          <a:p>
            <a:pPr algn="r" rtl="1">
              <a:buNone/>
            </a:pPr>
            <a:endParaRPr lang="fa-IR" sz="2400" dirty="0" smtClean="0">
              <a:cs typeface="B Compset" pitchFamily="2" charset="-78"/>
            </a:endParaRPr>
          </a:p>
          <a:p>
            <a:pPr algn="r" rtl="1">
              <a:buNone/>
            </a:pPr>
            <a:endParaRPr lang="fa-IR" sz="2400" dirty="0" smtClean="0">
              <a:cs typeface="B Compset" pitchFamily="2" charset="-78"/>
            </a:endParaRPr>
          </a:p>
          <a:p>
            <a:pPr algn="r" rtl="1">
              <a:buNone/>
            </a:pPr>
            <a:endParaRPr lang="fa-IR" sz="2400" dirty="0" smtClean="0">
              <a:cs typeface="B Compset" pitchFamily="2" charset="-78"/>
            </a:endParaRPr>
          </a:p>
          <a:p>
            <a:pPr algn="r" rtl="1">
              <a:buNone/>
            </a:pPr>
            <a:endParaRPr lang="en-US" sz="2400" dirty="0" smtClean="0">
              <a:cs typeface="B Compset" pitchFamily="2" charset="-78"/>
            </a:endParaRPr>
          </a:p>
          <a:p>
            <a:pPr algn="r">
              <a:buNone/>
            </a:pPr>
            <a:endParaRPr lang="en-US" sz="2400" dirty="0">
              <a:cs typeface="B Compset" pitchFamily="2" charset="-78"/>
            </a:endParaRPr>
          </a:p>
        </p:txBody>
      </p:sp>
      <p:sp>
        <p:nvSpPr>
          <p:cNvPr id="5" name="Slide Number Placeholder 4"/>
          <p:cNvSpPr>
            <a:spLocks noGrp="1"/>
          </p:cNvSpPr>
          <p:nvPr>
            <p:ph type="sldNum" sz="quarter" idx="12"/>
          </p:nvPr>
        </p:nvSpPr>
        <p:spPr/>
        <p:txBody>
          <a:bodyPr>
            <a:normAutofit/>
          </a:bodyPr>
          <a:lstStyle/>
          <a:p>
            <a:r>
              <a:rPr lang="fa-IR" dirty="0" smtClean="0">
                <a:solidFill>
                  <a:schemeClr val="tx1"/>
                </a:solidFill>
              </a:rPr>
              <a:t>41</a:t>
            </a:r>
            <a:endParaRPr lang="en-US" dirty="0">
              <a:solidFill>
                <a:schemeClr val="tx1"/>
              </a:solidFill>
            </a:endParaRPr>
          </a:p>
        </p:txBody>
      </p:sp>
      <p:sp>
        <p:nvSpPr>
          <p:cNvPr id="6" name="Rectangle 5"/>
          <p:cNvSpPr/>
          <p:nvPr/>
        </p:nvSpPr>
        <p:spPr>
          <a:xfrm>
            <a:off x="-8626" y="6489470"/>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rtl="1"/>
            <a:r>
              <a:rPr lang="fa-IR" sz="4000" b="1" dirty="0" smtClean="0">
                <a:cs typeface="B Compset" pitchFamily="2" charset="-78"/>
              </a:rPr>
              <a:t>رابطه </a:t>
            </a:r>
            <a:r>
              <a:rPr lang="fa-IR" sz="4000" b="1" dirty="0" err="1" smtClean="0">
                <a:cs typeface="B Compset" pitchFamily="2" charset="-78"/>
              </a:rPr>
              <a:t>هاي</a:t>
            </a:r>
            <a:r>
              <a:rPr lang="fa-IR" sz="4000" b="1" dirty="0" smtClean="0">
                <a:cs typeface="B Compset" pitchFamily="2" charset="-78"/>
              </a:rPr>
              <a:t> </a:t>
            </a:r>
            <a:r>
              <a:rPr lang="fa-IR" sz="4000" b="1" dirty="0" err="1" smtClean="0">
                <a:cs typeface="B Compset" pitchFamily="2" charset="-78"/>
              </a:rPr>
              <a:t>بين</a:t>
            </a:r>
            <a:r>
              <a:rPr lang="fa-IR" sz="4000" b="1" dirty="0" smtClean="0">
                <a:cs typeface="B Compset" pitchFamily="2" charset="-78"/>
              </a:rPr>
              <a:t> </a:t>
            </a:r>
            <a:r>
              <a:rPr lang="fa-IR" sz="4000" b="1" dirty="0" err="1" smtClean="0">
                <a:cs typeface="B Compset" pitchFamily="2" charset="-78"/>
              </a:rPr>
              <a:t>مبلغهاي</a:t>
            </a:r>
            <a:r>
              <a:rPr lang="fa-IR" sz="4000" b="1" dirty="0" smtClean="0">
                <a:cs typeface="B Compset" pitchFamily="2" charset="-78"/>
              </a:rPr>
              <a:t> واحد </a:t>
            </a:r>
            <a:r>
              <a:rPr lang="fa-IR" sz="4000" b="1" dirty="0" err="1" smtClean="0">
                <a:cs typeface="B Compset" pitchFamily="2" charset="-78"/>
              </a:rPr>
              <a:t>پولي</a:t>
            </a:r>
            <a:r>
              <a:rPr lang="fa-IR" sz="4000" b="1" dirty="0" smtClean="0">
                <a:cs typeface="B Compset" pitchFamily="2" charset="-78"/>
              </a:rPr>
              <a:t> </a:t>
            </a:r>
            <a:endParaRPr lang="en-US" sz="4000" dirty="0"/>
          </a:p>
        </p:txBody>
      </p:sp>
      <p:sp>
        <p:nvSpPr>
          <p:cNvPr id="3" name="Content Placeholder 2"/>
          <p:cNvSpPr>
            <a:spLocks noGrp="1"/>
          </p:cNvSpPr>
          <p:nvPr>
            <p:ph idx="1"/>
          </p:nvPr>
        </p:nvSpPr>
        <p:spPr>
          <a:xfrm>
            <a:off x="457200" y="1265237"/>
            <a:ext cx="8229600" cy="4525963"/>
          </a:xfrm>
        </p:spPr>
        <p:txBody>
          <a:bodyPr>
            <a:normAutofit/>
          </a:bodyPr>
          <a:lstStyle/>
          <a:p>
            <a:pPr algn="r" rtl="1">
              <a:buNone/>
            </a:pPr>
            <a:r>
              <a:rPr lang="fa-IR" sz="2800" dirty="0" smtClean="0">
                <a:cs typeface="B Compset" pitchFamily="2" charset="-78"/>
              </a:rPr>
              <a:t>در ساده </a:t>
            </a:r>
            <a:r>
              <a:rPr lang="fa-IR" sz="2800" dirty="0" err="1" smtClean="0">
                <a:cs typeface="B Compset" pitchFamily="2" charset="-78"/>
              </a:rPr>
              <a:t>ترين</a:t>
            </a:r>
            <a:r>
              <a:rPr lang="fa-IR" sz="2800" dirty="0" smtClean="0">
                <a:cs typeface="B Compset" pitchFamily="2" charset="-78"/>
              </a:rPr>
              <a:t> مورد مبلغ </a:t>
            </a:r>
            <a:r>
              <a:rPr lang="fa-IR" sz="2800" dirty="0" err="1" smtClean="0">
                <a:cs typeface="B Compset" pitchFamily="2" charset="-78"/>
              </a:rPr>
              <a:t>پولي</a:t>
            </a:r>
            <a:r>
              <a:rPr lang="fa-IR" sz="2800" dirty="0" smtClean="0">
                <a:cs typeface="B Compset" pitchFamily="2" charset="-78"/>
              </a:rPr>
              <a:t> واحد را در نظر </a:t>
            </a:r>
            <a:r>
              <a:rPr lang="fa-IR" sz="2800" dirty="0" err="1" smtClean="0">
                <a:cs typeface="B Compset" pitchFamily="2" charset="-78"/>
              </a:rPr>
              <a:t>بگيريد</a:t>
            </a:r>
            <a:r>
              <a:rPr lang="fa-IR" sz="2800" dirty="0" smtClean="0">
                <a:cs typeface="B Compset" pitchFamily="2" charset="-78"/>
              </a:rPr>
              <a:t> که </a:t>
            </a:r>
            <a:r>
              <a:rPr lang="fa-IR" sz="2800" dirty="0" err="1" smtClean="0">
                <a:cs typeface="B Compset" pitchFamily="2" charset="-78"/>
              </a:rPr>
              <a:t>براي</a:t>
            </a:r>
            <a:r>
              <a:rPr lang="fa-IR" sz="2800" dirty="0" smtClean="0">
                <a:cs typeface="B Compset" pitchFamily="2" charset="-78"/>
              </a:rPr>
              <a:t> بازده </a:t>
            </a:r>
            <a:r>
              <a:rPr lang="fa-IR" sz="2800" dirty="0" err="1" smtClean="0">
                <a:cs typeface="B Compset" pitchFamily="2" charset="-78"/>
              </a:rPr>
              <a:t>آتي</a:t>
            </a:r>
            <a:r>
              <a:rPr lang="fa-IR" sz="2800" dirty="0" smtClean="0">
                <a:cs typeface="B Compset" pitchFamily="2" charset="-78"/>
              </a:rPr>
              <a:t>، در حال حاضر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گذاري</a:t>
            </a:r>
            <a:r>
              <a:rPr lang="fa-IR" sz="2800" dirty="0" smtClean="0">
                <a:cs typeface="B Compset" pitchFamily="2" charset="-78"/>
              </a:rPr>
              <a:t> شده است. فرض </a:t>
            </a:r>
            <a:r>
              <a:rPr lang="fa-IR" sz="2800" dirty="0" err="1" smtClean="0">
                <a:cs typeface="B Compset" pitchFamily="2" charset="-78"/>
              </a:rPr>
              <a:t>کنيد</a:t>
            </a:r>
            <a:endParaRPr lang="en-US" sz="2800" dirty="0" smtClean="0">
              <a:cs typeface="B Compset" pitchFamily="2" charset="-78"/>
            </a:endParaRPr>
          </a:p>
          <a:p>
            <a:pPr algn="r" rtl="1">
              <a:buNone/>
            </a:pPr>
            <a:r>
              <a:rPr lang="en-US" sz="2800" b="1" dirty="0" smtClean="0">
                <a:cs typeface="B Compset" pitchFamily="2" charset="-78"/>
              </a:rPr>
              <a:t>i</a:t>
            </a:r>
            <a:r>
              <a:rPr lang="fa-IR" sz="2800" b="1" dirty="0" smtClean="0">
                <a:cs typeface="B Compset" pitchFamily="2" charset="-78"/>
              </a:rPr>
              <a:t>=</a:t>
            </a:r>
            <a:r>
              <a:rPr lang="fa-IR" sz="2800" dirty="0" smtClean="0">
                <a:cs typeface="B Compset" pitchFamily="2" charset="-78"/>
              </a:rPr>
              <a:t> در صد نرخ سود در هر دوره سود باشد </a:t>
            </a:r>
            <a:r>
              <a:rPr lang="fa-IR" sz="2800" dirty="0" err="1" smtClean="0">
                <a:cs typeface="B Compset" pitchFamily="2" charset="-78"/>
              </a:rPr>
              <a:t>اين</a:t>
            </a:r>
            <a:r>
              <a:rPr lang="fa-IR" sz="2800" dirty="0" smtClean="0">
                <a:cs typeface="B Compset" pitchFamily="2" charset="-78"/>
              </a:rPr>
              <a:t> نرخ  (در محاسبات </a:t>
            </a:r>
            <a:r>
              <a:rPr lang="fa-IR" sz="2800" dirty="0" err="1" smtClean="0">
                <a:cs typeface="B Compset" pitchFamily="2" charset="-78"/>
              </a:rPr>
              <a:t>بااعشار</a:t>
            </a:r>
            <a:r>
              <a:rPr lang="fa-IR" sz="2800" dirty="0" smtClean="0">
                <a:cs typeface="B Compset" pitchFamily="2" charset="-78"/>
              </a:rPr>
              <a:t> ظاهر </a:t>
            </a:r>
            <a:r>
              <a:rPr lang="fa-IR" sz="2800" dirty="0" err="1" smtClean="0">
                <a:cs typeface="B Compset" pitchFamily="2" charset="-78"/>
              </a:rPr>
              <a:t>مي</a:t>
            </a:r>
            <a:r>
              <a:rPr lang="fa-IR" sz="2800" dirty="0" smtClean="0">
                <a:cs typeface="B Compset" pitchFamily="2" charset="-78"/>
              </a:rPr>
              <a:t> شود)</a:t>
            </a:r>
            <a:endParaRPr lang="en-US" sz="2800" dirty="0" smtClean="0">
              <a:cs typeface="B Compset" pitchFamily="2" charset="-78"/>
            </a:endParaRPr>
          </a:p>
          <a:p>
            <a:pPr algn="r" rtl="1">
              <a:buNone/>
            </a:pPr>
            <a:r>
              <a:rPr lang="en-US" sz="2800" b="1" dirty="0" smtClean="0">
                <a:cs typeface="B Compset" pitchFamily="2" charset="-78"/>
              </a:rPr>
              <a:t>n</a:t>
            </a:r>
            <a:r>
              <a:rPr lang="fa-IR" sz="2800" b="1" dirty="0" smtClean="0">
                <a:cs typeface="B Compset" pitchFamily="2" charset="-78"/>
              </a:rPr>
              <a:t>=</a:t>
            </a:r>
            <a:r>
              <a:rPr lang="fa-IR" sz="2800" dirty="0" smtClean="0">
                <a:cs typeface="B Compset" pitchFamily="2" charset="-78"/>
              </a:rPr>
              <a:t>تعداد دوره سود</a:t>
            </a:r>
            <a:endParaRPr lang="en-US" sz="2800" dirty="0" smtClean="0">
              <a:cs typeface="B Compset" pitchFamily="2" charset="-78"/>
            </a:endParaRPr>
          </a:p>
          <a:p>
            <a:pPr algn="r" rtl="1">
              <a:buNone/>
            </a:pPr>
            <a:r>
              <a:rPr lang="en-US" sz="2800" b="1" dirty="0" smtClean="0">
                <a:cs typeface="B Compset" pitchFamily="2" charset="-78"/>
              </a:rPr>
              <a:t>P</a:t>
            </a:r>
            <a:r>
              <a:rPr lang="fa-IR" sz="2800" b="1" dirty="0" smtClean="0">
                <a:cs typeface="B Compset" pitchFamily="2" charset="-78"/>
              </a:rPr>
              <a:t>=</a:t>
            </a:r>
            <a:r>
              <a:rPr lang="fa-IR" sz="2800" dirty="0" smtClean="0">
                <a:cs typeface="B Compset" pitchFamily="2" charset="-78"/>
              </a:rPr>
              <a:t> مبلغ پول در حال حاضر</a:t>
            </a:r>
            <a:endParaRPr lang="en-US" sz="2800" dirty="0" smtClean="0">
              <a:cs typeface="B Compset" pitchFamily="2" charset="-78"/>
            </a:endParaRPr>
          </a:p>
          <a:p>
            <a:pPr algn="r" rtl="1">
              <a:buNone/>
            </a:pPr>
            <a:r>
              <a:rPr lang="en-US" sz="2800" b="1" dirty="0" smtClean="0">
                <a:cs typeface="B Compset" pitchFamily="2" charset="-78"/>
              </a:rPr>
              <a:t>F</a:t>
            </a:r>
            <a:r>
              <a:rPr lang="en-US" sz="2800" dirty="0" smtClean="0">
                <a:cs typeface="B Compset" pitchFamily="2" charset="-78"/>
              </a:rPr>
              <a:t> </a:t>
            </a:r>
            <a:r>
              <a:rPr lang="fa-IR" sz="2800" b="1" dirty="0" smtClean="0">
                <a:cs typeface="B Compset" pitchFamily="2" charset="-78"/>
              </a:rPr>
              <a:t>=</a:t>
            </a:r>
            <a:r>
              <a:rPr lang="fa-IR" sz="2800" dirty="0" smtClean="0">
                <a:cs typeface="B Compset" pitchFamily="2" charset="-78"/>
              </a:rPr>
              <a:t> مبلغ پول </a:t>
            </a:r>
            <a:r>
              <a:rPr lang="fa-IR" sz="2800" dirty="0" err="1" smtClean="0">
                <a:cs typeface="B Compset" pitchFamily="2" charset="-78"/>
              </a:rPr>
              <a:t>آتي</a:t>
            </a:r>
            <a:r>
              <a:rPr lang="fa-IR" sz="2800" dirty="0" smtClean="0">
                <a:cs typeface="B Compset" pitchFamily="2" charset="-78"/>
              </a:rPr>
              <a:t> در </a:t>
            </a:r>
            <a:r>
              <a:rPr lang="fa-IR" sz="2800" dirty="0" err="1" smtClean="0">
                <a:cs typeface="B Compset" pitchFamily="2" charset="-78"/>
              </a:rPr>
              <a:t>انتهاي</a:t>
            </a:r>
            <a:r>
              <a:rPr lang="fa-IR" sz="2800" dirty="0" smtClean="0">
                <a:cs typeface="B Compset" pitchFamily="2" charset="-78"/>
              </a:rPr>
              <a:t> </a:t>
            </a:r>
            <a:r>
              <a:rPr lang="en-US" sz="2800" dirty="0" smtClean="0">
                <a:cs typeface="B Compset" pitchFamily="2" charset="-78"/>
              </a:rPr>
              <a:t>n</a:t>
            </a:r>
            <a:r>
              <a:rPr lang="fa-IR" sz="2800" dirty="0" smtClean="0">
                <a:cs typeface="B Compset" pitchFamily="2" charset="-78"/>
              </a:rPr>
              <a:t>دوره سود که از حالا شروع </a:t>
            </a:r>
            <a:r>
              <a:rPr lang="fa-IR" sz="2800" dirty="0" err="1" smtClean="0">
                <a:cs typeface="B Compset" pitchFamily="2" charset="-78"/>
              </a:rPr>
              <a:t>مي</a:t>
            </a:r>
            <a:r>
              <a:rPr lang="fa-IR" sz="2800" dirty="0" smtClean="0">
                <a:cs typeface="B Compset" pitchFamily="2" charset="-78"/>
              </a:rPr>
              <a:t> شود.</a:t>
            </a:r>
          </a:p>
          <a:p>
            <a:pPr algn="r" rtl="1">
              <a:buNone/>
            </a:pPr>
            <a:r>
              <a:rPr lang="fa-IR" sz="2800" b="1" dirty="0" smtClean="0">
                <a:cs typeface="B Compset" pitchFamily="2" charset="-78"/>
              </a:rPr>
              <a:t>فرمول مبلغ پول </a:t>
            </a:r>
            <a:r>
              <a:rPr lang="fa-IR" sz="2800" b="1" dirty="0" err="1" smtClean="0">
                <a:cs typeface="B Compset" pitchFamily="2" charset="-78"/>
              </a:rPr>
              <a:t>آتي</a:t>
            </a:r>
            <a:r>
              <a:rPr lang="fa-IR" sz="2800" b="1" dirty="0" smtClean="0">
                <a:cs typeface="B Compset" pitchFamily="2" charset="-78"/>
              </a:rPr>
              <a:t> : </a:t>
            </a:r>
          </a:p>
          <a:p>
            <a:pPr algn="r" rtl="1">
              <a:buNone/>
            </a:pPr>
            <a:endParaRPr lang="en-US" sz="2800" dirty="0" smtClean="0">
              <a:cs typeface="B Compset" pitchFamily="2" charset="-78"/>
            </a:endParaRPr>
          </a:p>
          <a:p>
            <a:pPr algn="r">
              <a:buNone/>
            </a:pPr>
            <a:endParaRPr lang="en-US" sz="2800" dirty="0">
              <a:cs typeface="B Compset" pitchFamily="2" charset="-78"/>
            </a:endParaRPr>
          </a:p>
        </p:txBody>
      </p:sp>
      <p:sp>
        <p:nvSpPr>
          <p:cNvPr id="5" name="Slide Number Placeholder 4"/>
          <p:cNvSpPr>
            <a:spLocks noGrp="1"/>
          </p:cNvSpPr>
          <p:nvPr>
            <p:ph type="sldNum" sz="quarter" idx="12"/>
          </p:nvPr>
        </p:nvSpPr>
        <p:spPr/>
        <p:txBody>
          <a:bodyPr>
            <a:normAutofit/>
          </a:bodyPr>
          <a:lstStyle/>
          <a:p>
            <a:r>
              <a:rPr lang="fa-IR" dirty="0" smtClean="0">
                <a:solidFill>
                  <a:schemeClr val="tx1"/>
                </a:solidFill>
              </a:rPr>
              <a:t>42</a:t>
            </a:r>
            <a:endParaRPr lang="en-US" dirty="0">
              <a:solidFill>
                <a:schemeClr val="tx1"/>
              </a:solidFill>
            </a:endParaRPr>
          </a:p>
        </p:txBody>
      </p:sp>
      <p:pic>
        <p:nvPicPr>
          <p:cNvPr id="4" name="Picture 3" descr="Capture.PNG3.PNG"/>
          <p:cNvPicPr>
            <a:picLocks noChangeAspect="1"/>
          </p:cNvPicPr>
          <p:nvPr/>
        </p:nvPicPr>
        <p:blipFill>
          <a:blip r:embed="rId2" cstate="print"/>
          <a:stretch>
            <a:fillRect/>
          </a:stretch>
        </p:blipFill>
        <p:spPr>
          <a:xfrm>
            <a:off x="304800" y="5181600"/>
            <a:ext cx="8183577" cy="1462132"/>
          </a:xfrm>
          <a:prstGeom prst="rect">
            <a:avLst/>
          </a:prstGeom>
        </p:spPr>
      </p:pic>
      <p:sp>
        <p:nvSpPr>
          <p:cNvPr id="7" name="Rectangle 6"/>
          <p:cNvSpPr/>
          <p:nvPr/>
        </p:nvSpPr>
        <p:spPr>
          <a:xfrm>
            <a:off x="0"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143000"/>
            <a:ext cx="8305800" cy="5821363"/>
          </a:xfrm>
        </p:spPr>
        <p:txBody>
          <a:bodyPr>
            <a:normAutofit/>
          </a:bodyPr>
          <a:lstStyle/>
          <a:p>
            <a:pPr algn="r" rtl="1">
              <a:buNone/>
            </a:pPr>
            <a:r>
              <a:rPr lang="fa-IR" sz="2800" b="1" dirty="0" smtClean="0">
                <a:cs typeface="B Compset" pitchFamily="2" charset="-78"/>
              </a:rPr>
              <a:t>سوال </a:t>
            </a:r>
            <a:r>
              <a:rPr lang="fa-IR" sz="2800" b="1" dirty="0" err="1" smtClean="0">
                <a:cs typeface="B Compset" pitchFamily="2" charset="-78"/>
              </a:rPr>
              <a:t>اين</a:t>
            </a:r>
            <a:r>
              <a:rPr lang="fa-IR" sz="2800" b="1" dirty="0" smtClean="0">
                <a:cs typeface="B Compset" pitchFamily="2" charset="-78"/>
              </a:rPr>
              <a:t> است : چه  مبلغ پول (</a:t>
            </a:r>
            <a:r>
              <a:rPr lang="en-US" sz="2800" b="1" dirty="0" smtClean="0">
                <a:cs typeface="B Compset" pitchFamily="2" charset="-78"/>
              </a:rPr>
              <a:t>F</a:t>
            </a:r>
            <a:r>
              <a:rPr lang="fa-IR" sz="2800" b="1" dirty="0" smtClean="0">
                <a:cs typeface="B Compset" pitchFamily="2" charset="-78"/>
              </a:rPr>
              <a:t>) </a:t>
            </a:r>
            <a:r>
              <a:rPr lang="fa-IR" sz="2800" b="1" dirty="0" err="1" smtClean="0">
                <a:cs typeface="B Compset" pitchFamily="2" charset="-78"/>
              </a:rPr>
              <a:t>ريال</a:t>
            </a:r>
            <a:r>
              <a:rPr lang="fa-IR" sz="2800" b="1" dirty="0" smtClean="0">
                <a:cs typeface="B Compset" pitchFamily="2" charset="-78"/>
              </a:rPr>
              <a:t> در </a:t>
            </a:r>
            <a:r>
              <a:rPr lang="fa-IR" sz="2800" b="1" dirty="0" err="1" smtClean="0">
                <a:cs typeface="B Compset" pitchFamily="2" charset="-78"/>
              </a:rPr>
              <a:t>پايان</a:t>
            </a:r>
            <a:r>
              <a:rPr lang="fa-IR" sz="2800" b="1" dirty="0" smtClean="0">
                <a:cs typeface="B Compset" pitchFamily="2" charset="-78"/>
              </a:rPr>
              <a:t> (</a:t>
            </a:r>
            <a:r>
              <a:rPr lang="en-US" sz="2800" b="1" dirty="0" smtClean="0">
                <a:cs typeface="B Compset" pitchFamily="2" charset="-78"/>
              </a:rPr>
              <a:t>n</a:t>
            </a:r>
            <a:r>
              <a:rPr lang="fa-IR" sz="2800" b="1" dirty="0" smtClean="0">
                <a:cs typeface="B Compset" pitchFamily="2" charset="-78"/>
              </a:rPr>
              <a:t>)دوره سود </a:t>
            </a:r>
            <a:r>
              <a:rPr lang="fa-IR" sz="2800" b="1" dirty="0" err="1" smtClean="0">
                <a:cs typeface="B Compset" pitchFamily="2" charset="-78"/>
              </a:rPr>
              <a:t>دريافت</a:t>
            </a:r>
            <a:r>
              <a:rPr lang="fa-IR" sz="2800" b="1" dirty="0" smtClean="0">
                <a:cs typeface="B Compset" pitchFamily="2" charset="-78"/>
              </a:rPr>
              <a:t> خواهد شد اگر مبلغ واحد (</a:t>
            </a:r>
            <a:r>
              <a:rPr lang="en-US" sz="2800" b="1" dirty="0" smtClean="0">
                <a:cs typeface="B Compset" pitchFamily="2" charset="-78"/>
              </a:rPr>
              <a:t>P</a:t>
            </a:r>
            <a:r>
              <a:rPr lang="fa-IR" sz="2800" b="1" dirty="0" smtClean="0">
                <a:cs typeface="B Compset" pitchFamily="2" charset="-78"/>
              </a:rPr>
              <a:t>) </a:t>
            </a:r>
            <a:r>
              <a:rPr lang="fa-IR" sz="2800" b="1" dirty="0" err="1" smtClean="0">
                <a:cs typeface="B Compset" pitchFamily="2" charset="-78"/>
              </a:rPr>
              <a:t>ريال</a:t>
            </a:r>
            <a:r>
              <a:rPr lang="fa-IR" sz="2800" b="1" dirty="0" smtClean="0">
                <a:cs typeface="B Compset" pitchFamily="2" charset="-78"/>
              </a:rPr>
              <a:t> که در حال حاضر </a:t>
            </a:r>
            <a:r>
              <a:rPr lang="fa-IR" sz="2800" b="1" dirty="0" err="1" smtClean="0">
                <a:cs typeface="B Compset" pitchFamily="2" charset="-78"/>
              </a:rPr>
              <a:t>سرمايه</a:t>
            </a:r>
            <a:r>
              <a:rPr lang="fa-IR" sz="2800" b="1" dirty="0" smtClean="0">
                <a:cs typeface="B Compset" pitchFamily="2" charset="-78"/>
              </a:rPr>
              <a:t> </a:t>
            </a:r>
            <a:r>
              <a:rPr lang="fa-IR" sz="2800" b="1" dirty="0" err="1" smtClean="0">
                <a:cs typeface="B Compset" pitchFamily="2" charset="-78"/>
              </a:rPr>
              <a:t>گذاري</a:t>
            </a:r>
            <a:r>
              <a:rPr lang="fa-IR" sz="2800" b="1" dirty="0" smtClean="0">
                <a:cs typeface="B Compset" pitchFamily="2" charset="-78"/>
              </a:rPr>
              <a:t> </a:t>
            </a:r>
            <a:r>
              <a:rPr lang="fa-IR" sz="2800" b="1" dirty="0" err="1" smtClean="0">
                <a:cs typeface="B Compset" pitchFamily="2" charset="-78"/>
              </a:rPr>
              <a:t>مي</a:t>
            </a:r>
            <a:r>
              <a:rPr lang="fa-IR" sz="2800" b="1" dirty="0" smtClean="0">
                <a:cs typeface="B Compset" pitchFamily="2" charset="-78"/>
              </a:rPr>
              <a:t> شود،</a:t>
            </a:r>
            <a:r>
              <a:rPr lang="fa-IR" sz="2800" b="1" dirty="0" err="1" smtClean="0">
                <a:cs typeface="B Compset" pitchFamily="2" charset="-78"/>
              </a:rPr>
              <a:t>سودي</a:t>
            </a:r>
            <a:r>
              <a:rPr lang="fa-IR" sz="2800" b="1" dirty="0" smtClean="0">
                <a:cs typeface="B Compset" pitchFamily="2" charset="-78"/>
              </a:rPr>
              <a:t> </a:t>
            </a:r>
            <a:r>
              <a:rPr lang="fa-IR" sz="2800" b="1" dirty="0" err="1" smtClean="0">
                <a:cs typeface="B Compset" pitchFamily="2" charset="-78"/>
              </a:rPr>
              <a:t>دريافت</a:t>
            </a:r>
            <a:r>
              <a:rPr lang="fa-IR" sz="2800" b="1" dirty="0" smtClean="0">
                <a:cs typeface="B Compset" pitchFamily="2" charset="-78"/>
              </a:rPr>
              <a:t> کند که در </a:t>
            </a:r>
            <a:r>
              <a:rPr lang="fa-IR" sz="2800" b="1" dirty="0" err="1" smtClean="0">
                <a:cs typeface="B Compset" pitchFamily="2" charset="-78"/>
              </a:rPr>
              <a:t>انتهاي</a:t>
            </a:r>
            <a:r>
              <a:rPr lang="fa-IR" sz="2800" b="1" dirty="0" smtClean="0">
                <a:cs typeface="B Compset" pitchFamily="2" charset="-78"/>
              </a:rPr>
              <a:t> هر دوره سود </a:t>
            </a:r>
            <a:r>
              <a:rPr lang="fa-IR" sz="2800" b="1" dirty="0" err="1" smtClean="0">
                <a:cs typeface="B Compset" pitchFamily="2" charset="-78"/>
              </a:rPr>
              <a:t>ترکيب</a:t>
            </a:r>
            <a:r>
              <a:rPr lang="fa-IR" sz="2800" b="1" dirty="0" smtClean="0">
                <a:cs typeface="B Compset" pitchFamily="2" charset="-78"/>
              </a:rPr>
              <a:t> شود؟</a:t>
            </a:r>
          </a:p>
          <a:p>
            <a:pPr algn="r" rtl="1">
              <a:buNone/>
            </a:pPr>
            <a:endParaRPr lang="fa-IR" sz="2800" b="1" dirty="0" smtClean="0">
              <a:cs typeface="B Compset" pitchFamily="2" charset="-78"/>
            </a:endParaRPr>
          </a:p>
          <a:p>
            <a:pPr algn="r" rtl="1">
              <a:buNone/>
            </a:pPr>
            <a:endParaRPr lang="en-US" sz="1200" b="1" dirty="0" smtClean="0">
              <a:cs typeface="B Compset" pitchFamily="2" charset="-78"/>
            </a:endParaRPr>
          </a:p>
          <a:p>
            <a:pPr algn="r" rtl="1">
              <a:buNone/>
            </a:pPr>
            <a:r>
              <a:rPr lang="fa-IR" sz="2800" b="1" dirty="0" smtClean="0">
                <a:cs typeface="B Compset" pitchFamily="2" charset="-78"/>
              </a:rPr>
              <a:t>مقدار سود حاصل در هر دوره سود،مبلغ موجود در </a:t>
            </a:r>
            <a:r>
              <a:rPr lang="fa-IR" sz="2800" b="1" dirty="0" err="1" smtClean="0">
                <a:cs typeface="B Compset" pitchFamily="2" charset="-78"/>
              </a:rPr>
              <a:t>ابتداي</a:t>
            </a:r>
            <a:r>
              <a:rPr lang="fa-IR" sz="2800" b="1" dirty="0" smtClean="0">
                <a:cs typeface="B Compset" pitchFamily="2" charset="-78"/>
              </a:rPr>
              <a:t> </a:t>
            </a:r>
            <a:r>
              <a:rPr lang="fa-IR" sz="2800" b="1" dirty="0" err="1" smtClean="0">
                <a:cs typeface="B Compset" pitchFamily="2" charset="-78"/>
              </a:rPr>
              <a:t>يک</a:t>
            </a:r>
            <a:r>
              <a:rPr lang="fa-IR" sz="2800" b="1" dirty="0" smtClean="0">
                <a:cs typeface="B Compset" pitchFamily="2" charset="-78"/>
              </a:rPr>
              <a:t> دوره سود ضرب در نرخ سود در آن دوره است. پس مقدار پول در انتها هر دوره </a:t>
            </a:r>
            <a:r>
              <a:rPr lang="fa-IR" sz="2800" b="1" dirty="0" err="1" smtClean="0">
                <a:cs typeface="B Compset" pitchFamily="2" charset="-78"/>
              </a:rPr>
              <a:t>مساوي</a:t>
            </a:r>
            <a:r>
              <a:rPr lang="fa-IR" sz="2800" b="1" dirty="0" smtClean="0">
                <a:cs typeface="B Compset" pitchFamily="2" charset="-78"/>
              </a:rPr>
              <a:t> است با حاصل جمع مقدار پول در </a:t>
            </a:r>
            <a:r>
              <a:rPr lang="fa-IR" sz="2800" b="1" dirty="0" err="1" smtClean="0">
                <a:cs typeface="B Compset" pitchFamily="2" charset="-78"/>
              </a:rPr>
              <a:t>انتهاي</a:t>
            </a:r>
            <a:r>
              <a:rPr lang="fa-IR" sz="2800" b="1" dirty="0" smtClean="0">
                <a:cs typeface="B Compset" pitchFamily="2" charset="-78"/>
              </a:rPr>
              <a:t> آن دوره و مبلغ سود در آن دوره.</a:t>
            </a:r>
            <a:endParaRPr lang="en-US" sz="2800" b="1" dirty="0" smtClean="0">
              <a:cs typeface="B Compset" pitchFamily="2" charset="-78"/>
            </a:endParaRPr>
          </a:p>
          <a:p>
            <a:pPr rtl="1">
              <a:buNone/>
            </a:pPr>
            <a:endParaRPr lang="en-US" sz="4400" b="1" dirty="0" smtClean="0">
              <a:cs typeface="B Compset" pitchFamily="2" charset="-78"/>
            </a:endParaRPr>
          </a:p>
          <a:p>
            <a:pPr algn="r">
              <a:buNone/>
            </a:pPr>
            <a:endParaRPr lang="en-US" sz="2800" b="1" dirty="0">
              <a:cs typeface="B Compset" pitchFamily="2" charset="-78"/>
            </a:endParaRPr>
          </a:p>
        </p:txBody>
      </p:sp>
      <p:sp>
        <p:nvSpPr>
          <p:cNvPr id="6" name="Slide Number Placeholder 5"/>
          <p:cNvSpPr>
            <a:spLocks noGrp="1"/>
          </p:cNvSpPr>
          <p:nvPr>
            <p:ph type="sldNum" sz="quarter" idx="12"/>
          </p:nvPr>
        </p:nvSpPr>
        <p:spPr/>
        <p:txBody>
          <a:bodyPr>
            <a:normAutofit/>
          </a:bodyPr>
          <a:lstStyle/>
          <a:p>
            <a:r>
              <a:rPr lang="fa-IR" dirty="0" smtClean="0">
                <a:solidFill>
                  <a:schemeClr val="tx1"/>
                </a:solidFill>
              </a:rPr>
              <a:t>43</a:t>
            </a:r>
            <a:endParaRPr lang="en-US" dirty="0">
              <a:solidFill>
                <a:schemeClr val="tx1"/>
              </a:solidFill>
            </a:endParaRPr>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lgn="r" rtl="1">
              <a:buNone/>
            </a:pPr>
            <a:r>
              <a:rPr lang="fa-IR" b="1" dirty="0" err="1" smtClean="0">
                <a:cs typeface="B Compset" pitchFamily="2" charset="-78"/>
              </a:rPr>
              <a:t>بنابراين</a:t>
            </a:r>
            <a:r>
              <a:rPr lang="fa-IR" b="1" dirty="0" smtClean="0">
                <a:cs typeface="B Compset" pitchFamily="2" charset="-78"/>
              </a:rPr>
              <a:t> </a:t>
            </a:r>
            <a:r>
              <a:rPr lang="fa-IR" b="1" dirty="0" err="1" smtClean="0">
                <a:cs typeface="B Compset" pitchFamily="2" charset="-78"/>
              </a:rPr>
              <a:t>مي</a:t>
            </a:r>
            <a:r>
              <a:rPr lang="fa-IR" b="1" dirty="0" smtClean="0">
                <a:cs typeface="B Compset" pitchFamily="2" charset="-78"/>
              </a:rPr>
              <a:t> </a:t>
            </a:r>
            <a:r>
              <a:rPr lang="fa-IR" b="1" dirty="0" err="1" smtClean="0">
                <a:cs typeface="B Compset" pitchFamily="2" charset="-78"/>
              </a:rPr>
              <a:t>توانيم</a:t>
            </a:r>
            <a:r>
              <a:rPr lang="fa-IR" b="1" dirty="0" smtClean="0">
                <a:cs typeface="B Compset" pitchFamily="2" charset="-78"/>
              </a:rPr>
              <a:t> مقدار پول انباشته در </a:t>
            </a:r>
            <a:r>
              <a:rPr lang="fa-IR" b="1" dirty="0" err="1" smtClean="0">
                <a:cs typeface="B Compset" pitchFamily="2" charset="-78"/>
              </a:rPr>
              <a:t>انتهاي</a:t>
            </a:r>
            <a:r>
              <a:rPr lang="fa-IR" b="1" dirty="0" smtClean="0">
                <a:cs typeface="B Compset" pitchFamily="2" charset="-78"/>
              </a:rPr>
              <a:t> هر دوره سود را به صورت </a:t>
            </a:r>
            <a:r>
              <a:rPr lang="fa-IR" b="1" dirty="0" err="1" smtClean="0">
                <a:cs typeface="B Compset" pitchFamily="2" charset="-78"/>
              </a:rPr>
              <a:t>افزاينده</a:t>
            </a:r>
            <a:r>
              <a:rPr lang="fa-IR" b="1" dirty="0" smtClean="0">
                <a:cs typeface="B Compset" pitchFamily="2" charset="-78"/>
              </a:rPr>
              <a:t> از </a:t>
            </a:r>
            <a:r>
              <a:rPr lang="fa-IR" b="1" dirty="0" err="1" smtClean="0">
                <a:cs typeface="B Compset" pitchFamily="2" charset="-78"/>
              </a:rPr>
              <a:t>طريق</a:t>
            </a:r>
            <a:r>
              <a:rPr lang="fa-IR" b="1" dirty="0" smtClean="0">
                <a:cs typeface="B Compset" pitchFamily="2" charset="-78"/>
              </a:rPr>
              <a:t> </a:t>
            </a:r>
            <a:r>
              <a:rPr lang="fa-IR" b="1" dirty="0" err="1" smtClean="0">
                <a:cs typeface="B Compset" pitchFamily="2" charset="-78"/>
              </a:rPr>
              <a:t>ترکيب</a:t>
            </a:r>
            <a:r>
              <a:rPr lang="fa-IR" b="1" dirty="0" smtClean="0">
                <a:cs typeface="B Compset" pitchFamily="2" charset="-78"/>
              </a:rPr>
              <a:t> آنها به دست </a:t>
            </a:r>
            <a:r>
              <a:rPr lang="fa-IR" b="1" dirty="0" err="1" smtClean="0">
                <a:cs typeface="B Compset" pitchFamily="2" charset="-78"/>
              </a:rPr>
              <a:t>آوريم</a:t>
            </a:r>
            <a:r>
              <a:rPr lang="fa-IR" b="1" dirty="0" smtClean="0">
                <a:cs typeface="B Compset" pitchFamily="2" charset="-78"/>
              </a:rPr>
              <a:t>. پس مقدار پول در </a:t>
            </a:r>
            <a:r>
              <a:rPr lang="fa-IR" b="1" dirty="0" err="1" smtClean="0">
                <a:cs typeface="B Compset" pitchFamily="2" charset="-78"/>
              </a:rPr>
              <a:t>انتهاي</a:t>
            </a:r>
            <a:r>
              <a:rPr lang="fa-IR" b="1" dirty="0" smtClean="0">
                <a:cs typeface="B Compset" pitchFamily="2" charset="-78"/>
              </a:rPr>
              <a:t> هر کدام از دوره ها با اضافه کردن مقدار پول در </a:t>
            </a:r>
            <a:r>
              <a:rPr lang="fa-IR" b="1" dirty="0" err="1" smtClean="0">
                <a:cs typeface="B Compset" pitchFamily="2" charset="-78"/>
              </a:rPr>
              <a:t>ابتداي</a:t>
            </a:r>
            <a:r>
              <a:rPr lang="fa-IR" b="1" dirty="0" smtClean="0">
                <a:cs typeface="B Compset" pitchFamily="2" charset="-78"/>
              </a:rPr>
              <a:t> آن دوره و سود حاصل در آن دوره بدست </a:t>
            </a:r>
            <a:r>
              <a:rPr lang="fa-IR" b="1" dirty="0" err="1" smtClean="0">
                <a:cs typeface="B Compset" pitchFamily="2" charset="-78"/>
              </a:rPr>
              <a:t>مي</a:t>
            </a:r>
            <a:r>
              <a:rPr lang="fa-IR" b="1" dirty="0" smtClean="0">
                <a:cs typeface="B Compset" pitchFamily="2" charset="-78"/>
              </a:rPr>
              <a:t> </a:t>
            </a:r>
            <a:r>
              <a:rPr lang="fa-IR" b="1" dirty="0" err="1" smtClean="0">
                <a:cs typeface="B Compset" pitchFamily="2" charset="-78"/>
              </a:rPr>
              <a:t>آيد</a:t>
            </a:r>
            <a:r>
              <a:rPr lang="fa-IR" b="1" dirty="0" smtClean="0">
                <a:cs typeface="B Compset" pitchFamily="2" charset="-78"/>
              </a:rPr>
              <a:t>.</a:t>
            </a:r>
            <a:endParaRPr lang="en-US" b="1" dirty="0" smtClean="0">
              <a:cs typeface="B Compset" pitchFamily="2" charset="-78"/>
            </a:endParaRPr>
          </a:p>
          <a:p>
            <a:pPr rtl="1">
              <a:buNone/>
            </a:pPr>
            <a:r>
              <a:rPr lang="en-US" sz="4100" b="1" dirty="0" smtClean="0">
                <a:cs typeface="B Compset" pitchFamily="2" charset="-78"/>
              </a:rPr>
              <a:t>P+iP=P(1+i)</a:t>
            </a:r>
          </a:p>
          <a:p>
            <a:pPr algn="r" rtl="1">
              <a:buNone/>
            </a:pPr>
            <a:endParaRPr lang="fa-IR" b="1" dirty="0" smtClean="0">
              <a:cs typeface="B Compset" pitchFamily="2" charset="-78"/>
            </a:endParaRPr>
          </a:p>
          <a:p>
            <a:pPr algn="r" rtl="1">
              <a:buNone/>
            </a:pPr>
            <a:r>
              <a:rPr lang="fa-IR" b="1" dirty="0" smtClean="0">
                <a:cs typeface="B Compset" pitchFamily="2" charset="-78"/>
              </a:rPr>
              <a:t> </a:t>
            </a:r>
            <a:r>
              <a:rPr lang="fa-IR" b="1" dirty="0" err="1" smtClean="0">
                <a:cs typeface="B Compset" pitchFamily="2" charset="-78"/>
              </a:rPr>
              <a:t>بنابراين</a:t>
            </a:r>
            <a:r>
              <a:rPr lang="fa-IR" b="1" dirty="0" smtClean="0">
                <a:cs typeface="B Compset" pitchFamily="2" charset="-78"/>
              </a:rPr>
              <a:t> ارزش </a:t>
            </a:r>
            <a:r>
              <a:rPr lang="fa-IR" b="1" dirty="0" err="1" smtClean="0">
                <a:cs typeface="B Compset" pitchFamily="2" charset="-78"/>
              </a:rPr>
              <a:t>آتي</a:t>
            </a:r>
            <a:r>
              <a:rPr lang="fa-IR" b="1" dirty="0" smtClean="0">
                <a:cs typeface="B Compset" pitchFamily="2" charset="-78"/>
              </a:rPr>
              <a:t> </a:t>
            </a:r>
            <a:r>
              <a:rPr lang="en-US" b="1" dirty="0" smtClean="0">
                <a:cs typeface="B Compset" pitchFamily="2" charset="-78"/>
              </a:rPr>
              <a:t>F</a:t>
            </a:r>
            <a:r>
              <a:rPr lang="fa-IR" b="1" dirty="0" err="1" smtClean="0">
                <a:cs typeface="B Compset" pitchFamily="2" charset="-78"/>
              </a:rPr>
              <a:t>براي</a:t>
            </a:r>
            <a:r>
              <a:rPr lang="fa-IR" b="1" dirty="0" smtClean="0">
                <a:cs typeface="B Compset" pitchFamily="2" charset="-78"/>
              </a:rPr>
              <a:t> مبلغ واحد </a:t>
            </a:r>
            <a:r>
              <a:rPr lang="fa-IR" b="1" dirty="0" err="1" smtClean="0">
                <a:cs typeface="B Compset" pitchFamily="2" charset="-78"/>
              </a:rPr>
              <a:t>فعلي</a:t>
            </a:r>
            <a:r>
              <a:rPr lang="fa-IR" b="1" dirty="0" smtClean="0">
                <a:cs typeface="B Compset" pitchFamily="2" charset="-78"/>
              </a:rPr>
              <a:t> </a:t>
            </a:r>
            <a:r>
              <a:rPr lang="en-US" b="1" dirty="0" smtClean="0">
                <a:cs typeface="B Compset" pitchFamily="2" charset="-78"/>
              </a:rPr>
              <a:t>P </a:t>
            </a:r>
            <a:r>
              <a:rPr lang="fa-IR" b="1" dirty="0" smtClean="0">
                <a:cs typeface="B Compset" pitchFamily="2" charset="-78"/>
              </a:rPr>
              <a:t>که با نرخ سود </a:t>
            </a:r>
            <a:r>
              <a:rPr lang="en-US" b="1" dirty="0" smtClean="0">
                <a:cs typeface="B Compset" pitchFamily="2" charset="-78"/>
              </a:rPr>
              <a:t>i</a:t>
            </a:r>
            <a:r>
              <a:rPr lang="fa-IR" b="1" dirty="0" smtClean="0">
                <a:cs typeface="B Compset" pitchFamily="2" charset="-78"/>
              </a:rPr>
              <a:t>در </a:t>
            </a:r>
            <a:r>
              <a:rPr lang="fa-IR" b="1" dirty="0" err="1" smtClean="0">
                <a:cs typeface="B Compset" pitchFamily="2" charset="-78"/>
              </a:rPr>
              <a:t>طي</a:t>
            </a:r>
            <a:r>
              <a:rPr lang="fa-IR" b="1" dirty="0" smtClean="0">
                <a:cs typeface="B Compset" pitchFamily="2" charset="-78"/>
              </a:rPr>
              <a:t> </a:t>
            </a:r>
            <a:r>
              <a:rPr lang="en-US" b="1" dirty="0" smtClean="0">
                <a:cs typeface="B Compset" pitchFamily="2" charset="-78"/>
              </a:rPr>
              <a:t>n</a:t>
            </a:r>
            <a:r>
              <a:rPr lang="fa-IR" b="1" dirty="0" smtClean="0">
                <a:cs typeface="B Compset" pitchFamily="2" charset="-78"/>
              </a:rPr>
              <a:t>دوره سود </a:t>
            </a:r>
            <a:r>
              <a:rPr lang="fa-IR" b="1" dirty="0" err="1" smtClean="0">
                <a:cs typeface="B Compset" pitchFamily="2" charset="-78"/>
              </a:rPr>
              <a:t>ترکيب</a:t>
            </a:r>
            <a:r>
              <a:rPr lang="fa-IR" b="1" dirty="0" smtClean="0">
                <a:cs typeface="B Compset" pitchFamily="2" charset="-78"/>
              </a:rPr>
              <a:t> </a:t>
            </a:r>
            <a:r>
              <a:rPr lang="fa-IR" b="1" dirty="0" err="1" smtClean="0">
                <a:cs typeface="B Compset" pitchFamily="2" charset="-78"/>
              </a:rPr>
              <a:t>مي</a:t>
            </a:r>
            <a:r>
              <a:rPr lang="fa-IR" b="1" dirty="0" smtClean="0">
                <a:cs typeface="B Compset" pitchFamily="2" charset="-78"/>
              </a:rPr>
              <a:t> شود </a:t>
            </a:r>
            <a:r>
              <a:rPr lang="fa-IR" b="1" dirty="0" err="1" smtClean="0">
                <a:cs typeface="B Compset" pitchFamily="2" charset="-78"/>
              </a:rPr>
              <a:t>برابراست</a:t>
            </a:r>
            <a:r>
              <a:rPr lang="fa-IR" b="1" dirty="0" smtClean="0">
                <a:cs typeface="B Compset" pitchFamily="2" charset="-78"/>
              </a:rPr>
              <a:t> با :</a:t>
            </a:r>
          </a:p>
          <a:p>
            <a:pPr rtl="1">
              <a:buNone/>
            </a:pPr>
            <a:r>
              <a:rPr lang="en-US" sz="4300" b="1" dirty="0" smtClean="0">
                <a:cs typeface="B Compset" pitchFamily="2" charset="-78"/>
              </a:rPr>
              <a:t>F=P</a:t>
            </a:r>
            <a:endParaRPr lang="fa-IR" sz="2800" b="1" dirty="0" smtClean="0">
              <a:cs typeface="B Compset" pitchFamily="2" charset="-78"/>
            </a:endParaRPr>
          </a:p>
          <a:p>
            <a:pPr algn="r" rtl="1">
              <a:buNone/>
            </a:pPr>
            <a:r>
              <a:rPr lang="en-US" sz="2800" b="1" dirty="0" smtClean="0">
                <a:cs typeface="B Compset" pitchFamily="2" charset="-78"/>
              </a:rPr>
              <a:t> </a:t>
            </a:r>
            <a:endParaRPr lang="en-US" b="1" dirty="0" smtClean="0">
              <a:cs typeface="B Compset" pitchFamily="2" charset="-78"/>
            </a:endParaRPr>
          </a:p>
          <a:p>
            <a:pPr algn="r"/>
            <a:endParaRPr lang="en-US" dirty="0"/>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44</a:t>
            </a:r>
            <a:endParaRPr lang="en-US" dirty="0">
              <a:solidFill>
                <a:schemeClr val="tx1"/>
              </a:solidFill>
            </a:endParaRPr>
          </a:p>
        </p:txBody>
      </p:sp>
      <p:pic>
        <p:nvPicPr>
          <p:cNvPr id="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00200" y="5029200"/>
            <a:ext cx="1563756" cy="609600"/>
          </a:xfrm>
          <a:prstGeom prst="rect">
            <a:avLst/>
          </a:prstGeom>
          <a:noFill/>
        </p:spPr>
      </p:pic>
      <p:sp>
        <p:nvSpPr>
          <p:cNvPr id="6" name="Rectangle 5"/>
          <p:cNvSpPr/>
          <p:nvPr/>
        </p:nvSpPr>
        <p:spPr>
          <a:xfrm>
            <a:off x="0" y="652397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lstStyle/>
          <a:p>
            <a:pPr algn="r"/>
            <a:r>
              <a:rPr lang="fa-IR" dirty="0" smtClean="0">
                <a:cs typeface="B Compset" pitchFamily="2" charset="-78"/>
              </a:rPr>
              <a:t>جدول سود مرکب </a:t>
            </a:r>
            <a:r>
              <a:rPr lang="fa-IR" dirty="0" err="1" smtClean="0">
                <a:cs typeface="B Compset" pitchFamily="2" charset="-78"/>
              </a:rPr>
              <a:t>براي</a:t>
            </a:r>
            <a:r>
              <a:rPr lang="fa-IR" dirty="0" smtClean="0">
                <a:cs typeface="B Compset" pitchFamily="2" charset="-78"/>
              </a:rPr>
              <a:t> </a:t>
            </a:r>
            <a:r>
              <a:rPr lang="fa-IR" dirty="0" err="1" smtClean="0">
                <a:cs typeface="B Compset" pitchFamily="2" charset="-78"/>
              </a:rPr>
              <a:t>يک</a:t>
            </a:r>
            <a:r>
              <a:rPr lang="fa-IR" dirty="0" smtClean="0">
                <a:cs typeface="B Compset" pitchFamily="2" charset="-78"/>
              </a:rPr>
              <a:t> مبلغ واحد</a:t>
            </a:r>
            <a:endParaRPr lang="en-US" dirty="0"/>
          </a:p>
        </p:txBody>
      </p:sp>
      <p:pic>
        <p:nvPicPr>
          <p:cNvPr id="7" name="Picture 2" descr="C:\Users\N!MA\Desktop\JADVAL.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93863" y="3062650"/>
            <a:ext cx="7356273" cy="213446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normAutofit/>
          </a:bodyPr>
          <a:lstStyle/>
          <a:p>
            <a:r>
              <a:rPr lang="fa-IR" dirty="0" smtClean="0">
                <a:solidFill>
                  <a:schemeClr val="tx1"/>
                </a:solidFill>
              </a:rPr>
              <a:t>45</a:t>
            </a:r>
            <a:endParaRPr lang="en-US" dirty="0">
              <a:solidFill>
                <a:schemeClr val="tx1"/>
              </a:solidFill>
            </a:endParaRPr>
          </a:p>
        </p:txBody>
      </p:sp>
      <p:sp>
        <p:nvSpPr>
          <p:cNvPr id="6" name="Rectangle 5"/>
          <p:cNvSpPr/>
          <p:nvPr/>
        </p:nvSpPr>
        <p:spPr>
          <a:xfrm>
            <a:off x="-1438"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249" y="609600"/>
            <a:ext cx="8229600" cy="4983163"/>
          </a:xfrm>
        </p:spPr>
        <p:txBody>
          <a:bodyPr>
            <a:normAutofit/>
          </a:bodyPr>
          <a:lstStyle/>
          <a:p>
            <a:pPr algn="r">
              <a:buNone/>
            </a:pPr>
            <a:r>
              <a:rPr lang="fa-IR" sz="2800" b="1" dirty="0" smtClean="0">
                <a:cs typeface="B Compset" pitchFamily="2" charset="-78"/>
              </a:rPr>
              <a:t>مثال:</a:t>
            </a:r>
            <a:endParaRPr lang="en-US" sz="2800" b="1" dirty="0" smtClean="0">
              <a:cs typeface="B Compset" pitchFamily="2" charset="-78"/>
            </a:endParaRPr>
          </a:p>
          <a:p>
            <a:pPr algn="r">
              <a:buNone/>
            </a:pPr>
            <a:r>
              <a:rPr lang="fa-IR" sz="2800" dirty="0" smtClean="0">
                <a:cs typeface="B Compset" pitchFamily="2" charset="-78"/>
              </a:rPr>
              <a:t> فردي مبلغ 1000 ريال را براي مدت 4 سال قرض گرفته و قبول کرده است که آنرا با نرخ سود مرکب 5% در سال باز پراخت کند کل مبلغ پولي که بايد در پايان سال 4 باز پرداخت کند چقدر است .</a:t>
            </a:r>
            <a:endParaRPr lang="en-US" sz="2800" dirty="0" smtClean="0">
              <a:cs typeface="B Compset" pitchFamily="2" charset="-78"/>
            </a:endParaRPr>
          </a:p>
          <a:p>
            <a:pPr algn="r">
              <a:buNone/>
            </a:pPr>
            <a:endParaRPr lang="en-US" sz="2800" dirty="0">
              <a:cs typeface="B Compset" pitchFamily="2" charset="-78"/>
            </a:endParaRPr>
          </a:p>
        </p:txBody>
      </p:sp>
      <p:sp>
        <p:nvSpPr>
          <p:cNvPr id="5" name="Slide Number Placeholder 4"/>
          <p:cNvSpPr>
            <a:spLocks noGrp="1"/>
          </p:cNvSpPr>
          <p:nvPr>
            <p:ph type="sldNum" sz="quarter" idx="12"/>
          </p:nvPr>
        </p:nvSpPr>
        <p:spPr/>
        <p:txBody>
          <a:bodyPr>
            <a:normAutofit/>
          </a:bodyPr>
          <a:lstStyle/>
          <a:p>
            <a:r>
              <a:rPr lang="fa-IR" dirty="0" smtClean="0">
                <a:solidFill>
                  <a:schemeClr val="tx1"/>
                </a:solidFill>
              </a:rPr>
              <a:t>46</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45163"/>
          </a:xfrm>
        </p:spPr>
        <p:txBody>
          <a:bodyPr>
            <a:normAutofit/>
          </a:bodyPr>
          <a:lstStyle/>
          <a:p>
            <a:pPr algn="r" rtl="1">
              <a:buNone/>
            </a:pPr>
            <a:endParaRPr lang="en-US" sz="4000" b="1" dirty="0" smtClean="0">
              <a:cs typeface="B Compset" pitchFamily="2" charset="-78"/>
            </a:endParaRPr>
          </a:p>
          <a:p>
            <a:pPr algn="r" rtl="1">
              <a:buNone/>
            </a:pPr>
            <a:r>
              <a:rPr lang="fa-IR" sz="4000" b="1" dirty="0" smtClean="0">
                <a:cs typeface="B Compset" pitchFamily="2" charset="-78"/>
              </a:rPr>
              <a:t>نرخ درصدي سالانه و نرخ موثر سود سالانه</a:t>
            </a:r>
            <a:r>
              <a:rPr lang="en-US" sz="4000" b="1" dirty="0" smtClean="0">
                <a:cs typeface="B Compset" pitchFamily="2" charset="-78"/>
              </a:rPr>
              <a:t>: </a:t>
            </a:r>
            <a:endParaRPr lang="fa-IR" sz="4000" b="1" dirty="0" smtClean="0">
              <a:cs typeface="B Compset" pitchFamily="2" charset="-78"/>
            </a:endParaRPr>
          </a:p>
          <a:p>
            <a:pPr algn="r" rtl="1">
              <a:buNone/>
            </a:pPr>
            <a:endParaRPr lang="en-US" sz="2800" b="1" dirty="0" smtClean="0">
              <a:cs typeface="B Compset" pitchFamily="2" charset="-78"/>
            </a:endParaRPr>
          </a:p>
          <a:p>
            <a:pPr algn="r" rtl="1">
              <a:buNone/>
            </a:pPr>
            <a:r>
              <a:rPr lang="fa-IR" sz="2800" b="1" dirty="0" smtClean="0">
                <a:cs typeface="B Compset" pitchFamily="2" charset="-78"/>
              </a:rPr>
              <a:t>در </a:t>
            </a:r>
            <a:r>
              <a:rPr lang="fa-IR" sz="2800" b="1" dirty="0" err="1" smtClean="0">
                <a:cs typeface="B Compset" pitchFamily="2" charset="-78"/>
              </a:rPr>
              <a:t>بحثهاي</a:t>
            </a:r>
            <a:r>
              <a:rPr lang="fa-IR" sz="2800" b="1" dirty="0" smtClean="0">
                <a:cs typeface="B Compset" pitchFamily="2" charset="-78"/>
              </a:rPr>
              <a:t> </a:t>
            </a:r>
            <a:r>
              <a:rPr lang="fa-IR" sz="2800" b="1" dirty="0" err="1" smtClean="0">
                <a:cs typeface="B Compset" pitchFamily="2" charset="-78"/>
              </a:rPr>
              <a:t>قبلي</a:t>
            </a:r>
            <a:r>
              <a:rPr lang="fa-IR" sz="2800" b="1" dirty="0" smtClean="0">
                <a:cs typeface="B Compset" pitchFamily="2" charset="-78"/>
              </a:rPr>
              <a:t> در مورد سود مرکب حاصل از نرخ سود در هر دوره </a:t>
            </a:r>
            <a:r>
              <a:rPr lang="fa-IR" sz="2800" b="1" dirty="0" err="1" smtClean="0">
                <a:cs typeface="B Compset" pitchFamily="2" charset="-78"/>
              </a:rPr>
              <a:t>براي</a:t>
            </a:r>
            <a:r>
              <a:rPr lang="fa-IR" sz="2800" b="1" dirty="0" smtClean="0">
                <a:cs typeface="B Compset" pitchFamily="2" charset="-78"/>
              </a:rPr>
              <a:t> </a:t>
            </a:r>
            <a:r>
              <a:rPr lang="fa-IR" sz="2800" b="1" dirty="0" err="1" smtClean="0">
                <a:cs typeface="B Compset" pitchFamily="2" charset="-78"/>
              </a:rPr>
              <a:t>تعدادي</a:t>
            </a:r>
            <a:r>
              <a:rPr lang="fa-IR" sz="2800" b="1" dirty="0" smtClean="0">
                <a:cs typeface="B Compset" pitchFamily="2" charset="-78"/>
              </a:rPr>
              <a:t> از دوره </a:t>
            </a:r>
            <a:r>
              <a:rPr lang="fa-IR" sz="2800" b="1" dirty="0" err="1" smtClean="0">
                <a:cs typeface="B Compset" pitchFamily="2" charset="-78"/>
              </a:rPr>
              <a:t>هاي</a:t>
            </a:r>
            <a:r>
              <a:rPr lang="fa-IR" sz="2800" b="1" dirty="0" smtClean="0">
                <a:cs typeface="B Compset" pitchFamily="2" charset="-78"/>
              </a:rPr>
              <a:t> سود </a:t>
            </a:r>
            <a:r>
              <a:rPr lang="fa-IR" sz="2800" b="1" dirty="0" err="1" smtClean="0">
                <a:cs typeface="B Compset" pitchFamily="2" charset="-78"/>
              </a:rPr>
              <a:t>تاکيد</a:t>
            </a:r>
            <a:r>
              <a:rPr lang="fa-IR" sz="2800" b="1" dirty="0" smtClean="0">
                <a:cs typeface="B Compset" pitchFamily="2" charset="-78"/>
              </a:rPr>
              <a:t> </a:t>
            </a:r>
            <a:r>
              <a:rPr lang="fa-IR" sz="2800" b="1" dirty="0" err="1" smtClean="0">
                <a:cs typeface="B Compset" pitchFamily="2" charset="-78"/>
              </a:rPr>
              <a:t>داشتيم</a:t>
            </a:r>
            <a:r>
              <a:rPr lang="fa-IR" sz="2800" b="1" dirty="0" smtClean="0">
                <a:cs typeface="B Compset" pitchFamily="2" charset="-78"/>
              </a:rPr>
              <a:t>.</a:t>
            </a:r>
            <a:endParaRPr lang="en-US" sz="2800" b="1" dirty="0" smtClean="0">
              <a:cs typeface="B Compset" pitchFamily="2" charset="-78"/>
            </a:endParaRPr>
          </a:p>
          <a:p>
            <a:pPr algn="r" rtl="1">
              <a:buNone/>
            </a:pPr>
            <a:r>
              <a:rPr lang="fa-IR" sz="2800" b="1" dirty="0" smtClean="0">
                <a:cs typeface="B Compset" pitchFamily="2" charset="-78"/>
              </a:rPr>
              <a:t> همانگونه که عنوان شد در </a:t>
            </a:r>
            <a:r>
              <a:rPr lang="fa-IR" sz="2800" b="1" dirty="0" err="1" smtClean="0">
                <a:cs typeface="B Compset" pitchFamily="2" charset="-78"/>
              </a:rPr>
              <a:t>تحليهاي</a:t>
            </a:r>
            <a:r>
              <a:rPr lang="fa-IR" sz="2800" b="1" dirty="0" smtClean="0">
                <a:cs typeface="B Compset" pitchFamily="2" charset="-78"/>
              </a:rPr>
              <a:t> اقتصاد </a:t>
            </a:r>
            <a:r>
              <a:rPr lang="fa-IR" sz="2800" b="1" dirty="0" err="1" smtClean="0">
                <a:cs typeface="B Compset" pitchFamily="2" charset="-78"/>
              </a:rPr>
              <a:t>مهندسي</a:t>
            </a:r>
            <a:r>
              <a:rPr lang="fa-IR" sz="2800" b="1" dirty="0" smtClean="0">
                <a:cs typeface="B Compset" pitchFamily="2" charset="-78"/>
              </a:rPr>
              <a:t> دوره سود را </a:t>
            </a:r>
            <a:r>
              <a:rPr lang="fa-IR" sz="2800" b="1" dirty="0" err="1" smtClean="0">
                <a:cs typeface="B Compset" pitchFamily="2" charset="-78"/>
              </a:rPr>
              <a:t>معمولاً​</a:t>
            </a:r>
            <a:r>
              <a:rPr lang="fa-IR" sz="2800" b="1" dirty="0" smtClean="0">
                <a:cs typeface="B Compset" pitchFamily="2" charset="-78"/>
              </a:rPr>
              <a:t>سال در نظر </a:t>
            </a:r>
            <a:r>
              <a:rPr lang="fa-IR" sz="2800" b="1" dirty="0" err="1" smtClean="0">
                <a:cs typeface="B Compset" pitchFamily="2" charset="-78"/>
              </a:rPr>
              <a:t>ميگرند</a:t>
            </a:r>
            <a:r>
              <a:rPr lang="fa-IR" sz="2800" b="1" dirty="0" smtClean="0">
                <a:cs typeface="B Compset" pitchFamily="2" charset="-78"/>
              </a:rPr>
              <a:t> </a:t>
            </a:r>
            <a:r>
              <a:rPr lang="fa-IR" sz="2800" b="1" dirty="0" err="1" smtClean="0">
                <a:cs typeface="B Compset" pitchFamily="2" charset="-78"/>
              </a:rPr>
              <a:t>زيرا</a:t>
            </a:r>
            <a:r>
              <a:rPr lang="fa-IR" sz="2800" b="1" dirty="0" smtClean="0">
                <a:cs typeface="B Compset" pitchFamily="2" charset="-78"/>
              </a:rPr>
              <a:t> </a:t>
            </a:r>
            <a:r>
              <a:rPr lang="fa-IR" sz="2800" b="1" dirty="0" err="1" smtClean="0">
                <a:cs typeface="B Compset" pitchFamily="2" charset="-78"/>
              </a:rPr>
              <a:t>سرمايه</a:t>
            </a:r>
            <a:r>
              <a:rPr lang="fa-IR" sz="2800" b="1" dirty="0" smtClean="0">
                <a:cs typeface="B Compset" pitchFamily="2" charset="-78"/>
              </a:rPr>
              <a:t> </a:t>
            </a:r>
            <a:r>
              <a:rPr lang="fa-IR" sz="2800" b="1" dirty="0" err="1" smtClean="0">
                <a:cs typeface="B Compset" pitchFamily="2" charset="-78"/>
              </a:rPr>
              <a:t>گذاري</a:t>
            </a:r>
            <a:r>
              <a:rPr lang="fa-IR" sz="2800" b="1" dirty="0" smtClean="0">
                <a:cs typeface="B Compset" pitchFamily="2" charset="-78"/>
              </a:rPr>
              <a:t> در پروژه </a:t>
            </a:r>
            <a:r>
              <a:rPr lang="fa-IR" sz="2800" b="1" dirty="0" err="1" smtClean="0">
                <a:cs typeface="B Compset" pitchFamily="2" charset="-78"/>
              </a:rPr>
              <a:t>هاي</a:t>
            </a:r>
            <a:r>
              <a:rPr lang="fa-IR" sz="2800" b="1" dirty="0" smtClean="0">
                <a:cs typeface="B Compset" pitchFamily="2" charset="-78"/>
              </a:rPr>
              <a:t> </a:t>
            </a:r>
            <a:r>
              <a:rPr lang="fa-IR" sz="2800" b="1" dirty="0" err="1" smtClean="0">
                <a:cs typeface="B Compset" pitchFamily="2" charset="-78"/>
              </a:rPr>
              <a:t>مهندسي</a:t>
            </a:r>
            <a:r>
              <a:rPr lang="fa-IR" sz="2800" b="1" dirty="0" smtClean="0">
                <a:cs typeface="B Compset" pitchFamily="2" charset="-78"/>
              </a:rPr>
              <a:t> اغلب دراز مدت بوده و سال </a:t>
            </a:r>
            <a:r>
              <a:rPr lang="fa-IR" sz="2800" b="1" dirty="0" err="1" smtClean="0">
                <a:cs typeface="B Compset" pitchFamily="2" charset="-78"/>
              </a:rPr>
              <a:t>تقويمي</a:t>
            </a:r>
            <a:r>
              <a:rPr lang="fa-IR" sz="2800" b="1" dirty="0" smtClean="0">
                <a:cs typeface="B Compset" pitchFamily="2" charset="-78"/>
              </a:rPr>
              <a:t> دوره </a:t>
            </a:r>
            <a:r>
              <a:rPr lang="fa-IR" sz="2800" b="1" dirty="0" err="1" smtClean="0">
                <a:cs typeface="B Compset" pitchFamily="2" charset="-78"/>
              </a:rPr>
              <a:t>مناسبي</a:t>
            </a:r>
            <a:r>
              <a:rPr lang="fa-IR" sz="2800" b="1" dirty="0" smtClean="0">
                <a:cs typeface="B Compset" pitchFamily="2" charset="-78"/>
              </a:rPr>
              <a:t> </a:t>
            </a:r>
            <a:r>
              <a:rPr lang="fa-IR" sz="2800" b="1" dirty="0" err="1" smtClean="0">
                <a:cs typeface="B Compset" pitchFamily="2" charset="-78"/>
              </a:rPr>
              <a:t>براي</a:t>
            </a:r>
            <a:r>
              <a:rPr lang="fa-IR" sz="2800" b="1" dirty="0" smtClean="0">
                <a:cs typeface="B Compset" pitchFamily="2" charset="-78"/>
              </a:rPr>
              <a:t> </a:t>
            </a:r>
            <a:r>
              <a:rPr lang="fa-IR" sz="2800" b="1" dirty="0" err="1" smtClean="0">
                <a:cs typeface="B Compset" pitchFamily="2" charset="-78"/>
              </a:rPr>
              <a:t>حسابداري</a:t>
            </a:r>
            <a:r>
              <a:rPr lang="fa-IR" sz="2800" b="1" dirty="0" smtClean="0">
                <a:cs typeface="B Compset" pitchFamily="2" charset="-78"/>
              </a:rPr>
              <a:t> و محاسبات </a:t>
            </a:r>
            <a:r>
              <a:rPr lang="fa-IR" sz="2800" b="1" dirty="0" err="1" smtClean="0">
                <a:cs typeface="B Compset" pitchFamily="2" charset="-78"/>
              </a:rPr>
              <a:t>مالياتي</a:t>
            </a:r>
            <a:r>
              <a:rPr lang="fa-IR" sz="2800" b="1" dirty="0" smtClean="0">
                <a:cs typeface="B Compset" pitchFamily="2" charset="-78"/>
              </a:rPr>
              <a:t> است </a:t>
            </a:r>
            <a:r>
              <a:rPr lang="fa-IR" sz="2800" b="1" dirty="0" err="1" smtClean="0">
                <a:cs typeface="B Compset" pitchFamily="2" charset="-78"/>
              </a:rPr>
              <a:t>ولي</a:t>
            </a:r>
            <a:r>
              <a:rPr lang="fa-IR" sz="2800" b="1" dirty="0" smtClean="0">
                <a:cs typeface="B Compset" pitchFamily="2" charset="-78"/>
              </a:rPr>
              <a:t> </a:t>
            </a:r>
            <a:r>
              <a:rPr lang="fa-IR" sz="2800" b="1" dirty="0" err="1" smtClean="0">
                <a:cs typeface="B Compset" pitchFamily="2" charset="-78"/>
              </a:rPr>
              <a:t>نهادهاي</a:t>
            </a:r>
            <a:r>
              <a:rPr lang="fa-IR" sz="2800" b="1" dirty="0" smtClean="0">
                <a:cs typeface="B Compset" pitchFamily="2" charset="-78"/>
              </a:rPr>
              <a:t> </a:t>
            </a:r>
            <a:r>
              <a:rPr lang="fa-IR" sz="2800" b="1" dirty="0" err="1" smtClean="0">
                <a:cs typeface="B Compset" pitchFamily="2" charset="-78"/>
              </a:rPr>
              <a:t>مالي</a:t>
            </a:r>
            <a:r>
              <a:rPr lang="fa-IR" sz="2800" b="1" dirty="0" smtClean="0">
                <a:cs typeface="B Compset" pitchFamily="2" charset="-78"/>
              </a:rPr>
              <a:t> که </a:t>
            </a:r>
            <a:r>
              <a:rPr lang="fa-IR" sz="2800" b="1" dirty="0" err="1" smtClean="0">
                <a:cs typeface="B Compset" pitchFamily="2" charset="-78"/>
              </a:rPr>
              <a:t>فرصتهاي</a:t>
            </a:r>
            <a:r>
              <a:rPr lang="fa-IR" sz="2800" b="1" dirty="0" smtClean="0">
                <a:cs typeface="B Compset" pitchFamily="2" charset="-78"/>
              </a:rPr>
              <a:t> سپرده </a:t>
            </a:r>
            <a:r>
              <a:rPr lang="fa-IR" sz="2800" b="1" dirty="0" err="1" smtClean="0">
                <a:cs typeface="B Compset" pitchFamily="2" charset="-78"/>
              </a:rPr>
              <a:t>گذاري</a:t>
            </a:r>
            <a:r>
              <a:rPr lang="fa-IR" sz="2800" b="1" dirty="0" smtClean="0">
                <a:cs typeface="B Compset" pitchFamily="2" charset="-78"/>
              </a:rPr>
              <a:t> را به وجود </a:t>
            </a:r>
            <a:r>
              <a:rPr lang="fa-IR" sz="2800" b="1" dirty="0" err="1" smtClean="0">
                <a:cs typeface="B Compset" pitchFamily="2" charset="-78"/>
              </a:rPr>
              <a:t>مي</a:t>
            </a:r>
            <a:r>
              <a:rPr lang="fa-IR" sz="2800" b="1" dirty="0" smtClean="0">
                <a:cs typeface="B Compset" pitchFamily="2" charset="-78"/>
              </a:rPr>
              <a:t> آورند در محاسبه سود، اغلب تعداد دوره سود در سال </a:t>
            </a:r>
            <a:r>
              <a:rPr lang="fa-IR" sz="2800" b="1" dirty="0" err="1" smtClean="0">
                <a:cs typeface="B Compset" pitchFamily="2" charset="-78"/>
              </a:rPr>
              <a:t>براي</a:t>
            </a:r>
            <a:r>
              <a:rPr lang="fa-IR" sz="2800" b="1" dirty="0" smtClean="0">
                <a:cs typeface="B Compset" pitchFamily="2" charset="-78"/>
              </a:rPr>
              <a:t> </a:t>
            </a:r>
            <a:r>
              <a:rPr lang="fa-IR" sz="2800" b="1" dirty="0" err="1" smtClean="0">
                <a:cs typeface="B Compset" pitchFamily="2" charset="-78"/>
              </a:rPr>
              <a:t>ترکيب</a:t>
            </a:r>
            <a:r>
              <a:rPr lang="fa-IR" sz="2800" b="1" dirty="0" smtClean="0">
                <a:cs typeface="B Compset" pitchFamily="2" charset="-78"/>
              </a:rPr>
              <a:t> سود را </a:t>
            </a:r>
            <a:r>
              <a:rPr lang="fa-IR" sz="2800" b="1" dirty="0" err="1" smtClean="0">
                <a:cs typeface="B Compset" pitchFamily="2" charset="-78"/>
              </a:rPr>
              <a:t>بيش</a:t>
            </a:r>
            <a:r>
              <a:rPr lang="fa-IR" sz="2800" b="1" dirty="0" smtClean="0">
                <a:cs typeface="B Compset" pitchFamily="2" charset="-78"/>
              </a:rPr>
              <a:t> از </a:t>
            </a:r>
            <a:r>
              <a:rPr lang="fa-IR" sz="2800" b="1" dirty="0" err="1" smtClean="0">
                <a:cs typeface="B Compset" pitchFamily="2" charset="-78"/>
              </a:rPr>
              <a:t>يک</a:t>
            </a:r>
            <a:r>
              <a:rPr lang="fa-IR" sz="2800" b="1" dirty="0" smtClean="0">
                <a:cs typeface="B Compset" pitchFamily="2" charset="-78"/>
              </a:rPr>
              <a:t> دوره در نظر </a:t>
            </a:r>
            <a:r>
              <a:rPr lang="fa-IR" sz="2800" b="1" dirty="0" err="1" smtClean="0">
                <a:cs typeface="B Compset" pitchFamily="2" charset="-78"/>
              </a:rPr>
              <a:t>ميگرند</a:t>
            </a:r>
            <a:r>
              <a:rPr lang="fa-IR" sz="2800" b="1" dirty="0" smtClean="0">
                <a:cs typeface="B Compset" pitchFamily="2" charset="-78"/>
              </a:rPr>
              <a:t>.</a:t>
            </a:r>
            <a:endParaRPr lang="en-US" sz="2800" b="1"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47</a:t>
            </a:r>
            <a:endParaRPr lang="en-US" dirty="0">
              <a:solidFill>
                <a:schemeClr val="tx1"/>
              </a:solidFill>
            </a:endParaRPr>
          </a:p>
        </p:txBody>
      </p:sp>
      <p:sp>
        <p:nvSpPr>
          <p:cNvPr id="5" name="Rectangle 4"/>
          <p:cNvSpPr/>
          <p:nvPr/>
        </p:nvSpPr>
        <p:spPr>
          <a:xfrm>
            <a:off x="-37381"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98586"/>
            <a:ext cx="8305800" cy="5745163"/>
          </a:xfrm>
        </p:spPr>
        <p:txBody>
          <a:bodyPr>
            <a:normAutofit/>
          </a:bodyPr>
          <a:lstStyle/>
          <a:p>
            <a:pPr algn="just" rtl="1">
              <a:buNone/>
            </a:pPr>
            <a:endParaRPr lang="en-US" dirty="0" smtClean="0">
              <a:cs typeface="B Compset" pitchFamily="2" charset="-78"/>
            </a:endParaRPr>
          </a:p>
          <a:p>
            <a:pPr algn="just" rtl="1">
              <a:buNone/>
            </a:pPr>
            <a:r>
              <a:rPr lang="fa-IR" sz="3000" dirty="0" smtClean="0">
                <a:cs typeface="B Compset" pitchFamily="2" charset="-78"/>
              </a:rPr>
              <a:t>اگر </a:t>
            </a:r>
            <a:r>
              <a:rPr lang="fa-IR" sz="3000" dirty="0" err="1" smtClean="0">
                <a:cs typeface="B Compset" pitchFamily="2" charset="-78"/>
              </a:rPr>
              <a:t>يک</a:t>
            </a:r>
            <a:r>
              <a:rPr lang="fa-IR" sz="3000" dirty="0" smtClean="0">
                <a:cs typeface="B Compset" pitchFamily="2" charset="-78"/>
              </a:rPr>
              <a:t> نهاد </a:t>
            </a:r>
            <a:r>
              <a:rPr lang="fa-IR" sz="3000" dirty="0" err="1" smtClean="0">
                <a:cs typeface="B Compset" pitchFamily="2" charset="-78"/>
              </a:rPr>
              <a:t>مالي</a:t>
            </a:r>
            <a:r>
              <a:rPr lang="fa-IR" sz="3000" dirty="0" smtClean="0">
                <a:cs typeface="B Compset" pitchFamily="2" charset="-78"/>
              </a:rPr>
              <a:t> مانند بانک </a:t>
            </a:r>
            <a:r>
              <a:rPr lang="fa-IR" sz="3000" dirty="0" err="1" smtClean="0">
                <a:cs typeface="B Compset" pitchFamily="2" charset="-78"/>
              </a:rPr>
              <a:t>شرايطي</a:t>
            </a:r>
            <a:r>
              <a:rPr lang="fa-IR" sz="3000" dirty="0" smtClean="0">
                <a:cs typeface="B Compset" pitchFamily="2" charset="-78"/>
              </a:rPr>
              <a:t> </a:t>
            </a:r>
            <a:r>
              <a:rPr lang="fa-IR" sz="3000" dirty="0" err="1" smtClean="0">
                <a:cs typeface="B Compset" pitchFamily="2" charset="-78"/>
              </a:rPr>
              <a:t>براي</a:t>
            </a:r>
            <a:r>
              <a:rPr lang="fa-IR" sz="3000" dirty="0" smtClean="0">
                <a:cs typeface="B Compset" pitchFamily="2" charset="-78"/>
              </a:rPr>
              <a:t> </a:t>
            </a:r>
            <a:r>
              <a:rPr lang="fa-IR" sz="3000" dirty="0" err="1" smtClean="0">
                <a:cs typeface="B Compset" pitchFamily="2" charset="-78"/>
              </a:rPr>
              <a:t>بيش</a:t>
            </a:r>
            <a:r>
              <a:rPr lang="fa-IR" sz="3000" dirty="0" smtClean="0">
                <a:cs typeface="B Compset" pitchFamily="2" charset="-78"/>
              </a:rPr>
              <a:t> از </a:t>
            </a:r>
            <a:r>
              <a:rPr lang="fa-IR" sz="3000" dirty="0" err="1" smtClean="0">
                <a:cs typeface="B Compset" pitchFamily="2" charset="-78"/>
              </a:rPr>
              <a:t>يک</a:t>
            </a:r>
            <a:r>
              <a:rPr lang="fa-IR" sz="3000" dirty="0" smtClean="0">
                <a:cs typeface="B Compset" pitchFamily="2" charset="-78"/>
              </a:rPr>
              <a:t> دوره سود در سال با </a:t>
            </a:r>
            <a:r>
              <a:rPr lang="fa-IR" sz="3000" dirty="0" err="1" smtClean="0">
                <a:cs typeface="B Compset" pitchFamily="2" charset="-78"/>
              </a:rPr>
              <a:t>ترکيب</a:t>
            </a:r>
            <a:r>
              <a:rPr lang="fa-IR" sz="3000" dirty="0" smtClean="0">
                <a:cs typeface="B Compset" pitchFamily="2" charset="-78"/>
              </a:rPr>
              <a:t> سود به نرخ مرکب را اعلام </a:t>
            </a:r>
            <a:r>
              <a:rPr lang="fa-IR" sz="3000" dirty="0" err="1" smtClean="0">
                <a:cs typeface="B Compset" pitchFamily="2" charset="-78"/>
              </a:rPr>
              <a:t>نمايد</a:t>
            </a:r>
            <a:r>
              <a:rPr lang="fa-IR" sz="3000" dirty="0" smtClean="0">
                <a:cs typeface="B Compset" pitchFamily="2" charset="-78"/>
              </a:rPr>
              <a:t>، به </a:t>
            </a:r>
            <a:r>
              <a:rPr lang="fa-IR" sz="3000" dirty="0" err="1" smtClean="0">
                <a:cs typeface="B Compset" pitchFamily="2" charset="-78"/>
              </a:rPr>
              <a:t>تبليغ</a:t>
            </a:r>
            <a:r>
              <a:rPr lang="fa-IR" sz="3000" dirty="0" smtClean="0">
                <a:cs typeface="B Compset" pitchFamily="2" charset="-78"/>
              </a:rPr>
              <a:t> نرخ </a:t>
            </a:r>
            <a:r>
              <a:rPr lang="fa-IR" sz="3000" dirty="0" err="1" smtClean="0">
                <a:cs typeface="B Compset" pitchFamily="2" charset="-78"/>
              </a:rPr>
              <a:t>درصدي</a:t>
            </a:r>
            <a:r>
              <a:rPr lang="fa-IR" sz="3000" dirty="0" smtClean="0">
                <a:cs typeface="B Compset" pitchFamily="2" charset="-78"/>
              </a:rPr>
              <a:t> سالانه اقدام کرده است، اما </a:t>
            </a:r>
            <a:r>
              <a:rPr lang="fa-IR" sz="3000" dirty="0" err="1" smtClean="0">
                <a:cs typeface="B Compset" pitchFamily="2" charset="-78"/>
              </a:rPr>
              <a:t>اين</a:t>
            </a:r>
            <a:r>
              <a:rPr lang="fa-IR" sz="3000" dirty="0" smtClean="0">
                <a:cs typeface="B Compset" pitchFamily="2" charset="-78"/>
              </a:rPr>
              <a:t> نهاد </a:t>
            </a:r>
            <a:r>
              <a:rPr lang="fa-IR" sz="3000" dirty="0" err="1" smtClean="0">
                <a:cs typeface="B Compset" pitchFamily="2" charset="-78"/>
              </a:rPr>
              <a:t>مالي</a:t>
            </a:r>
            <a:r>
              <a:rPr lang="fa-IR" sz="3000" dirty="0" smtClean="0">
                <a:cs typeface="B Compset" pitchFamily="2" charset="-78"/>
              </a:rPr>
              <a:t> به سپرده گذاران خود براساس نرخ موثر سود سالانه بادر نظر گرفتن </a:t>
            </a:r>
            <a:r>
              <a:rPr lang="fa-IR" sz="3000" dirty="0" err="1" smtClean="0">
                <a:cs typeface="B Compset" pitchFamily="2" charset="-78"/>
              </a:rPr>
              <a:t>تاثير</a:t>
            </a:r>
            <a:r>
              <a:rPr lang="fa-IR" sz="3000" dirty="0" smtClean="0">
                <a:cs typeface="B Compset" pitchFamily="2" charset="-78"/>
              </a:rPr>
              <a:t> هر </a:t>
            </a:r>
            <a:r>
              <a:rPr lang="fa-IR" sz="3000" dirty="0" err="1" smtClean="0">
                <a:cs typeface="B Compset" pitchFamily="2" charset="-78"/>
              </a:rPr>
              <a:t>ترکيب</a:t>
            </a:r>
            <a:r>
              <a:rPr lang="fa-IR" sz="3000" dirty="0" smtClean="0">
                <a:cs typeface="B Compset" pitchFamily="2" charset="-78"/>
              </a:rPr>
              <a:t> در </a:t>
            </a:r>
            <a:r>
              <a:rPr lang="fa-IR" sz="3000" dirty="0" err="1" smtClean="0">
                <a:cs typeface="B Compset" pitchFamily="2" charset="-78"/>
              </a:rPr>
              <a:t>طي</a:t>
            </a:r>
            <a:r>
              <a:rPr lang="fa-IR" sz="3000" dirty="0" smtClean="0">
                <a:cs typeface="B Compset" pitchFamily="2" charset="-78"/>
              </a:rPr>
              <a:t> سال پرداخت </a:t>
            </a:r>
            <a:r>
              <a:rPr lang="fa-IR" sz="3000" dirty="0" err="1" smtClean="0">
                <a:cs typeface="B Compset" pitchFamily="2" charset="-78"/>
              </a:rPr>
              <a:t>مي</a:t>
            </a:r>
            <a:r>
              <a:rPr lang="fa-IR" sz="3000" dirty="0" smtClean="0">
                <a:cs typeface="B Compset" pitchFamily="2" charset="-78"/>
              </a:rPr>
              <a:t> کند.</a:t>
            </a:r>
          </a:p>
          <a:p>
            <a:pPr algn="just" rtl="1">
              <a:buNone/>
            </a:pPr>
            <a:endParaRPr lang="en-US" sz="3000" dirty="0" smtClean="0">
              <a:cs typeface="B Compset" pitchFamily="2" charset="-78"/>
            </a:endParaRPr>
          </a:p>
          <a:p>
            <a:pPr algn="just" rtl="1">
              <a:buNone/>
            </a:pPr>
            <a:r>
              <a:rPr lang="fa-IR" dirty="0" smtClean="0">
                <a:cs typeface="B Compset" pitchFamily="2" charset="-78"/>
              </a:rPr>
              <a:t>      </a:t>
            </a:r>
            <a:endParaRPr lang="en-US" dirty="0" smtClean="0">
              <a:cs typeface="B Compset" pitchFamily="2" charset="-78"/>
            </a:endParaRPr>
          </a:p>
          <a:p>
            <a:pPr algn="just"/>
            <a:endParaRPr lang="en-US" dirty="0">
              <a:cs typeface="B Compset" pitchFamily="2" charset="-78"/>
            </a:endParaRPr>
          </a:p>
        </p:txBody>
      </p:sp>
      <p:sp>
        <p:nvSpPr>
          <p:cNvPr id="5" name="Slide Number Placeholder 4"/>
          <p:cNvSpPr>
            <a:spLocks noGrp="1"/>
          </p:cNvSpPr>
          <p:nvPr>
            <p:ph type="sldNum" sz="quarter" idx="12"/>
          </p:nvPr>
        </p:nvSpPr>
        <p:spPr/>
        <p:txBody>
          <a:bodyPr>
            <a:normAutofit/>
          </a:bodyPr>
          <a:lstStyle/>
          <a:p>
            <a:r>
              <a:rPr lang="fa-IR" dirty="0" smtClean="0">
                <a:solidFill>
                  <a:schemeClr val="tx1"/>
                </a:solidFill>
              </a:rPr>
              <a:t>48</a:t>
            </a:r>
            <a:endParaRPr lang="en-US" dirty="0">
              <a:solidFill>
                <a:schemeClr val="tx1"/>
              </a:solidFill>
            </a:endParaRPr>
          </a:p>
        </p:txBody>
      </p:sp>
      <p:pic>
        <p:nvPicPr>
          <p:cNvPr id="4" name="Picture 3" descr="Capture.PNG6.PNG"/>
          <p:cNvPicPr>
            <a:picLocks noChangeAspect="1"/>
          </p:cNvPicPr>
          <p:nvPr/>
        </p:nvPicPr>
        <p:blipFill>
          <a:blip r:embed="rId2" cstate="print"/>
          <a:stretch>
            <a:fillRect/>
          </a:stretch>
        </p:blipFill>
        <p:spPr>
          <a:xfrm>
            <a:off x="1524000" y="3550464"/>
            <a:ext cx="6553200" cy="2793285"/>
          </a:xfrm>
          <a:prstGeom prst="rect">
            <a:avLst/>
          </a:prstGeom>
        </p:spPr>
      </p:pic>
      <p:sp>
        <p:nvSpPr>
          <p:cNvPr id="6" name="Rectangle 5"/>
          <p:cNvSpPr/>
          <p:nvPr/>
        </p:nvSpPr>
        <p:spPr>
          <a:xfrm>
            <a:off x="0"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838200"/>
          </a:xfrm>
        </p:spPr>
        <p:txBody>
          <a:bodyPr/>
          <a:lstStyle/>
          <a:p>
            <a:pPr algn="ctr"/>
            <a:r>
              <a:rPr lang="fa-IR" b="1" dirty="0"/>
              <a:t>برخی واژه های  اقتصادی </a:t>
            </a:r>
            <a:endParaRPr lang="en-US" b="1" dirty="0"/>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3</a:t>
            </a:r>
            <a:endParaRPr lang="en-US"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037006441"/>
              </p:ext>
            </p:extLst>
          </p:nvPr>
        </p:nvGraphicFramePr>
        <p:xfrm>
          <a:off x="2276157" y="2288286"/>
          <a:ext cx="4810443" cy="3883914"/>
        </p:xfrm>
        <a:graphic>
          <a:graphicData uri="http://schemas.openxmlformats.org/drawingml/2006/table">
            <a:tbl>
              <a:tblPr rtl="1">
                <a:tableStyleId>{35758FB7-9AC5-4552-8A53-C91805E547FA}</a:tableStyleId>
              </a:tblPr>
              <a:tblGrid>
                <a:gridCol w="2487716"/>
                <a:gridCol w="2322727"/>
              </a:tblGrid>
              <a:tr h="647319">
                <a:tc>
                  <a:txBody>
                    <a:bodyPr/>
                    <a:lstStyle/>
                    <a:p>
                      <a:pPr algn="ctr" rtl="1">
                        <a:lnSpc>
                          <a:spcPct val="115000"/>
                        </a:lnSpc>
                        <a:spcAft>
                          <a:spcPts val="0"/>
                        </a:spcAft>
                      </a:pPr>
                      <a:r>
                        <a:rPr lang="fa-IR" sz="2400" dirty="0"/>
                        <a:t>اقتصادی</a:t>
                      </a:r>
                      <a:endParaRPr lang="en-US" sz="2000" b="1" dirty="0">
                        <a:latin typeface="Calibri"/>
                        <a:ea typeface="Calibri"/>
                        <a:cs typeface="B Badr" pitchFamily="2" charset="-78"/>
                      </a:endParaRPr>
                    </a:p>
                  </a:txBody>
                  <a:tcPr marL="68580" marR="68580" marT="0" marB="0"/>
                </a:tc>
                <a:tc>
                  <a:txBody>
                    <a:bodyPr/>
                    <a:lstStyle/>
                    <a:p>
                      <a:pPr algn="ctr" rtl="1">
                        <a:lnSpc>
                          <a:spcPct val="115000"/>
                        </a:lnSpc>
                        <a:spcAft>
                          <a:spcPts val="0"/>
                        </a:spcAft>
                      </a:pPr>
                      <a:r>
                        <a:rPr lang="en-US" sz="2400" dirty="0"/>
                        <a:t>economic</a:t>
                      </a:r>
                      <a:endParaRPr lang="en-US" sz="2000" b="1" dirty="0">
                        <a:latin typeface="Calibri"/>
                        <a:ea typeface="Calibri"/>
                        <a:cs typeface="B Badr" pitchFamily="2" charset="-78"/>
                      </a:endParaRPr>
                    </a:p>
                  </a:txBody>
                  <a:tcPr marL="68580" marR="68580" marT="0" marB="0"/>
                </a:tc>
              </a:tr>
              <a:tr h="647319">
                <a:tc>
                  <a:txBody>
                    <a:bodyPr/>
                    <a:lstStyle/>
                    <a:p>
                      <a:pPr algn="ctr" rtl="1">
                        <a:lnSpc>
                          <a:spcPct val="115000"/>
                        </a:lnSpc>
                        <a:spcAft>
                          <a:spcPts val="0"/>
                        </a:spcAft>
                      </a:pPr>
                      <a:r>
                        <a:rPr lang="fa-IR" sz="2400"/>
                        <a:t>صرفه جو- مقتصد</a:t>
                      </a:r>
                      <a:endParaRPr lang="en-US" sz="2000" b="1" dirty="0">
                        <a:latin typeface="Calibri"/>
                        <a:ea typeface="Calibri"/>
                        <a:cs typeface="B Badr" pitchFamily="2" charset="-78"/>
                      </a:endParaRPr>
                    </a:p>
                  </a:txBody>
                  <a:tcPr marL="68580" marR="68580" marT="0" marB="0"/>
                </a:tc>
                <a:tc>
                  <a:txBody>
                    <a:bodyPr/>
                    <a:lstStyle/>
                    <a:p>
                      <a:pPr algn="ctr" rtl="1">
                        <a:lnSpc>
                          <a:spcPct val="115000"/>
                        </a:lnSpc>
                        <a:spcAft>
                          <a:spcPts val="0"/>
                        </a:spcAft>
                      </a:pPr>
                      <a:r>
                        <a:rPr lang="en-US" sz="2400" dirty="0"/>
                        <a:t>economical</a:t>
                      </a:r>
                      <a:endParaRPr lang="en-US" sz="2000" b="1" dirty="0">
                        <a:latin typeface="Calibri"/>
                        <a:ea typeface="Calibri"/>
                        <a:cs typeface="B Badr" pitchFamily="2" charset="-78"/>
                      </a:endParaRPr>
                    </a:p>
                  </a:txBody>
                  <a:tcPr marL="68580" marR="68580" marT="0" marB="0"/>
                </a:tc>
              </a:tr>
              <a:tr h="647319">
                <a:tc>
                  <a:txBody>
                    <a:bodyPr/>
                    <a:lstStyle/>
                    <a:p>
                      <a:pPr algn="ctr" rtl="1">
                        <a:lnSpc>
                          <a:spcPct val="115000"/>
                        </a:lnSpc>
                        <a:spcAft>
                          <a:spcPts val="0"/>
                        </a:spcAft>
                      </a:pPr>
                      <a:r>
                        <a:rPr lang="fa-IR" sz="2400"/>
                        <a:t>از نظر اقتصادی </a:t>
                      </a:r>
                      <a:endParaRPr lang="en-US" sz="2000" b="1" dirty="0">
                        <a:latin typeface="Calibri"/>
                        <a:ea typeface="Calibri"/>
                        <a:cs typeface="B Badr" pitchFamily="2" charset="-78"/>
                      </a:endParaRPr>
                    </a:p>
                  </a:txBody>
                  <a:tcPr marL="68580" marR="68580" marT="0" marB="0"/>
                </a:tc>
                <a:tc>
                  <a:txBody>
                    <a:bodyPr/>
                    <a:lstStyle/>
                    <a:p>
                      <a:pPr algn="ctr" rtl="1">
                        <a:lnSpc>
                          <a:spcPct val="115000"/>
                        </a:lnSpc>
                        <a:spcAft>
                          <a:spcPts val="0"/>
                        </a:spcAft>
                      </a:pPr>
                      <a:r>
                        <a:rPr lang="en-US" sz="2400" dirty="0" smtClean="0"/>
                        <a:t>Economically</a:t>
                      </a:r>
                      <a:endParaRPr lang="en-US" sz="2000" b="1" dirty="0">
                        <a:latin typeface="Calibri"/>
                        <a:ea typeface="Calibri"/>
                        <a:cs typeface="B Badr" pitchFamily="2" charset="-78"/>
                      </a:endParaRPr>
                    </a:p>
                  </a:txBody>
                  <a:tcPr marL="68580" marR="68580" marT="0" marB="0"/>
                </a:tc>
              </a:tr>
              <a:tr h="647319">
                <a:tc>
                  <a:txBody>
                    <a:bodyPr/>
                    <a:lstStyle/>
                    <a:p>
                      <a:pPr algn="ctr" rtl="1">
                        <a:lnSpc>
                          <a:spcPct val="115000"/>
                        </a:lnSpc>
                        <a:spcAft>
                          <a:spcPts val="0"/>
                        </a:spcAft>
                      </a:pPr>
                      <a:r>
                        <a:rPr lang="fa-IR" sz="2400"/>
                        <a:t>اقتصاد سنجی</a:t>
                      </a:r>
                      <a:endParaRPr lang="en-US" sz="2000" b="1" dirty="0">
                        <a:latin typeface="Calibri"/>
                        <a:ea typeface="Calibri"/>
                        <a:cs typeface="B Badr" pitchFamily="2" charset="-78"/>
                      </a:endParaRPr>
                    </a:p>
                  </a:txBody>
                  <a:tcPr marL="68580" marR="68580" marT="0" marB="0"/>
                </a:tc>
                <a:tc>
                  <a:txBody>
                    <a:bodyPr/>
                    <a:lstStyle/>
                    <a:p>
                      <a:pPr algn="ctr" rtl="1">
                        <a:lnSpc>
                          <a:spcPct val="115000"/>
                        </a:lnSpc>
                        <a:spcAft>
                          <a:spcPts val="0"/>
                        </a:spcAft>
                      </a:pPr>
                      <a:r>
                        <a:rPr lang="en-US" sz="2400" dirty="0" smtClean="0"/>
                        <a:t>Econometrics</a:t>
                      </a:r>
                      <a:endParaRPr lang="en-US" sz="2000" b="1" dirty="0">
                        <a:latin typeface="Calibri"/>
                        <a:ea typeface="Calibri"/>
                        <a:cs typeface="B Badr" pitchFamily="2" charset="-78"/>
                      </a:endParaRPr>
                    </a:p>
                  </a:txBody>
                  <a:tcPr marL="68580" marR="68580" marT="0" marB="0"/>
                </a:tc>
              </a:tr>
              <a:tr h="647319">
                <a:tc>
                  <a:txBody>
                    <a:bodyPr/>
                    <a:lstStyle/>
                    <a:p>
                      <a:pPr algn="ctr" rtl="1">
                        <a:lnSpc>
                          <a:spcPct val="115000"/>
                        </a:lnSpc>
                        <a:spcAft>
                          <a:spcPts val="0"/>
                        </a:spcAft>
                      </a:pPr>
                      <a:r>
                        <a:rPr lang="fa-IR" sz="2400"/>
                        <a:t>علم اقتصاد</a:t>
                      </a:r>
                      <a:endParaRPr lang="en-US" sz="2000" b="1" dirty="0">
                        <a:latin typeface="Calibri"/>
                        <a:ea typeface="Calibri"/>
                        <a:cs typeface="B Badr" pitchFamily="2" charset="-78"/>
                      </a:endParaRPr>
                    </a:p>
                  </a:txBody>
                  <a:tcPr marL="68580" marR="68580" marT="0" marB="0"/>
                </a:tc>
                <a:tc>
                  <a:txBody>
                    <a:bodyPr/>
                    <a:lstStyle/>
                    <a:p>
                      <a:pPr algn="ctr" rtl="1">
                        <a:lnSpc>
                          <a:spcPct val="115000"/>
                        </a:lnSpc>
                        <a:spcAft>
                          <a:spcPts val="0"/>
                        </a:spcAft>
                      </a:pPr>
                      <a:r>
                        <a:rPr lang="en-US" sz="2400" dirty="0"/>
                        <a:t>economics</a:t>
                      </a:r>
                      <a:endParaRPr lang="en-US" sz="2000" b="1" dirty="0">
                        <a:latin typeface="Calibri"/>
                        <a:ea typeface="Calibri"/>
                        <a:cs typeface="B Badr" pitchFamily="2" charset="-78"/>
                      </a:endParaRPr>
                    </a:p>
                  </a:txBody>
                  <a:tcPr marL="68580" marR="68580" marT="0" marB="0"/>
                </a:tc>
              </a:tr>
              <a:tr h="647319">
                <a:tc>
                  <a:txBody>
                    <a:bodyPr/>
                    <a:lstStyle/>
                    <a:p>
                      <a:pPr algn="ctr" rtl="1">
                        <a:lnSpc>
                          <a:spcPct val="115000"/>
                        </a:lnSpc>
                        <a:spcAft>
                          <a:spcPts val="0"/>
                        </a:spcAft>
                      </a:pPr>
                      <a:r>
                        <a:rPr lang="fa-IR" sz="2400"/>
                        <a:t>اقتصاد دان</a:t>
                      </a:r>
                      <a:endParaRPr lang="en-US" sz="2000" b="1" dirty="0">
                        <a:latin typeface="Calibri"/>
                        <a:ea typeface="Calibri"/>
                        <a:cs typeface="B Badr" pitchFamily="2" charset="-78"/>
                      </a:endParaRPr>
                    </a:p>
                  </a:txBody>
                  <a:tcPr marL="68580" marR="68580" marT="0" marB="0"/>
                </a:tc>
                <a:tc>
                  <a:txBody>
                    <a:bodyPr/>
                    <a:lstStyle/>
                    <a:p>
                      <a:pPr algn="ctr" rtl="1">
                        <a:lnSpc>
                          <a:spcPct val="115000"/>
                        </a:lnSpc>
                        <a:spcAft>
                          <a:spcPts val="0"/>
                        </a:spcAft>
                      </a:pPr>
                      <a:r>
                        <a:rPr lang="en-US" sz="2400" dirty="0"/>
                        <a:t>economist</a:t>
                      </a:r>
                      <a:endParaRPr lang="en-US" sz="2000" b="1" dirty="0">
                        <a:latin typeface="Calibri"/>
                        <a:ea typeface="Calibri"/>
                        <a:cs typeface="B Badr" pitchFamily="2" charset="-78"/>
                      </a:endParaRPr>
                    </a:p>
                  </a:txBody>
                  <a:tcPr marL="68580" marR="68580" marT="0" marB="0"/>
                </a:tc>
              </a:tr>
            </a:tbl>
          </a:graphicData>
        </a:graphic>
      </p:graphicFrame>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5" name="Content Placeholder 4" descr="Capture.PNG7.PNG"/>
          <p:cNvPicPr>
            <a:picLocks noGrp="1" noChangeAspect="1"/>
          </p:cNvPicPr>
          <p:nvPr>
            <p:ph idx="1"/>
          </p:nvPr>
        </p:nvPicPr>
        <p:blipFill>
          <a:blip r:embed="rId2" cstate="print"/>
          <a:stretch>
            <a:fillRect/>
          </a:stretch>
        </p:blipFill>
        <p:spPr>
          <a:xfrm>
            <a:off x="832915" y="2285755"/>
            <a:ext cx="7478169" cy="1752845"/>
          </a:xfrm>
        </p:spPr>
      </p:pic>
      <p:sp>
        <p:nvSpPr>
          <p:cNvPr id="6" name="Slide Number Placeholder 5"/>
          <p:cNvSpPr>
            <a:spLocks noGrp="1"/>
          </p:cNvSpPr>
          <p:nvPr>
            <p:ph type="sldNum" sz="quarter" idx="12"/>
          </p:nvPr>
        </p:nvSpPr>
        <p:spPr/>
        <p:txBody>
          <a:bodyPr>
            <a:normAutofit/>
          </a:bodyPr>
          <a:lstStyle/>
          <a:p>
            <a:r>
              <a:rPr lang="fa-IR" dirty="0" smtClean="0">
                <a:solidFill>
                  <a:schemeClr val="tx1"/>
                </a:solidFill>
              </a:rPr>
              <a:t>49</a:t>
            </a:r>
            <a:endParaRPr lang="en-US" dirty="0">
              <a:solidFill>
                <a:schemeClr val="tx1"/>
              </a:solidFill>
            </a:endParaRPr>
          </a:p>
        </p:txBody>
      </p:sp>
      <p:sp>
        <p:nvSpPr>
          <p:cNvPr id="4" name="Rectangle 3"/>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940" y="457200"/>
            <a:ext cx="8229600" cy="5364163"/>
          </a:xfrm>
        </p:spPr>
        <p:txBody>
          <a:bodyPr>
            <a:normAutofit/>
          </a:bodyPr>
          <a:lstStyle/>
          <a:p>
            <a:pPr algn="r" rtl="1">
              <a:buNone/>
            </a:pPr>
            <a:r>
              <a:rPr lang="fa-IR" sz="3600" b="1" dirty="0" smtClean="0">
                <a:cs typeface="B Compset" pitchFamily="2" charset="-78"/>
              </a:rPr>
              <a:t>مثال :</a:t>
            </a:r>
            <a:endParaRPr lang="en-US" sz="3600" b="1" dirty="0" smtClean="0">
              <a:cs typeface="B Compset" pitchFamily="2" charset="-78"/>
            </a:endParaRPr>
          </a:p>
          <a:p>
            <a:pPr algn="r" rtl="1">
              <a:buNone/>
            </a:pPr>
            <a:r>
              <a:rPr lang="fa-IR" sz="3600" dirty="0" smtClean="0">
                <a:cs typeface="B Compset" pitchFamily="2" charset="-78"/>
              </a:rPr>
              <a:t> بانکي پرداخت نرخ درصدي سالانه 6% راکه در هر نيمسال ترکيب مي شود تبليغ کرده است. نرخ سود موثر سالانه چقدر است:</a:t>
            </a:r>
          </a:p>
          <a:p>
            <a:pPr algn="r" rtl="1">
              <a:buNone/>
            </a:pPr>
            <a:endParaRPr lang="en-US" sz="3600" dirty="0" smtClean="0">
              <a:cs typeface="B Compset" pitchFamily="2" charset="-78"/>
            </a:endParaRPr>
          </a:p>
          <a:p>
            <a:pPr algn="r">
              <a:buNone/>
            </a:pPr>
            <a:endParaRPr lang="en-US" sz="3600" dirty="0">
              <a:cs typeface="B Compset" pitchFamily="2" charset="-78"/>
            </a:endParaRPr>
          </a:p>
        </p:txBody>
      </p:sp>
      <p:sp>
        <p:nvSpPr>
          <p:cNvPr id="5" name="Slide Number Placeholder 4"/>
          <p:cNvSpPr>
            <a:spLocks noGrp="1"/>
          </p:cNvSpPr>
          <p:nvPr>
            <p:ph type="sldNum" sz="quarter" idx="12"/>
          </p:nvPr>
        </p:nvSpPr>
        <p:spPr/>
        <p:txBody>
          <a:bodyPr>
            <a:normAutofit/>
          </a:bodyPr>
          <a:lstStyle/>
          <a:p>
            <a:r>
              <a:rPr lang="fa-IR" dirty="0" smtClean="0">
                <a:solidFill>
                  <a:schemeClr val="tx1"/>
                </a:solidFill>
              </a:rPr>
              <a:t>50</a:t>
            </a:r>
            <a:endParaRPr lang="en-US" dirty="0">
              <a:solidFill>
                <a:schemeClr val="tx1"/>
              </a:solidFill>
            </a:endParaRPr>
          </a:p>
        </p:txBody>
      </p:sp>
      <p:sp>
        <p:nvSpPr>
          <p:cNvPr id="6" name="Rectangle 5"/>
          <p:cNvSpPr/>
          <p:nvPr/>
        </p:nvSpPr>
        <p:spPr>
          <a:xfrm>
            <a:off x="-4313" y="6504483"/>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ctr" rtl="1"/>
            <a:r>
              <a:rPr lang="fa-IR" b="1" dirty="0" smtClean="0"/>
              <a:t>بهره و نرخ بهره</a:t>
            </a:r>
            <a:r>
              <a:rPr lang="en-US" dirty="0" smtClean="0"/>
              <a:t/>
            </a:r>
            <a:br>
              <a:rPr lang="en-US" dirty="0" smtClean="0"/>
            </a:br>
            <a:endParaRPr lang="en-US" dirty="0"/>
          </a:p>
        </p:txBody>
      </p:sp>
      <p:sp>
        <p:nvSpPr>
          <p:cNvPr id="3" name="Content Placeholder 2"/>
          <p:cNvSpPr>
            <a:spLocks noGrp="1"/>
          </p:cNvSpPr>
          <p:nvPr>
            <p:ph idx="1"/>
          </p:nvPr>
        </p:nvSpPr>
        <p:spPr>
          <a:xfrm>
            <a:off x="457200" y="1646237"/>
            <a:ext cx="8229600" cy="4830763"/>
          </a:xfrm>
        </p:spPr>
        <p:txBody>
          <a:bodyPr>
            <a:normAutofit lnSpcReduction="10000"/>
          </a:bodyPr>
          <a:lstStyle/>
          <a:p>
            <a:pPr algn="just" rtl="1">
              <a:buNone/>
            </a:pPr>
            <a:r>
              <a:rPr lang="fa-IR" b="1" dirty="0" smtClean="0">
                <a:cs typeface="B Compset" pitchFamily="2" charset="-78"/>
              </a:rPr>
              <a:t>بهره پول </a:t>
            </a:r>
            <a:r>
              <a:rPr lang="fa-IR" b="1" dirty="0" err="1" smtClean="0">
                <a:cs typeface="B Compset" pitchFamily="2" charset="-78"/>
              </a:rPr>
              <a:t>قيمتي</a:t>
            </a:r>
            <a:r>
              <a:rPr lang="fa-IR" b="1" dirty="0" smtClean="0">
                <a:cs typeface="B Compset" pitchFamily="2" charset="-78"/>
              </a:rPr>
              <a:t> است که در اقتصاد بازار </a:t>
            </a:r>
            <a:r>
              <a:rPr lang="fa-IR" b="1" dirty="0" err="1" smtClean="0">
                <a:cs typeface="B Compset" pitchFamily="2" charset="-78"/>
              </a:rPr>
              <a:t>براي</a:t>
            </a:r>
            <a:r>
              <a:rPr lang="fa-IR" b="1" dirty="0" smtClean="0">
                <a:cs typeface="B Compset" pitchFamily="2" charset="-78"/>
              </a:rPr>
              <a:t> پول پرداخت </a:t>
            </a:r>
            <a:r>
              <a:rPr lang="fa-IR" b="1" dirty="0" err="1" smtClean="0">
                <a:cs typeface="B Compset" pitchFamily="2" charset="-78"/>
              </a:rPr>
              <a:t>مي</a:t>
            </a:r>
            <a:r>
              <a:rPr lang="fa-IR" b="1" dirty="0" smtClean="0">
                <a:cs typeface="B Compset" pitchFamily="2" charset="-78"/>
              </a:rPr>
              <a:t> شود </a:t>
            </a:r>
            <a:r>
              <a:rPr lang="fa-IR" b="1" dirty="0" err="1" smtClean="0">
                <a:cs typeface="B Compset" pitchFamily="2" charset="-78"/>
              </a:rPr>
              <a:t>وقتي</a:t>
            </a:r>
            <a:r>
              <a:rPr lang="fa-IR" b="1" dirty="0" smtClean="0">
                <a:cs typeface="B Compset" pitchFamily="2" charset="-78"/>
              </a:rPr>
              <a:t> که مبلغ بهره به صورت </a:t>
            </a:r>
            <a:r>
              <a:rPr lang="fa-IR" b="1" dirty="0" err="1" smtClean="0">
                <a:cs typeface="B Compset" pitchFamily="2" charset="-78"/>
              </a:rPr>
              <a:t>درصدي</a:t>
            </a:r>
            <a:r>
              <a:rPr lang="fa-IR" b="1" dirty="0" smtClean="0">
                <a:cs typeface="B Compset" pitchFamily="2" charset="-78"/>
              </a:rPr>
              <a:t> از اصل پول </a:t>
            </a:r>
            <a:r>
              <a:rPr lang="fa-IR" b="1" dirty="0" err="1" smtClean="0">
                <a:cs typeface="B Compset" pitchFamily="2" charset="-78"/>
              </a:rPr>
              <a:t>يا</a:t>
            </a:r>
            <a:r>
              <a:rPr lang="fa-IR" b="1" dirty="0" smtClean="0">
                <a:cs typeface="B Compset" pitchFamily="2" charset="-78"/>
              </a:rPr>
              <a:t> وجه قابل استقراض </a:t>
            </a:r>
            <a:r>
              <a:rPr lang="fa-IR" b="1" dirty="0" err="1" smtClean="0">
                <a:cs typeface="B Compset" pitchFamily="2" charset="-78"/>
              </a:rPr>
              <a:t>بيان</a:t>
            </a:r>
            <a:r>
              <a:rPr lang="fa-IR" b="1" dirty="0" smtClean="0">
                <a:cs typeface="B Compset" pitchFamily="2" charset="-78"/>
              </a:rPr>
              <a:t> </a:t>
            </a:r>
            <a:r>
              <a:rPr lang="fa-IR" b="1" dirty="0" err="1" smtClean="0">
                <a:cs typeface="B Compset" pitchFamily="2" charset="-78"/>
              </a:rPr>
              <a:t>مي</a:t>
            </a:r>
            <a:r>
              <a:rPr lang="fa-IR" b="1" dirty="0" smtClean="0">
                <a:cs typeface="B Compset" pitchFamily="2" charset="-78"/>
              </a:rPr>
              <a:t> شود به آن نرخ </a:t>
            </a:r>
            <a:r>
              <a:rPr lang="fa-IR" b="1" dirty="0" err="1" smtClean="0">
                <a:cs typeface="B Compset" pitchFamily="2" charset="-78"/>
              </a:rPr>
              <a:t>بهرة</a:t>
            </a:r>
            <a:r>
              <a:rPr lang="fa-IR" b="1" dirty="0" smtClean="0">
                <a:cs typeface="B Compset" pitchFamily="2" charset="-78"/>
              </a:rPr>
              <a:t> پول گفته </a:t>
            </a:r>
            <a:r>
              <a:rPr lang="fa-IR" b="1" dirty="0" err="1" smtClean="0">
                <a:cs typeface="B Compset" pitchFamily="2" charset="-78"/>
              </a:rPr>
              <a:t>مي</a:t>
            </a:r>
            <a:r>
              <a:rPr lang="fa-IR" b="1" dirty="0" smtClean="0">
                <a:cs typeface="B Compset" pitchFamily="2" charset="-78"/>
              </a:rPr>
              <a:t> شود.</a:t>
            </a:r>
            <a:endParaRPr lang="en-US" b="1" dirty="0" smtClean="0">
              <a:cs typeface="B Compset" pitchFamily="2" charset="-78"/>
            </a:endParaRPr>
          </a:p>
          <a:p>
            <a:pPr algn="just" rtl="1">
              <a:buNone/>
            </a:pPr>
            <a:r>
              <a:rPr lang="fa-IR" b="1" dirty="0" smtClean="0">
                <a:cs typeface="B Compset" pitchFamily="2" charset="-78"/>
              </a:rPr>
              <a:t>نرخ بهره پول ممکن است خالص </a:t>
            </a:r>
            <a:r>
              <a:rPr lang="fa-IR" b="1" dirty="0" err="1" smtClean="0">
                <a:cs typeface="B Compset" pitchFamily="2" charset="-78"/>
              </a:rPr>
              <a:t>يعني</a:t>
            </a:r>
            <a:r>
              <a:rPr lang="fa-IR" b="1" dirty="0" smtClean="0">
                <a:cs typeface="B Compset" pitchFamily="2" charset="-78"/>
              </a:rPr>
              <a:t> بدون </a:t>
            </a:r>
            <a:r>
              <a:rPr lang="fa-IR" b="1" dirty="0" err="1" smtClean="0">
                <a:cs typeface="B Compset" pitchFamily="2" charset="-78"/>
              </a:rPr>
              <a:t>ريسک</a:t>
            </a:r>
            <a:r>
              <a:rPr lang="fa-IR" b="1" dirty="0" smtClean="0">
                <a:cs typeface="B Compset" pitchFamily="2" charset="-78"/>
              </a:rPr>
              <a:t> باشد </a:t>
            </a:r>
            <a:r>
              <a:rPr lang="fa-IR" b="1" dirty="0" err="1" smtClean="0">
                <a:cs typeface="B Compset" pitchFamily="2" charset="-78"/>
              </a:rPr>
              <a:t>يا</a:t>
            </a:r>
            <a:r>
              <a:rPr lang="fa-IR" b="1" dirty="0" smtClean="0">
                <a:cs typeface="B Compset" pitchFamily="2" charset="-78"/>
              </a:rPr>
              <a:t> آنکه شامل </a:t>
            </a:r>
            <a:r>
              <a:rPr lang="fa-IR" b="1" dirty="0" err="1" smtClean="0">
                <a:cs typeface="B Compset" pitchFamily="2" charset="-78"/>
              </a:rPr>
              <a:t>ريسک</a:t>
            </a:r>
            <a:r>
              <a:rPr lang="fa-IR" b="1" dirty="0" smtClean="0">
                <a:cs typeface="B Compset" pitchFamily="2" charset="-78"/>
              </a:rPr>
              <a:t> </a:t>
            </a:r>
            <a:r>
              <a:rPr lang="fa-IR" b="1" dirty="0" err="1" smtClean="0">
                <a:cs typeface="B Compset" pitchFamily="2" charset="-78"/>
              </a:rPr>
              <a:t>نيز</a:t>
            </a:r>
            <a:r>
              <a:rPr lang="fa-IR" b="1" dirty="0" smtClean="0">
                <a:cs typeface="B Compset" pitchFamily="2" charset="-78"/>
              </a:rPr>
              <a:t> شود.نرخ خالص بهره پول بدون </a:t>
            </a:r>
            <a:r>
              <a:rPr lang="fa-IR" b="1" dirty="0" err="1" smtClean="0">
                <a:cs typeface="B Compset" pitchFamily="2" charset="-78"/>
              </a:rPr>
              <a:t>ريسک</a:t>
            </a:r>
            <a:r>
              <a:rPr lang="fa-IR" b="1" dirty="0" smtClean="0">
                <a:cs typeface="B Compset" pitchFamily="2" charset="-78"/>
              </a:rPr>
              <a:t>، </a:t>
            </a:r>
            <a:r>
              <a:rPr lang="fa-IR" b="1" dirty="0" err="1" smtClean="0">
                <a:cs typeface="B Compset" pitchFamily="2" charset="-78"/>
              </a:rPr>
              <a:t>عايدي</a:t>
            </a:r>
            <a:r>
              <a:rPr lang="fa-IR" b="1" dirty="0" smtClean="0">
                <a:cs typeface="B Compset" pitchFamily="2" charset="-78"/>
              </a:rPr>
              <a:t> </a:t>
            </a:r>
            <a:r>
              <a:rPr lang="fa-IR" b="1" dirty="0" err="1" smtClean="0">
                <a:cs typeface="B Compset" pitchFamily="2" charset="-78"/>
              </a:rPr>
              <a:t>ثابتي</a:t>
            </a:r>
            <a:r>
              <a:rPr lang="fa-IR" b="1" dirty="0" smtClean="0">
                <a:cs typeface="B Compset" pitchFamily="2" charset="-78"/>
              </a:rPr>
              <a:t> است که طبق قرارداد به وجوه قابل استقراض </a:t>
            </a:r>
            <a:r>
              <a:rPr lang="fa-IR" b="1" dirty="0" err="1" smtClean="0">
                <a:cs typeface="B Compset" pitchFamily="2" charset="-78"/>
              </a:rPr>
              <a:t>يااصل</a:t>
            </a:r>
            <a:r>
              <a:rPr lang="fa-IR" b="1" dirty="0" smtClean="0">
                <a:cs typeface="B Compset" pitchFamily="2" charset="-78"/>
              </a:rPr>
              <a:t> وام پرداخت </a:t>
            </a:r>
            <a:r>
              <a:rPr lang="fa-IR" b="1" dirty="0" err="1" smtClean="0">
                <a:cs typeface="B Compset" pitchFamily="2" charset="-78"/>
              </a:rPr>
              <a:t>مي</a:t>
            </a:r>
            <a:r>
              <a:rPr lang="fa-IR" b="1" dirty="0" smtClean="0">
                <a:cs typeface="B Compset" pitchFamily="2" charset="-78"/>
              </a:rPr>
              <a:t> شود. در حاليکه ساير نرخهاي بهره بسته به ريسک تغير مي کند و عايدي ثابتي نصيب وام دهنده نمي نمايد.</a:t>
            </a:r>
          </a:p>
          <a:p>
            <a:pPr algn="just" rtl="1">
              <a:buNone/>
            </a:pPr>
            <a:endParaRPr lang="en-US" b="1" dirty="0" smtClean="0">
              <a:cs typeface="B Compset" pitchFamily="2" charset="-78"/>
            </a:endParaRPr>
          </a:p>
          <a:p>
            <a:pPr algn="r" rtl="1">
              <a:buNone/>
            </a:pPr>
            <a:r>
              <a:rPr lang="fa-IR" b="1" dirty="0" smtClean="0">
                <a:cs typeface="B Compset" pitchFamily="2" charset="-78"/>
              </a:rPr>
              <a:t>براي روشن شدن اختلاف بين نرخ خالص بهره و ساير نرخهاي بهره مثال مي زنيم.</a:t>
            </a:r>
            <a:endParaRPr lang="en-US" b="1" dirty="0" smtClean="0">
              <a:cs typeface="B Compset" pitchFamily="2" charset="-78"/>
            </a:endParaRPr>
          </a:p>
          <a:p>
            <a:pPr algn="just" rtl="1">
              <a:buNone/>
            </a:pPr>
            <a:r>
              <a:rPr lang="fa-IR" b="1" dirty="0" smtClean="0">
                <a:cs typeface="B Compset" pitchFamily="2" charset="-78"/>
              </a:rPr>
              <a:t> </a:t>
            </a:r>
            <a:endParaRPr lang="en-US" b="1" dirty="0" smtClean="0">
              <a:cs typeface="B Compset" pitchFamily="2" charset="-78"/>
            </a:endParaRPr>
          </a:p>
          <a:p>
            <a:pPr algn="just">
              <a:buNone/>
            </a:pPr>
            <a:endParaRPr lang="en-US" b="1"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51</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9013"/>
            <a:ext cx="8229600" cy="5821363"/>
          </a:xfrm>
        </p:spPr>
        <p:txBody>
          <a:bodyPr>
            <a:normAutofit/>
          </a:bodyPr>
          <a:lstStyle/>
          <a:p>
            <a:pPr algn="just" rtl="1">
              <a:buNone/>
            </a:pPr>
            <a:r>
              <a:rPr lang="fa-IR" sz="2800" b="1" dirty="0" smtClean="0">
                <a:cs typeface="B Compset" pitchFamily="2" charset="-78"/>
              </a:rPr>
              <a:t>مثال :</a:t>
            </a:r>
            <a:endParaRPr lang="en-US" sz="2800" b="1" dirty="0" smtClean="0">
              <a:cs typeface="B Compset" pitchFamily="2" charset="-78"/>
            </a:endParaRPr>
          </a:p>
          <a:p>
            <a:pPr algn="just" rtl="1">
              <a:buNone/>
            </a:pPr>
            <a:r>
              <a:rPr lang="fa-IR" sz="2800" dirty="0" smtClean="0">
                <a:cs typeface="B Compset" pitchFamily="2" charset="-78"/>
              </a:rPr>
              <a:t>اگر شخصي يک ورقه قرضه (اوراق قرضه) 1000 ريالي شهرداري يا مربوط به يک بانک را به مبلغ 950 ريال بخرد نرخ بهره بدست آمده را مشخص نمايید. </a:t>
            </a:r>
            <a:endParaRPr lang="en-US" sz="2800" dirty="0" smtClean="0">
              <a:cs typeface="B Compset" pitchFamily="2" charset="-78"/>
            </a:endParaRPr>
          </a:p>
          <a:p>
            <a:pPr algn="just" rtl="1">
              <a:buNone/>
            </a:pPr>
            <a:r>
              <a:rPr lang="fa-IR" sz="2800" dirty="0" smtClean="0">
                <a:cs typeface="B Compset" pitchFamily="2" charset="-78"/>
              </a:rPr>
              <a:t>نکته: نرخ بهره به صورت عايدي جاري که نصيب وام دهنده </a:t>
            </a:r>
            <a:br>
              <a:rPr lang="fa-IR" sz="2800" dirty="0" smtClean="0">
                <a:cs typeface="B Compset" pitchFamily="2" charset="-78"/>
              </a:rPr>
            </a:br>
            <a:r>
              <a:rPr lang="fa-IR" sz="2800" dirty="0" smtClean="0">
                <a:cs typeface="B Compset" pitchFamily="2" charset="-78"/>
              </a:rPr>
              <a:t>ميگردد اطلاق مي شود.</a:t>
            </a:r>
          </a:p>
          <a:p>
            <a:pPr algn="r" rtl="1">
              <a:buNone/>
            </a:pPr>
            <a:r>
              <a:rPr lang="fa-IR" b="1" dirty="0" smtClean="0">
                <a:cs typeface="B Compset" pitchFamily="2" charset="-78"/>
              </a:rPr>
              <a:t>حل:</a:t>
            </a:r>
          </a:p>
          <a:p>
            <a:pPr algn="r" rtl="1">
              <a:buNone/>
            </a:pPr>
            <a:endParaRPr lang="en-US" b="1" dirty="0" smtClean="0">
              <a:cs typeface="B Compset" pitchFamily="2" charset="-78"/>
            </a:endParaRPr>
          </a:p>
          <a:p>
            <a:endParaRPr lang="en-US" sz="2800" dirty="0">
              <a:cs typeface="B Compset" pitchFamily="2" charset="-78"/>
            </a:endParaRPr>
          </a:p>
        </p:txBody>
      </p:sp>
      <p:sp>
        <p:nvSpPr>
          <p:cNvPr id="5" name="Slide Number Placeholder 4"/>
          <p:cNvSpPr>
            <a:spLocks noGrp="1"/>
          </p:cNvSpPr>
          <p:nvPr>
            <p:ph type="sldNum" sz="quarter" idx="12"/>
          </p:nvPr>
        </p:nvSpPr>
        <p:spPr/>
        <p:txBody>
          <a:bodyPr>
            <a:normAutofit/>
          </a:bodyPr>
          <a:lstStyle/>
          <a:p>
            <a:r>
              <a:rPr lang="fa-IR" dirty="0" smtClean="0">
                <a:solidFill>
                  <a:schemeClr val="tx1"/>
                </a:solidFill>
              </a:rPr>
              <a:t>52</a:t>
            </a:r>
          </a:p>
          <a:p>
            <a:endParaRPr lang="en-US" dirty="0">
              <a:solidFill>
                <a:schemeClr val="tx1"/>
              </a:solidFill>
            </a:endParaRPr>
          </a:p>
        </p:txBody>
      </p:sp>
      <p:sp>
        <p:nvSpPr>
          <p:cNvPr id="6" name="Rectangle 5"/>
          <p:cNvSpPr/>
          <p:nvPr/>
        </p:nvSpPr>
        <p:spPr>
          <a:xfrm>
            <a:off x="-1294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92763"/>
          </a:xfrm>
        </p:spPr>
        <p:txBody>
          <a:bodyPr>
            <a:normAutofit fontScale="92500" lnSpcReduction="10000"/>
          </a:bodyPr>
          <a:lstStyle/>
          <a:p>
            <a:pPr algn="r" rtl="1">
              <a:buNone/>
            </a:pPr>
            <a:endParaRPr lang="en-US" sz="3600" b="1" dirty="0" smtClean="0">
              <a:cs typeface="B Compset" pitchFamily="2" charset="-78"/>
            </a:endParaRPr>
          </a:p>
          <a:p>
            <a:pPr algn="r" rtl="1">
              <a:buNone/>
            </a:pPr>
            <a:r>
              <a:rPr lang="fa-IR" sz="3600" b="1" dirty="0" smtClean="0">
                <a:cs typeface="B Compset" pitchFamily="2" charset="-78"/>
              </a:rPr>
              <a:t>مراحل ارزيابي طرحها:</a:t>
            </a:r>
          </a:p>
          <a:p>
            <a:pPr algn="r" rtl="1">
              <a:buNone/>
            </a:pPr>
            <a:endParaRPr lang="en-US" sz="3600" b="1" dirty="0" smtClean="0">
              <a:cs typeface="B Compset" pitchFamily="2" charset="-78"/>
            </a:endParaRPr>
          </a:p>
          <a:p>
            <a:pPr algn="r" rtl="1">
              <a:buNone/>
            </a:pPr>
            <a:r>
              <a:rPr lang="fa-IR" sz="3200" b="1" dirty="0" smtClean="0">
                <a:cs typeface="B Compset" pitchFamily="2" charset="-78"/>
              </a:rPr>
              <a:t>بطور </a:t>
            </a:r>
            <a:r>
              <a:rPr lang="fa-IR" sz="3200" b="1" dirty="0" err="1" smtClean="0">
                <a:cs typeface="B Compset" pitchFamily="2" charset="-78"/>
              </a:rPr>
              <a:t>کلي</a:t>
            </a:r>
            <a:r>
              <a:rPr lang="fa-IR" sz="3200" b="1" dirty="0" smtClean="0">
                <a:cs typeface="B Compset" pitchFamily="2" charset="-78"/>
              </a:rPr>
              <a:t> </a:t>
            </a:r>
            <a:r>
              <a:rPr lang="fa-IR" sz="3200" b="1" dirty="0" err="1" smtClean="0">
                <a:cs typeface="B Compset" pitchFamily="2" charset="-78"/>
              </a:rPr>
              <a:t>مي</a:t>
            </a:r>
            <a:r>
              <a:rPr lang="fa-IR" sz="3200" b="1" dirty="0" smtClean="0">
                <a:cs typeface="B Compset" pitchFamily="2" charset="-78"/>
              </a:rPr>
              <a:t> توان گفت در </a:t>
            </a:r>
            <a:r>
              <a:rPr lang="fa-IR" sz="3200" b="1" dirty="0" err="1" smtClean="0">
                <a:cs typeface="B Compset" pitchFamily="2" charset="-78"/>
              </a:rPr>
              <a:t>ارزيابي</a:t>
            </a:r>
            <a:r>
              <a:rPr lang="fa-IR" sz="3200" b="1" dirty="0" smtClean="0">
                <a:cs typeface="B Compset" pitchFamily="2" charset="-78"/>
              </a:rPr>
              <a:t> </a:t>
            </a:r>
            <a:r>
              <a:rPr lang="fa-IR" sz="3200" b="1" dirty="0" err="1" smtClean="0">
                <a:cs typeface="B Compset" pitchFamily="2" charset="-78"/>
              </a:rPr>
              <a:t>يک</a:t>
            </a:r>
            <a:r>
              <a:rPr lang="fa-IR" sz="3200" b="1" dirty="0" smtClean="0">
                <a:cs typeface="B Compset" pitchFamily="2" charset="-78"/>
              </a:rPr>
              <a:t> طرح که معمولاً به صورت گزارش ارائه </a:t>
            </a:r>
            <a:r>
              <a:rPr lang="fa-IR" sz="3200" b="1" dirty="0" err="1" smtClean="0">
                <a:cs typeface="B Compset" pitchFamily="2" charset="-78"/>
              </a:rPr>
              <a:t>مي</a:t>
            </a:r>
            <a:r>
              <a:rPr lang="fa-IR" sz="3200" b="1" dirty="0" smtClean="0">
                <a:cs typeface="B Compset" pitchFamily="2" charset="-78"/>
              </a:rPr>
              <a:t> شود مراحل </a:t>
            </a:r>
            <a:r>
              <a:rPr lang="fa-IR" sz="3200" b="1" dirty="0" err="1" smtClean="0">
                <a:cs typeface="B Compset" pitchFamily="2" charset="-78"/>
              </a:rPr>
              <a:t>زير</a:t>
            </a:r>
            <a:r>
              <a:rPr lang="fa-IR" sz="3200" b="1" dirty="0" smtClean="0">
                <a:cs typeface="B Compset" pitchFamily="2" charset="-78"/>
              </a:rPr>
              <a:t> وجود دارد:</a:t>
            </a:r>
          </a:p>
          <a:p>
            <a:pPr algn="r" rtl="1">
              <a:buNone/>
            </a:pPr>
            <a:endParaRPr lang="fa-IR" sz="3200" b="1" dirty="0" smtClean="0">
              <a:cs typeface="B Compset" pitchFamily="2" charset="-78"/>
            </a:endParaRPr>
          </a:p>
          <a:p>
            <a:pPr marL="571500" lvl="0" indent="-571500" algn="r" rtl="1">
              <a:buNone/>
            </a:pPr>
            <a:r>
              <a:rPr lang="fa-IR" sz="3200" b="1" dirty="0" smtClean="0">
                <a:cs typeface="B Compset" pitchFamily="2" charset="-78"/>
              </a:rPr>
              <a:t>1-  مرحله شناسايي</a:t>
            </a:r>
            <a:endParaRPr lang="en-US" sz="3200" b="1" dirty="0" smtClean="0">
              <a:cs typeface="B Compset" pitchFamily="2" charset="-78"/>
            </a:endParaRPr>
          </a:p>
          <a:p>
            <a:pPr marL="571500" lvl="0" indent="-571500" algn="r" rtl="1">
              <a:buNone/>
            </a:pPr>
            <a:r>
              <a:rPr lang="fa-IR" sz="3200" b="1" dirty="0" smtClean="0">
                <a:cs typeface="B Compset" pitchFamily="2" charset="-78"/>
              </a:rPr>
              <a:t>2-  مرحله فرمول بندي طرح</a:t>
            </a:r>
            <a:endParaRPr lang="en-US" sz="3200" b="1" dirty="0" smtClean="0">
              <a:cs typeface="B Compset" pitchFamily="2" charset="-78"/>
            </a:endParaRPr>
          </a:p>
          <a:p>
            <a:pPr marL="571500" lvl="0" indent="-571500" algn="r" rtl="1">
              <a:buNone/>
            </a:pPr>
            <a:r>
              <a:rPr lang="fa-IR" sz="3200" b="1" dirty="0" smtClean="0">
                <a:cs typeface="B Compset" pitchFamily="2" charset="-78"/>
              </a:rPr>
              <a:t>3-  مرحله ارزيابي</a:t>
            </a:r>
            <a:endParaRPr lang="en-US" sz="3200" b="1" dirty="0" smtClean="0">
              <a:cs typeface="B Compset" pitchFamily="2" charset="-78"/>
            </a:endParaRPr>
          </a:p>
          <a:p>
            <a:pPr marL="571500" lvl="0" indent="-571500" algn="r" rtl="1">
              <a:buNone/>
            </a:pPr>
            <a:r>
              <a:rPr lang="fa-IR" sz="3200" b="1" dirty="0" smtClean="0">
                <a:cs typeface="B Compset" pitchFamily="2" charset="-78"/>
              </a:rPr>
              <a:t>4-  مرحله انتخاب</a:t>
            </a:r>
          </a:p>
          <a:p>
            <a:pPr marL="571500" indent="-571500" algn="r" rtl="1">
              <a:buNone/>
            </a:pPr>
            <a:r>
              <a:rPr lang="fa-IR" sz="3200" b="1" dirty="0" smtClean="0">
                <a:cs typeface="B Compset" pitchFamily="2" charset="-78"/>
              </a:rPr>
              <a:t>5-  مرحله اجرا</a:t>
            </a:r>
            <a:endParaRPr lang="en-US" sz="3200" b="1" dirty="0" smtClean="0">
              <a:cs typeface="B Compset" pitchFamily="2" charset="-78"/>
            </a:endParaRPr>
          </a:p>
          <a:p>
            <a:pPr algn="r" rtl="1">
              <a:buNone/>
            </a:pPr>
            <a:endParaRPr lang="en-US" sz="3200" b="1" dirty="0" smtClean="0">
              <a:cs typeface="B Compset" pitchFamily="2" charset="-78"/>
            </a:endParaRPr>
          </a:p>
          <a:p>
            <a:pPr algn="r">
              <a:buNone/>
            </a:pPr>
            <a:endParaRPr lang="en-US" sz="3200" b="1"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53</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668963"/>
          </a:xfrm>
        </p:spPr>
        <p:txBody>
          <a:bodyPr>
            <a:normAutofit/>
          </a:bodyPr>
          <a:lstStyle/>
          <a:p>
            <a:pPr lvl="0" algn="just" rtl="1">
              <a:buNone/>
            </a:pPr>
            <a:endParaRPr lang="en-US" sz="4800" b="1" dirty="0" smtClean="0">
              <a:cs typeface="B Compset" pitchFamily="2" charset="-78"/>
            </a:endParaRPr>
          </a:p>
          <a:p>
            <a:pPr lvl="0" algn="just" rtl="1">
              <a:buNone/>
            </a:pPr>
            <a:r>
              <a:rPr lang="fa-IR" sz="4800" b="1" dirty="0" smtClean="0">
                <a:cs typeface="B Compset" pitchFamily="2" charset="-78"/>
              </a:rPr>
              <a:t>مرحله شناسايي</a:t>
            </a:r>
          </a:p>
          <a:p>
            <a:pPr lvl="0" algn="just" rtl="1">
              <a:buNone/>
            </a:pPr>
            <a:endParaRPr lang="en-US" sz="4800" b="1" dirty="0" smtClean="0">
              <a:cs typeface="B Compset" pitchFamily="2" charset="-78"/>
            </a:endParaRPr>
          </a:p>
          <a:p>
            <a:pPr algn="just" rtl="1">
              <a:buNone/>
            </a:pPr>
            <a:r>
              <a:rPr lang="fa-IR" sz="3200" b="1" dirty="0" smtClean="0">
                <a:cs typeface="B Compset" pitchFamily="2" charset="-78"/>
              </a:rPr>
              <a:t>در </a:t>
            </a:r>
            <a:r>
              <a:rPr lang="fa-IR" sz="3200" b="1" dirty="0" err="1" smtClean="0">
                <a:cs typeface="B Compset" pitchFamily="2" charset="-78"/>
              </a:rPr>
              <a:t>اين</a:t>
            </a:r>
            <a:r>
              <a:rPr lang="fa-IR" sz="3200" b="1" dirty="0" smtClean="0">
                <a:cs typeface="B Compset" pitchFamily="2" charset="-78"/>
              </a:rPr>
              <a:t> مرحله که در </a:t>
            </a:r>
            <a:r>
              <a:rPr lang="fa-IR" sz="3200" b="1" dirty="0" err="1" smtClean="0">
                <a:cs typeface="B Compset" pitchFamily="2" charset="-78"/>
              </a:rPr>
              <a:t>حقيقت</a:t>
            </a:r>
            <a:r>
              <a:rPr lang="fa-IR" sz="3200" b="1" dirty="0" smtClean="0">
                <a:cs typeface="B Compset" pitchFamily="2" charset="-78"/>
              </a:rPr>
              <a:t> مرحله اول </a:t>
            </a:r>
            <a:r>
              <a:rPr lang="fa-IR" sz="3200" b="1" dirty="0" err="1" smtClean="0">
                <a:cs typeface="B Compset" pitchFamily="2" charset="-78"/>
              </a:rPr>
              <a:t>مي</a:t>
            </a:r>
            <a:r>
              <a:rPr lang="fa-IR" sz="3200" b="1" dirty="0" smtClean="0">
                <a:cs typeface="B Compset" pitchFamily="2" charset="-78"/>
              </a:rPr>
              <a:t> باشد شناسنامه </a:t>
            </a:r>
            <a:r>
              <a:rPr lang="fa-IR" sz="3200" b="1" dirty="0" err="1" smtClean="0">
                <a:cs typeface="B Compset" pitchFamily="2" charset="-78"/>
              </a:rPr>
              <a:t>کلي</a:t>
            </a:r>
            <a:r>
              <a:rPr lang="fa-IR" sz="3200" b="1" dirty="0" smtClean="0">
                <a:cs typeface="B Compset" pitchFamily="2" charset="-78"/>
              </a:rPr>
              <a:t> طرح </a:t>
            </a:r>
            <a:r>
              <a:rPr lang="fa-IR" sz="3200" b="1" dirty="0" err="1" smtClean="0">
                <a:cs typeface="B Compset" pitchFamily="2" charset="-78"/>
              </a:rPr>
              <a:t>بايد</a:t>
            </a:r>
            <a:r>
              <a:rPr lang="fa-IR" sz="3200" b="1" dirty="0" smtClean="0">
                <a:cs typeface="B Compset" pitchFamily="2" charset="-78"/>
              </a:rPr>
              <a:t> ارائه شود.به عبارت </a:t>
            </a:r>
            <a:r>
              <a:rPr lang="fa-IR" sz="3200" b="1" dirty="0" err="1" smtClean="0">
                <a:cs typeface="B Compset" pitchFamily="2" charset="-78"/>
              </a:rPr>
              <a:t>ديگر</a:t>
            </a:r>
            <a:r>
              <a:rPr lang="fa-IR" sz="3200" b="1" dirty="0" smtClean="0">
                <a:cs typeface="B Compset" pitchFamily="2" charset="-78"/>
              </a:rPr>
              <a:t> </a:t>
            </a:r>
            <a:r>
              <a:rPr lang="fa-IR" sz="3200" b="1" dirty="0" err="1" smtClean="0">
                <a:cs typeface="B Compset" pitchFamily="2" charset="-78"/>
              </a:rPr>
              <a:t>دراين</a:t>
            </a:r>
            <a:r>
              <a:rPr lang="fa-IR" sz="3200" b="1" dirty="0" smtClean="0">
                <a:cs typeface="B Compset" pitchFamily="2" charset="-78"/>
              </a:rPr>
              <a:t> قسمت مشخصات مربوط به نام طرح ، محل </a:t>
            </a:r>
            <a:r>
              <a:rPr lang="fa-IR" sz="3200" b="1" dirty="0" err="1" smtClean="0">
                <a:cs typeface="B Compset" pitchFamily="2" charset="-78"/>
              </a:rPr>
              <a:t>اجراي</a:t>
            </a:r>
            <a:r>
              <a:rPr lang="fa-IR" sz="3200" b="1" dirty="0" smtClean="0">
                <a:cs typeface="B Compset" pitchFamily="2" charset="-78"/>
              </a:rPr>
              <a:t> آن،نوع کالاها و </a:t>
            </a:r>
            <a:r>
              <a:rPr lang="fa-IR" sz="3200" b="1" dirty="0" err="1" smtClean="0">
                <a:cs typeface="B Compset" pitchFamily="2" charset="-78"/>
              </a:rPr>
              <a:t>ياخدماتي</a:t>
            </a:r>
            <a:r>
              <a:rPr lang="fa-IR" sz="3200" b="1" dirty="0" smtClean="0">
                <a:cs typeface="B Compset" pitchFamily="2" charset="-78"/>
              </a:rPr>
              <a:t> که </a:t>
            </a:r>
            <a:r>
              <a:rPr lang="fa-IR" sz="3200" b="1" dirty="0" err="1" smtClean="0">
                <a:cs typeface="B Compset" pitchFamily="2" charset="-78"/>
              </a:rPr>
              <a:t>درنتيجه</a:t>
            </a:r>
            <a:r>
              <a:rPr lang="fa-IR" sz="3200" b="1" dirty="0" smtClean="0">
                <a:cs typeface="B Compset" pitchFamily="2" charset="-78"/>
              </a:rPr>
              <a:t> </a:t>
            </a:r>
            <a:r>
              <a:rPr lang="fa-IR" sz="3200" b="1" dirty="0" err="1" smtClean="0">
                <a:cs typeface="B Compset" pitchFamily="2" charset="-78"/>
              </a:rPr>
              <a:t>اجراي</a:t>
            </a:r>
            <a:r>
              <a:rPr lang="fa-IR" sz="3200" b="1" dirty="0" smtClean="0">
                <a:cs typeface="B Compset" pitchFamily="2" charset="-78"/>
              </a:rPr>
              <a:t> طرح عرضه </a:t>
            </a:r>
            <a:r>
              <a:rPr lang="fa-IR" sz="3200" b="1" dirty="0" err="1" smtClean="0">
                <a:cs typeface="B Compset" pitchFamily="2" charset="-78"/>
              </a:rPr>
              <a:t>مي</a:t>
            </a:r>
            <a:r>
              <a:rPr lang="fa-IR" sz="3200" b="1" dirty="0" smtClean="0">
                <a:cs typeface="B Compset" pitchFamily="2" charset="-78"/>
              </a:rPr>
              <a:t> </a:t>
            </a:r>
            <a:r>
              <a:rPr lang="fa-IR" sz="3200" b="1" dirty="0" err="1" smtClean="0">
                <a:cs typeface="B Compset" pitchFamily="2" charset="-78"/>
              </a:rPr>
              <a:t>شوددر</a:t>
            </a:r>
            <a:r>
              <a:rPr lang="fa-IR" sz="3200" b="1" dirty="0" smtClean="0">
                <a:cs typeface="B Compset" pitchFamily="2" charset="-78"/>
              </a:rPr>
              <a:t> گزارش مربوط به طرح ارائه </a:t>
            </a:r>
            <a:r>
              <a:rPr lang="fa-IR" sz="3200" b="1" dirty="0" err="1" smtClean="0">
                <a:cs typeface="B Compset" pitchFamily="2" charset="-78"/>
              </a:rPr>
              <a:t>ميگردد</a:t>
            </a:r>
            <a:r>
              <a:rPr lang="fa-IR" sz="3200" b="1" dirty="0" smtClean="0">
                <a:cs typeface="B Compset" pitchFamily="2" charset="-78"/>
              </a:rPr>
              <a:t>.</a:t>
            </a:r>
            <a:endParaRPr lang="en-US" sz="3200" b="1" dirty="0" smtClean="0">
              <a:cs typeface="B Compset" pitchFamily="2" charset="-78"/>
            </a:endParaRPr>
          </a:p>
          <a:p>
            <a:pPr algn="just"/>
            <a:endParaRPr lang="en-US" sz="3200" b="1"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54</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11763"/>
          </a:xfrm>
        </p:spPr>
        <p:txBody>
          <a:bodyPr>
            <a:normAutofit/>
          </a:bodyPr>
          <a:lstStyle/>
          <a:p>
            <a:pPr lvl="0" algn="just" rtl="1">
              <a:buNone/>
            </a:pPr>
            <a:r>
              <a:rPr lang="fa-IR" sz="4400" b="1" dirty="0" smtClean="0">
                <a:cs typeface="B Compset" pitchFamily="2" charset="-78"/>
              </a:rPr>
              <a:t>مرحله فرمول </a:t>
            </a:r>
            <a:r>
              <a:rPr lang="fa-IR" sz="4400" b="1" dirty="0" err="1" smtClean="0">
                <a:cs typeface="B Compset" pitchFamily="2" charset="-78"/>
              </a:rPr>
              <a:t>بندي</a:t>
            </a:r>
            <a:r>
              <a:rPr lang="fa-IR" sz="4400" b="1" dirty="0" smtClean="0">
                <a:cs typeface="B Compset" pitchFamily="2" charset="-78"/>
              </a:rPr>
              <a:t> طرح</a:t>
            </a:r>
          </a:p>
          <a:p>
            <a:pPr lvl="0" algn="just" rtl="1">
              <a:buNone/>
            </a:pPr>
            <a:endParaRPr lang="en-US" sz="4400" b="1" dirty="0" smtClean="0">
              <a:cs typeface="B Compset" pitchFamily="2" charset="-78"/>
            </a:endParaRPr>
          </a:p>
          <a:p>
            <a:pPr algn="just" rtl="1">
              <a:buNone/>
            </a:pPr>
            <a:r>
              <a:rPr lang="fa-IR" sz="3200" b="1" dirty="0" smtClean="0">
                <a:cs typeface="B Compset" pitchFamily="2" charset="-78"/>
              </a:rPr>
              <a:t>در </a:t>
            </a:r>
            <a:r>
              <a:rPr lang="fa-IR" sz="3200" b="1" dirty="0" err="1" smtClean="0">
                <a:cs typeface="B Compset" pitchFamily="2" charset="-78"/>
              </a:rPr>
              <a:t>اين</a:t>
            </a:r>
            <a:r>
              <a:rPr lang="fa-IR" sz="3200" b="1" dirty="0" smtClean="0">
                <a:cs typeface="B Compset" pitchFamily="2" charset="-78"/>
              </a:rPr>
              <a:t> مرحله برخلاف مرحله قبل که به شکل </a:t>
            </a:r>
            <a:r>
              <a:rPr lang="fa-IR" sz="3200" b="1" dirty="0" err="1" smtClean="0">
                <a:cs typeface="B Compset" pitchFamily="2" charset="-78"/>
              </a:rPr>
              <a:t>توصيفي</a:t>
            </a:r>
            <a:r>
              <a:rPr lang="fa-IR" sz="3200" b="1" dirty="0" smtClean="0">
                <a:cs typeface="B Compset" pitchFamily="2" charset="-78"/>
              </a:rPr>
              <a:t> اطلاعات </a:t>
            </a:r>
            <a:r>
              <a:rPr lang="fa-IR" sz="3200" b="1" dirty="0" err="1" smtClean="0">
                <a:cs typeface="B Compset" pitchFamily="2" charset="-78"/>
              </a:rPr>
              <a:t>کلي</a:t>
            </a:r>
            <a:r>
              <a:rPr lang="fa-IR" sz="3200" b="1" dirty="0" smtClean="0">
                <a:cs typeface="B Compset" pitchFamily="2" charset="-78"/>
              </a:rPr>
              <a:t> مربوط به طرح </a:t>
            </a:r>
            <a:r>
              <a:rPr lang="fa-IR" sz="3200" b="1" dirty="0" err="1" smtClean="0">
                <a:cs typeface="B Compset" pitchFamily="2" charset="-78"/>
              </a:rPr>
              <a:t>بيان</a:t>
            </a:r>
            <a:r>
              <a:rPr lang="fa-IR" sz="3200" b="1" dirty="0" smtClean="0">
                <a:cs typeface="B Compset" pitchFamily="2" charset="-78"/>
              </a:rPr>
              <a:t> شد لازم است </a:t>
            </a:r>
            <a:r>
              <a:rPr lang="fa-IR" sz="3200" b="1" dirty="0" err="1" smtClean="0">
                <a:cs typeface="B Compset" pitchFamily="2" charset="-78"/>
              </a:rPr>
              <a:t>يک</a:t>
            </a:r>
            <a:r>
              <a:rPr lang="fa-IR" sz="3200" b="1" dirty="0" smtClean="0">
                <a:cs typeface="B Compset" pitchFamily="2" charset="-78"/>
              </a:rPr>
              <a:t> </a:t>
            </a:r>
            <a:r>
              <a:rPr lang="fa-IR" sz="3200" b="1" dirty="0" err="1" smtClean="0">
                <a:cs typeface="B Compset" pitchFamily="2" charset="-78"/>
              </a:rPr>
              <a:t>سري</a:t>
            </a:r>
            <a:r>
              <a:rPr lang="fa-IR" sz="3200" b="1" dirty="0" smtClean="0">
                <a:cs typeface="B Compset" pitchFamily="2" charset="-78"/>
              </a:rPr>
              <a:t> اطلاعات </a:t>
            </a:r>
            <a:r>
              <a:rPr lang="fa-IR" sz="3200" b="1" dirty="0" err="1" smtClean="0">
                <a:cs typeface="B Compset" pitchFamily="2" charset="-78"/>
              </a:rPr>
              <a:t>آماري</a:t>
            </a:r>
            <a:r>
              <a:rPr lang="fa-IR" sz="3200" b="1" dirty="0" smtClean="0">
                <a:cs typeface="B Compset" pitchFamily="2" charset="-78"/>
              </a:rPr>
              <a:t> به شکل اعداد و ارقام مربوط به </a:t>
            </a:r>
            <a:r>
              <a:rPr lang="fa-IR" sz="3200" b="1" dirty="0" err="1" smtClean="0">
                <a:cs typeface="B Compset" pitchFamily="2" charset="-78"/>
              </a:rPr>
              <a:t>هزينه</a:t>
            </a:r>
            <a:r>
              <a:rPr lang="fa-IR" sz="3200" b="1" dirty="0" smtClean="0">
                <a:cs typeface="B Compset" pitchFamily="2" charset="-78"/>
              </a:rPr>
              <a:t> </a:t>
            </a:r>
            <a:r>
              <a:rPr lang="fa-IR" sz="3200" b="1" dirty="0" err="1" smtClean="0">
                <a:cs typeface="B Compset" pitchFamily="2" charset="-78"/>
              </a:rPr>
              <a:t>هاي</a:t>
            </a:r>
            <a:r>
              <a:rPr lang="fa-IR" sz="3200" b="1" dirty="0" smtClean="0">
                <a:cs typeface="B Compset" pitchFamily="2" charset="-78"/>
              </a:rPr>
              <a:t> مختلف و </a:t>
            </a:r>
            <a:r>
              <a:rPr lang="fa-IR" sz="3200" b="1" dirty="0" err="1" smtClean="0">
                <a:cs typeface="B Compset" pitchFamily="2" charset="-78"/>
              </a:rPr>
              <a:t>همچنين</a:t>
            </a:r>
            <a:r>
              <a:rPr lang="fa-IR" sz="3200" b="1" dirty="0" smtClean="0">
                <a:cs typeface="B Compset" pitchFamily="2" charset="-78"/>
              </a:rPr>
              <a:t> </a:t>
            </a:r>
            <a:r>
              <a:rPr lang="fa-IR" sz="3200" b="1" dirty="0" err="1" smtClean="0">
                <a:cs typeface="B Compset" pitchFamily="2" charset="-78"/>
              </a:rPr>
              <a:t>درآمدهاي</a:t>
            </a:r>
            <a:r>
              <a:rPr lang="fa-IR" sz="3200" b="1" dirty="0" smtClean="0">
                <a:cs typeface="B Compset" pitchFamily="2" charset="-78"/>
              </a:rPr>
              <a:t> گوناگون در عمر طرح محاسبه و </a:t>
            </a:r>
            <a:r>
              <a:rPr lang="fa-IR" sz="3200" b="1" dirty="0" err="1" smtClean="0">
                <a:cs typeface="B Compset" pitchFamily="2" charset="-78"/>
              </a:rPr>
              <a:t>يا</a:t>
            </a:r>
            <a:r>
              <a:rPr lang="fa-IR" sz="3200" b="1" dirty="0" smtClean="0">
                <a:cs typeface="B Compset" pitchFamily="2" charset="-78"/>
              </a:rPr>
              <a:t> برآورد گردد</a:t>
            </a:r>
            <a:endParaRPr lang="en-US" sz="3200" b="1" dirty="0" smtClean="0">
              <a:cs typeface="B Compset" pitchFamily="2" charset="-78"/>
            </a:endParaRPr>
          </a:p>
          <a:p>
            <a:pPr algn="just"/>
            <a:endParaRPr lang="en-US" sz="3200" b="1" dirty="0"/>
          </a:p>
        </p:txBody>
      </p:sp>
      <p:sp>
        <p:nvSpPr>
          <p:cNvPr id="4" name="Slide Number Placeholder 3"/>
          <p:cNvSpPr>
            <a:spLocks noGrp="1"/>
          </p:cNvSpPr>
          <p:nvPr>
            <p:ph type="sldNum" sz="quarter" idx="12"/>
          </p:nvPr>
        </p:nvSpPr>
        <p:spPr/>
        <p:txBody>
          <a:bodyPr/>
          <a:lstStyle/>
          <a:p>
            <a:r>
              <a:rPr lang="fa-IR" dirty="0" smtClean="0">
                <a:solidFill>
                  <a:schemeClr val="tx1"/>
                </a:solidFill>
              </a:rPr>
              <a:t>55</a:t>
            </a:r>
            <a:endParaRPr lang="en-US" dirty="0">
              <a:solidFill>
                <a:schemeClr val="tx1"/>
              </a:solidFill>
            </a:endParaRPr>
          </a:p>
        </p:txBody>
      </p:sp>
      <p:sp>
        <p:nvSpPr>
          <p:cNvPr id="5" name="Rectangle 4"/>
          <p:cNvSpPr/>
          <p:nvPr/>
        </p:nvSpPr>
        <p:spPr>
          <a:xfrm>
            <a:off x="-21566"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40363"/>
          </a:xfrm>
        </p:spPr>
        <p:txBody>
          <a:bodyPr>
            <a:normAutofit/>
          </a:bodyPr>
          <a:lstStyle/>
          <a:p>
            <a:pPr lvl="0" algn="just" rtl="1">
              <a:buNone/>
            </a:pPr>
            <a:r>
              <a:rPr lang="fa-IR" sz="4400" b="1" dirty="0" smtClean="0">
                <a:cs typeface="B Compset" pitchFamily="2" charset="-78"/>
              </a:rPr>
              <a:t>مرحله </a:t>
            </a:r>
            <a:r>
              <a:rPr lang="fa-IR" sz="4400" b="1" dirty="0" err="1" smtClean="0">
                <a:cs typeface="B Compset" pitchFamily="2" charset="-78"/>
              </a:rPr>
              <a:t>ارزيابي</a:t>
            </a:r>
            <a:r>
              <a:rPr lang="fa-IR" sz="4400" b="1" dirty="0" smtClean="0">
                <a:cs typeface="B Compset" pitchFamily="2" charset="-78"/>
              </a:rPr>
              <a:t> </a:t>
            </a:r>
          </a:p>
          <a:p>
            <a:pPr lvl="0" algn="just" rtl="1">
              <a:buNone/>
            </a:pPr>
            <a:endParaRPr lang="en-US" sz="4400" b="1" dirty="0" smtClean="0">
              <a:cs typeface="B Compset" pitchFamily="2" charset="-78"/>
            </a:endParaRPr>
          </a:p>
          <a:p>
            <a:pPr algn="just" rtl="1">
              <a:buNone/>
            </a:pPr>
            <a:r>
              <a:rPr lang="fa-IR" sz="2800" b="1" dirty="0" err="1" smtClean="0">
                <a:cs typeface="B Compset" pitchFamily="2" charset="-78"/>
              </a:rPr>
              <a:t>اين</a:t>
            </a:r>
            <a:r>
              <a:rPr lang="fa-IR" sz="2800" b="1" dirty="0" smtClean="0">
                <a:cs typeface="B Compset" pitchFamily="2" charset="-78"/>
              </a:rPr>
              <a:t> مرحله در </a:t>
            </a:r>
            <a:r>
              <a:rPr lang="fa-IR" sz="2800" b="1" dirty="0" err="1" smtClean="0">
                <a:cs typeface="B Compset" pitchFamily="2" charset="-78"/>
              </a:rPr>
              <a:t>حقيقت</a:t>
            </a:r>
            <a:r>
              <a:rPr lang="fa-IR" sz="2800" b="1" dirty="0" smtClean="0">
                <a:cs typeface="B Compset" pitchFamily="2" charset="-78"/>
              </a:rPr>
              <a:t> </a:t>
            </a:r>
            <a:r>
              <a:rPr lang="fa-IR" sz="2800" b="1" dirty="0" err="1" smtClean="0">
                <a:cs typeface="B Compset" pitchFamily="2" charset="-78"/>
              </a:rPr>
              <a:t>مهمترين</a:t>
            </a:r>
            <a:r>
              <a:rPr lang="fa-IR" sz="2800" b="1" dirty="0" smtClean="0">
                <a:cs typeface="B Compset" pitchFamily="2" charset="-78"/>
              </a:rPr>
              <a:t> مرحله اقتصاد </a:t>
            </a:r>
            <a:r>
              <a:rPr lang="fa-IR" sz="2800" b="1" dirty="0" err="1" smtClean="0">
                <a:cs typeface="B Compset" pitchFamily="2" charset="-78"/>
              </a:rPr>
              <a:t>مهندسي</a:t>
            </a:r>
            <a:r>
              <a:rPr lang="fa-IR" sz="2800" b="1" dirty="0" smtClean="0">
                <a:cs typeface="B Compset" pitchFamily="2" charset="-78"/>
              </a:rPr>
              <a:t> </a:t>
            </a:r>
            <a:r>
              <a:rPr lang="fa-IR" sz="2800" b="1" dirty="0" err="1" smtClean="0">
                <a:cs typeface="B Compset" pitchFamily="2" charset="-78"/>
              </a:rPr>
              <a:t>مي</a:t>
            </a:r>
            <a:r>
              <a:rPr lang="fa-IR" sz="2800" b="1" dirty="0" smtClean="0">
                <a:cs typeface="B Compset" pitchFamily="2" charset="-78"/>
              </a:rPr>
              <a:t> باشد . در </a:t>
            </a:r>
            <a:r>
              <a:rPr lang="fa-IR" sz="2800" b="1" dirty="0" err="1" smtClean="0">
                <a:cs typeface="B Compset" pitchFamily="2" charset="-78"/>
              </a:rPr>
              <a:t>اين</a:t>
            </a:r>
            <a:r>
              <a:rPr lang="fa-IR" sz="2800" b="1" dirty="0" smtClean="0">
                <a:cs typeface="B Compset" pitchFamily="2" charset="-78"/>
              </a:rPr>
              <a:t> مرحله با توجه به اطلاعات جمع </a:t>
            </a:r>
            <a:r>
              <a:rPr lang="fa-IR" sz="2800" b="1" dirty="0" err="1" smtClean="0">
                <a:cs typeface="B Compset" pitchFamily="2" charset="-78"/>
              </a:rPr>
              <a:t>آوري</a:t>
            </a:r>
            <a:r>
              <a:rPr lang="fa-IR" sz="2800" b="1" dirty="0" smtClean="0">
                <a:cs typeface="B Compset" pitchFamily="2" charset="-78"/>
              </a:rPr>
              <a:t> شده و با توجه به </a:t>
            </a:r>
            <a:r>
              <a:rPr lang="fa-IR" sz="2800" b="1" dirty="0" err="1" smtClean="0">
                <a:cs typeface="B Compset" pitchFamily="2" charset="-78"/>
              </a:rPr>
              <a:t>معيارهاي</a:t>
            </a:r>
            <a:r>
              <a:rPr lang="fa-IR" sz="2800" b="1" dirty="0" smtClean="0">
                <a:cs typeface="B Compset" pitchFamily="2" charset="-78"/>
              </a:rPr>
              <a:t> مورد نظر ، طراح از </a:t>
            </a:r>
            <a:r>
              <a:rPr lang="fa-IR" sz="2800" b="1" dirty="0" err="1" smtClean="0">
                <a:cs typeface="B Compset" pitchFamily="2" charset="-78"/>
              </a:rPr>
              <a:t>ديدگاه</a:t>
            </a:r>
            <a:r>
              <a:rPr lang="fa-IR" sz="2800" b="1" dirty="0" smtClean="0">
                <a:cs typeface="B Compset" pitchFamily="2" charset="-78"/>
              </a:rPr>
              <a:t> </a:t>
            </a:r>
            <a:r>
              <a:rPr lang="fa-IR" sz="2800" b="1" dirty="0" err="1" smtClean="0">
                <a:cs typeface="B Compset" pitchFamily="2" charset="-78"/>
              </a:rPr>
              <a:t>اقتصادي</a:t>
            </a:r>
            <a:r>
              <a:rPr lang="fa-IR" sz="2800" b="1" dirty="0" smtClean="0">
                <a:cs typeface="B Compset" pitchFamily="2" charset="-78"/>
              </a:rPr>
              <a:t> </a:t>
            </a:r>
            <a:r>
              <a:rPr lang="fa-IR" sz="2800" b="1" dirty="0" err="1" smtClean="0">
                <a:cs typeface="B Compset" pitchFamily="2" charset="-78"/>
              </a:rPr>
              <a:t>ارزيابي</a:t>
            </a:r>
            <a:r>
              <a:rPr lang="fa-IR" sz="2800" b="1" dirty="0" smtClean="0">
                <a:cs typeface="B Compset" pitchFamily="2" charset="-78"/>
              </a:rPr>
              <a:t> </a:t>
            </a:r>
            <a:r>
              <a:rPr lang="fa-IR" sz="2800" b="1" dirty="0" err="1" smtClean="0">
                <a:cs typeface="B Compset" pitchFamily="2" charset="-78"/>
              </a:rPr>
              <a:t>مي</a:t>
            </a:r>
            <a:r>
              <a:rPr lang="fa-IR" sz="2800" b="1" dirty="0" smtClean="0">
                <a:cs typeface="B Compset" pitchFamily="2" charset="-78"/>
              </a:rPr>
              <a:t> شود.</a:t>
            </a:r>
          </a:p>
          <a:p>
            <a:pPr algn="just" rtl="1">
              <a:buNone/>
            </a:pPr>
            <a:r>
              <a:rPr lang="fa-IR" sz="2800" b="1" dirty="0" smtClean="0">
                <a:cs typeface="B Compset" pitchFamily="2" charset="-78"/>
              </a:rPr>
              <a:t> </a:t>
            </a:r>
          </a:p>
          <a:p>
            <a:pPr algn="just" rtl="1">
              <a:buNone/>
            </a:pPr>
            <a:r>
              <a:rPr lang="fa-IR" sz="2800" b="1" dirty="0" smtClean="0">
                <a:cs typeface="B Compset" pitchFamily="2" charset="-78"/>
              </a:rPr>
              <a:t>آنچه در </a:t>
            </a:r>
            <a:r>
              <a:rPr lang="fa-IR" sz="2800" b="1" dirty="0" err="1" smtClean="0">
                <a:cs typeface="B Compset" pitchFamily="2" charset="-78"/>
              </a:rPr>
              <a:t>اين</a:t>
            </a:r>
            <a:r>
              <a:rPr lang="fa-IR" sz="2800" b="1" dirty="0" smtClean="0">
                <a:cs typeface="B Compset" pitchFamily="2" charset="-78"/>
              </a:rPr>
              <a:t> </a:t>
            </a:r>
            <a:r>
              <a:rPr lang="fa-IR" sz="2800" b="1" dirty="0" err="1" smtClean="0">
                <a:cs typeface="B Compset" pitchFamily="2" charset="-78"/>
              </a:rPr>
              <a:t>زمينه</a:t>
            </a:r>
            <a:r>
              <a:rPr lang="fa-IR" sz="2800" b="1" dirty="0" smtClean="0">
                <a:cs typeface="B Compset" pitchFamily="2" charset="-78"/>
              </a:rPr>
              <a:t> </a:t>
            </a:r>
            <a:r>
              <a:rPr lang="fa-IR" sz="2800" b="1" dirty="0" err="1" smtClean="0">
                <a:cs typeface="B Compset" pitchFamily="2" charset="-78"/>
              </a:rPr>
              <a:t>حايز</a:t>
            </a:r>
            <a:r>
              <a:rPr lang="fa-IR" sz="2800" b="1" dirty="0" smtClean="0">
                <a:cs typeface="B Compset" pitchFamily="2" charset="-78"/>
              </a:rPr>
              <a:t> </a:t>
            </a:r>
            <a:r>
              <a:rPr lang="fa-IR" sz="2800" b="1" dirty="0" err="1" smtClean="0">
                <a:cs typeface="B Compset" pitchFamily="2" charset="-78"/>
              </a:rPr>
              <a:t>اهميت</a:t>
            </a:r>
            <a:r>
              <a:rPr lang="fa-IR" sz="2800" b="1" dirty="0" smtClean="0">
                <a:cs typeface="B Compset" pitchFamily="2" charset="-78"/>
              </a:rPr>
              <a:t> است </a:t>
            </a:r>
            <a:r>
              <a:rPr lang="fa-IR" sz="2800" b="1" dirty="0" err="1" smtClean="0">
                <a:cs typeface="B Compset" pitchFamily="2" charset="-78"/>
              </a:rPr>
              <a:t>اين</a:t>
            </a:r>
            <a:r>
              <a:rPr lang="fa-IR" sz="2800" b="1" dirty="0" smtClean="0">
                <a:cs typeface="B Compset" pitchFamily="2" charset="-78"/>
              </a:rPr>
              <a:t> است با </a:t>
            </a:r>
            <a:r>
              <a:rPr lang="fa-IR" sz="2800" b="1" dirty="0" err="1" smtClean="0">
                <a:cs typeface="B Compset" pitchFamily="2" charset="-78"/>
              </a:rPr>
              <a:t>بايد</a:t>
            </a:r>
            <a:r>
              <a:rPr lang="fa-IR" sz="2800" b="1" dirty="0" smtClean="0">
                <a:cs typeface="B Compset" pitchFamily="2" charset="-78"/>
              </a:rPr>
              <a:t> توجه نمود که </a:t>
            </a:r>
            <a:r>
              <a:rPr lang="fa-IR" sz="2800" b="1" dirty="0" err="1" smtClean="0">
                <a:cs typeface="B Compset" pitchFamily="2" charset="-78"/>
              </a:rPr>
              <a:t>ارزيابي</a:t>
            </a:r>
            <a:r>
              <a:rPr lang="fa-IR" sz="2800" b="1" dirty="0" smtClean="0">
                <a:cs typeface="B Compset" pitchFamily="2" charset="-78"/>
              </a:rPr>
              <a:t> بر مبنا و ملاک </a:t>
            </a:r>
            <a:r>
              <a:rPr lang="fa-IR" sz="2800" b="1" dirty="0" err="1" smtClean="0">
                <a:cs typeface="B Compset" pitchFamily="2" charset="-78"/>
              </a:rPr>
              <a:t>خاصي</a:t>
            </a:r>
            <a:r>
              <a:rPr lang="fa-IR" sz="2800" b="1" dirty="0" smtClean="0">
                <a:cs typeface="B Compset" pitchFamily="2" charset="-78"/>
              </a:rPr>
              <a:t> صورت </a:t>
            </a:r>
            <a:r>
              <a:rPr lang="fa-IR" sz="2800" b="1" dirty="0" err="1" smtClean="0">
                <a:cs typeface="B Compset" pitchFamily="2" charset="-78"/>
              </a:rPr>
              <a:t>مي</a:t>
            </a:r>
            <a:r>
              <a:rPr lang="fa-IR" sz="2800" b="1" dirty="0" smtClean="0">
                <a:cs typeface="B Compset" pitchFamily="2" charset="-78"/>
              </a:rPr>
              <a:t> </a:t>
            </a:r>
            <a:r>
              <a:rPr lang="fa-IR" sz="2800" b="1" dirty="0" err="1" smtClean="0">
                <a:cs typeface="B Compset" pitchFamily="2" charset="-78"/>
              </a:rPr>
              <a:t>گيرد</a:t>
            </a:r>
            <a:r>
              <a:rPr lang="fa-IR" sz="2800" b="1" dirty="0" smtClean="0">
                <a:cs typeface="B Compset" pitchFamily="2" charset="-78"/>
              </a:rPr>
              <a:t> و چنانچه </a:t>
            </a:r>
            <a:r>
              <a:rPr lang="fa-IR" sz="2800" b="1" dirty="0" err="1" smtClean="0">
                <a:cs typeface="B Compset" pitchFamily="2" charset="-78"/>
              </a:rPr>
              <a:t>اين</a:t>
            </a:r>
            <a:r>
              <a:rPr lang="fa-IR" sz="2800" b="1" dirty="0" smtClean="0">
                <a:cs typeface="B Compset" pitchFamily="2" charset="-78"/>
              </a:rPr>
              <a:t> ملاک </a:t>
            </a:r>
            <a:r>
              <a:rPr lang="fa-IR" sz="2800" b="1" dirty="0" err="1" smtClean="0">
                <a:cs typeface="B Compset" pitchFamily="2" charset="-78"/>
              </a:rPr>
              <a:t>تغيير</a:t>
            </a:r>
            <a:r>
              <a:rPr lang="fa-IR" sz="2800" b="1" dirty="0" smtClean="0">
                <a:cs typeface="B Compset" pitchFamily="2" charset="-78"/>
              </a:rPr>
              <a:t> </a:t>
            </a:r>
            <a:r>
              <a:rPr lang="fa-IR" sz="2800" b="1" dirty="0" err="1" smtClean="0">
                <a:cs typeface="B Compset" pitchFamily="2" charset="-78"/>
              </a:rPr>
              <a:t>نمايد</a:t>
            </a:r>
            <a:r>
              <a:rPr lang="fa-IR" sz="2800" b="1" dirty="0" smtClean="0">
                <a:cs typeface="B Compset" pitchFamily="2" charset="-78"/>
              </a:rPr>
              <a:t> آنگاه ممکن است </a:t>
            </a:r>
            <a:r>
              <a:rPr lang="fa-IR" sz="2800" b="1" dirty="0" err="1" smtClean="0">
                <a:cs typeface="B Compset" pitchFamily="2" charset="-78"/>
              </a:rPr>
              <a:t>نتيجه</a:t>
            </a:r>
            <a:r>
              <a:rPr lang="fa-IR" sz="2800" b="1" dirty="0" smtClean="0">
                <a:cs typeface="B Compset" pitchFamily="2" charset="-78"/>
              </a:rPr>
              <a:t> </a:t>
            </a:r>
            <a:r>
              <a:rPr lang="fa-IR" sz="2800" b="1" dirty="0" err="1" smtClean="0">
                <a:cs typeface="B Compset" pitchFamily="2" charset="-78"/>
              </a:rPr>
              <a:t>ارزيابي</a:t>
            </a:r>
            <a:r>
              <a:rPr lang="fa-IR" sz="2800" b="1" dirty="0" smtClean="0">
                <a:cs typeface="B Compset" pitchFamily="2" charset="-78"/>
              </a:rPr>
              <a:t> </a:t>
            </a:r>
            <a:r>
              <a:rPr lang="fa-IR" sz="2800" b="1" dirty="0" err="1" smtClean="0">
                <a:cs typeface="B Compset" pitchFamily="2" charset="-78"/>
              </a:rPr>
              <a:t>تغيير</a:t>
            </a:r>
            <a:r>
              <a:rPr lang="fa-IR" sz="2800" b="1" dirty="0" smtClean="0">
                <a:cs typeface="B Compset" pitchFamily="2" charset="-78"/>
              </a:rPr>
              <a:t> کند . </a:t>
            </a:r>
            <a:endParaRPr lang="en-US" sz="2800" b="1" dirty="0" smtClean="0">
              <a:cs typeface="B Compset" pitchFamily="2" charset="-78"/>
            </a:endParaRPr>
          </a:p>
          <a:p>
            <a:pPr algn="just"/>
            <a:endParaRPr lang="en-US" sz="2800" b="1" dirty="0"/>
          </a:p>
        </p:txBody>
      </p:sp>
      <p:sp>
        <p:nvSpPr>
          <p:cNvPr id="4" name="Slide Number Placeholder 3"/>
          <p:cNvSpPr>
            <a:spLocks noGrp="1"/>
          </p:cNvSpPr>
          <p:nvPr>
            <p:ph type="sldNum" sz="quarter" idx="12"/>
          </p:nvPr>
        </p:nvSpPr>
        <p:spPr/>
        <p:txBody>
          <a:bodyPr/>
          <a:lstStyle/>
          <a:p>
            <a:r>
              <a:rPr lang="fa-IR" dirty="0" smtClean="0">
                <a:solidFill>
                  <a:schemeClr val="tx1"/>
                </a:solidFill>
              </a:rPr>
              <a:t>56</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172200"/>
          </a:xfrm>
        </p:spPr>
        <p:txBody>
          <a:bodyPr>
            <a:normAutofit/>
          </a:bodyPr>
          <a:lstStyle/>
          <a:p>
            <a:pPr lvl="0" algn="just" rtl="1">
              <a:buNone/>
            </a:pPr>
            <a:r>
              <a:rPr lang="fa-IR" sz="4800" b="1" dirty="0" smtClean="0">
                <a:cs typeface="B Compset" pitchFamily="2" charset="-78"/>
              </a:rPr>
              <a:t>مرحله انتخاب</a:t>
            </a:r>
          </a:p>
          <a:p>
            <a:pPr lvl="0" algn="just" rtl="1">
              <a:buNone/>
            </a:pPr>
            <a:endParaRPr lang="en-US" sz="3200" b="1" dirty="0" smtClean="0">
              <a:cs typeface="B Compset" pitchFamily="2" charset="-78"/>
            </a:endParaRPr>
          </a:p>
          <a:p>
            <a:pPr algn="just" rtl="1">
              <a:buNone/>
            </a:pPr>
            <a:r>
              <a:rPr lang="fa-IR" sz="3200" b="1" dirty="0" smtClean="0">
                <a:cs typeface="B Compset" pitchFamily="2" charset="-78"/>
              </a:rPr>
              <a:t>در </a:t>
            </a:r>
            <a:r>
              <a:rPr lang="fa-IR" sz="3200" b="1" dirty="0" err="1" smtClean="0">
                <a:cs typeface="B Compset" pitchFamily="2" charset="-78"/>
              </a:rPr>
              <a:t>اين</a:t>
            </a:r>
            <a:r>
              <a:rPr lang="fa-IR" sz="3200" b="1" dirty="0" smtClean="0">
                <a:cs typeface="B Compset" pitchFamily="2" charset="-78"/>
              </a:rPr>
              <a:t> مرحله که در </a:t>
            </a:r>
            <a:r>
              <a:rPr lang="fa-IR" sz="3200" b="1" dirty="0" err="1" smtClean="0">
                <a:cs typeface="B Compset" pitchFamily="2" charset="-78"/>
              </a:rPr>
              <a:t>حقيقت</a:t>
            </a:r>
            <a:r>
              <a:rPr lang="fa-IR" sz="3200" b="1" dirty="0" smtClean="0">
                <a:cs typeface="B Compset" pitchFamily="2" charset="-78"/>
              </a:rPr>
              <a:t> مرحله </a:t>
            </a:r>
            <a:r>
              <a:rPr lang="fa-IR" sz="3200" b="1" dirty="0" err="1" smtClean="0">
                <a:cs typeface="B Compset" pitchFamily="2" charset="-78"/>
              </a:rPr>
              <a:t>گزينش</a:t>
            </a:r>
            <a:r>
              <a:rPr lang="fa-IR" sz="3200" b="1" dirty="0" smtClean="0">
                <a:cs typeface="B Compset" pitchFamily="2" charset="-78"/>
              </a:rPr>
              <a:t> </a:t>
            </a:r>
            <a:r>
              <a:rPr lang="fa-IR" sz="3200" b="1" dirty="0" err="1" smtClean="0">
                <a:cs typeface="B Compset" pitchFamily="2" charset="-78"/>
              </a:rPr>
              <a:t>ميباشد</a:t>
            </a:r>
            <a:r>
              <a:rPr lang="fa-IR" sz="3200" b="1" dirty="0" smtClean="0">
                <a:cs typeface="B Compset" pitchFamily="2" charset="-78"/>
              </a:rPr>
              <a:t> با توجه به </a:t>
            </a:r>
            <a:r>
              <a:rPr lang="fa-IR" sz="3200" b="1" dirty="0" err="1" smtClean="0">
                <a:cs typeface="B Compset" pitchFamily="2" charset="-78"/>
              </a:rPr>
              <a:t>معيارهاي</a:t>
            </a:r>
            <a:r>
              <a:rPr lang="fa-IR" sz="3200" b="1" dirty="0" smtClean="0">
                <a:cs typeface="B Compset" pitchFamily="2" charset="-78"/>
              </a:rPr>
              <a:t> مورد نظر،طرح ممکن  است قبول </a:t>
            </a:r>
            <a:r>
              <a:rPr lang="fa-IR" sz="3200" b="1" dirty="0" err="1" smtClean="0">
                <a:cs typeface="B Compset" pitchFamily="2" charset="-78"/>
              </a:rPr>
              <a:t>يا</a:t>
            </a:r>
            <a:r>
              <a:rPr lang="fa-IR" sz="3200" b="1" dirty="0" smtClean="0">
                <a:cs typeface="B Compset" pitchFamily="2" charset="-78"/>
              </a:rPr>
              <a:t> رد شود. </a:t>
            </a:r>
            <a:r>
              <a:rPr lang="fa-IR" sz="3200" b="1" dirty="0" err="1" smtClean="0">
                <a:cs typeface="B Compset" pitchFamily="2" charset="-78"/>
              </a:rPr>
              <a:t>همچنين</a:t>
            </a:r>
            <a:r>
              <a:rPr lang="fa-IR" sz="3200" b="1" dirty="0" smtClean="0">
                <a:cs typeface="B Compset" pitchFamily="2" charset="-78"/>
              </a:rPr>
              <a:t> چنانچه </a:t>
            </a:r>
            <a:r>
              <a:rPr lang="fa-IR" sz="3200" b="1" dirty="0" err="1" smtClean="0">
                <a:cs typeface="B Compset" pitchFamily="2" charset="-78"/>
              </a:rPr>
              <a:t>بين</a:t>
            </a:r>
            <a:r>
              <a:rPr lang="fa-IR" sz="3200" b="1" dirty="0" smtClean="0">
                <a:cs typeface="B Compset" pitchFamily="2" charset="-78"/>
              </a:rPr>
              <a:t> </a:t>
            </a:r>
            <a:r>
              <a:rPr lang="fa-IR" sz="3200" b="1" dirty="0" err="1" smtClean="0">
                <a:cs typeface="B Compset" pitchFamily="2" charset="-78"/>
              </a:rPr>
              <a:t>چندين</a:t>
            </a:r>
            <a:r>
              <a:rPr lang="fa-IR" sz="3200" b="1" dirty="0" smtClean="0">
                <a:cs typeface="B Compset" pitchFamily="2" charset="-78"/>
              </a:rPr>
              <a:t> طرح </a:t>
            </a:r>
            <a:r>
              <a:rPr lang="fa-IR" sz="3200" b="1" dirty="0" err="1" smtClean="0">
                <a:cs typeface="B Compset" pitchFamily="2" charset="-78"/>
              </a:rPr>
              <a:t>بخواهيم</a:t>
            </a:r>
            <a:r>
              <a:rPr lang="fa-IR" sz="3200" b="1" dirty="0" smtClean="0">
                <a:cs typeface="B Compset" pitchFamily="2" charset="-78"/>
              </a:rPr>
              <a:t> </a:t>
            </a:r>
            <a:r>
              <a:rPr lang="fa-IR" sz="3200" b="1" dirty="0" err="1" smtClean="0">
                <a:cs typeface="B Compset" pitchFamily="2" charset="-78"/>
              </a:rPr>
              <a:t>اولويت</a:t>
            </a:r>
            <a:r>
              <a:rPr lang="fa-IR" sz="3200" b="1" dirty="0" smtClean="0">
                <a:cs typeface="B Compset" pitchFamily="2" charset="-78"/>
              </a:rPr>
              <a:t> </a:t>
            </a:r>
            <a:r>
              <a:rPr lang="fa-IR" sz="3200" b="1" dirty="0" err="1" smtClean="0">
                <a:cs typeface="B Compset" pitchFamily="2" charset="-78"/>
              </a:rPr>
              <a:t>بندي</a:t>
            </a:r>
            <a:r>
              <a:rPr lang="fa-IR" sz="3200" b="1" dirty="0" smtClean="0">
                <a:cs typeface="B Compset" pitchFamily="2" charset="-78"/>
              </a:rPr>
              <a:t> </a:t>
            </a:r>
            <a:r>
              <a:rPr lang="fa-IR" sz="3200" b="1" dirty="0" err="1" smtClean="0">
                <a:cs typeface="B Compset" pitchFamily="2" charset="-78"/>
              </a:rPr>
              <a:t>نمائيم</a:t>
            </a:r>
            <a:r>
              <a:rPr lang="fa-IR" sz="3200" b="1" dirty="0" smtClean="0">
                <a:cs typeface="B Compset" pitchFamily="2" charset="-78"/>
              </a:rPr>
              <a:t> با توجه به مشخصات </a:t>
            </a:r>
            <a:r>
              <a:rPr lang="fa-IR" sz="3200" b="1" dirty="0" err="1" smtClean="0">
                <a:cs typeface="B Compset" pitchFamily="2" charset="-78"/>
              </a:rPr>
              <a:t>اين</a:t>
            </a:r>
            <a:r>
              <a:rPr lang="fa-IR" sz="3200" b="1" dirty="0" smtClean="0">
                <a:cs typeface="B Compset" pitchFamily="2" charset="-78"/>
              </a:rPr>
              <a:t> طرحها و رابطه آنها با </a:t>
            </a:r>
            <a:r>
              <a:rPr lang="fa-IR" sz="3200" b="1" dirty="0" err="1" smtClean="0">
                <a:cs typeface="B Compset" pitchFamily="2" charset="-78"/>
              </a:rPr>
              <a:t>يکديگر</a:t>
            </a:r>
            <a:r>
              <a:rPr lang="fa-IR" sz="3200" b="1" dirty="0" smtClean="0">
                <a:cs typeface="B Compset" pitchFamily="2" charset="-78"/>
              </a:rPr>
              <a:t> انتخاب مقرون به صرفه و </a:t>
            </a:r>
            <a:r>
              <a:rPr lang="fa-IR" sz="3200" b="1" dirty="0" err="1" smtClean="0">
                <a:cs typeface="B Compset" pitchFamily="2" charset="-78"/>
              </a:rPr>
              <a:t>اقتصادي</a:t>
            </a:r>
            <a:r>
              <a:rPr lang="fa-IR" sz="3200" b="1" dirty="0" smtClean="0">
                <a:cs typeface="B Compset" pitchFamily="2" charset="-78"/>
              </a:rPr>
              <a:t> انجام </a:t>
            </a:r>
            <a:r>
              <a:rPr lang="fa-IR" sz="3200" b="1" dirty="0" err="1" smtClean="0">
                <a:cs typeface="B Compset" pitchFamily="2" charset="-78"/>
              </a:rPr>
              <a:t>مي</a:t>
            </a:r>
            <a:r>
              <a:rPr lang="fa-IR" sz="3200" b="1" dirty="0" smtClean="0">
                <a:cs typeface="B Compset" pitchFamily="2" charset="-78"/>
              </a:rPr>
              <a:t> شود.</a:t>
            </a:r>
          </a:p>
          <a:p>
            <a:pPr algn="just" rtl="1">
              <a:buNone/>
            </a:pPr>
            <a:endParaRPr lang="en-US" sz="3200" b="1" dirty="0" smtClean="0">
              <a:cs typeface="B Compset" pitchFamily="2" charset="-78"/>
            </a:endParaRPr>
          </a:p>
          <a:p>
            <a:pPr algn="just" rtl="1">
              <a:buNone/>
            </a:pPr>
            <a:r>
              <a:rPr lang="fa-IR" sz="3200" b="1" dirty="0" smtClean="0">
                <a:cs typeface="B Compset" pitchFamily="2" charset="-78"/>
              </a:rPr>
              <a:t> </a:t>
            </a:r>
            <a:endParaRPr lang="en-US" sz="3200" b="1" dirty="0" smtClean="0">
              <a:cs typeface="B Compset" pitchFamily="2" charset="-78"/>
            </a:endParaRPr>
          </a:p>
          <a:p>
            <a:pPr algn="just"/>
            <a:endParaRPr lang="en-US" sz="3200" b="1"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57</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5516563"/>
          </a:xfrm>
        </p:spPr>
        <p:txBody>
          <a:bodyPr>
            <a:normAutofit/>
          </a:bodyPr>
          <a:lstStyle/>
          <a:p>
            <a:pPr algn="just" rtl="1">
              <a:buNone/>
            </a:pPr>
            <a:r>
              <a:rPr lang="fa-IR" sz="4800" b="1" dirty="0" smtClean="0">
                <a:cs typeface="B Compset" pitchFamily="2" charset="-78"/>
              </a:rPr>
              <a:t>مرحله اجرا</a:t>
            </a:r>
          </a:p>
          <a:p>
            <a:pPr algn="just" rtl="1">
              <a:buNone/>
            </a:pPr>
            <a:endParaRPr lang="en-US" sz="3200" b="1" dirty="0" smtClean="0">
              <a:cs typeface="B Compset" pitchFamily="2" charset="-78"/>
            </a:endParaRPr>
          </a:p>
          <a:p>
            <a:pPr algn="just" rtl="1">
              <a:buNone/>
            </a:pPr>
            <a:r>
              <a:rPr lang="fa-IR" sz="3200" b="1" dirty="0" err="1" smtClean="0">
                <a:cs typeface="B Compset" pitchFamily="2" charset="-78"/>
              </a:rPr>
              <a:t>اين</a:t>
            </a:r>
            <a:r>
              <a:rPr lang="fa-IR" sz="3200" b="1" dirty="0" smtClean="0">
                <a:cs typeface="B Compset" pitchFamily="2" charset="-78"/>
              </a:rPr>
              <a:t> مرحله در </a:t>
            </a:r>
            <a:r>
              <a:rPr lang="fa-IR" sz="3200" b="1" dirty="0" err="1" smtClean="0">
                <a:cs typeface="B Compset" pitchFamily="2" charset="-78"/>
              </a:rPr>
              <a:t>حقيقت</a:t>
            </a:r>
            <a:r>
              <a:rPr lang="fa-IR" sz="3200" b="1" dirty="0" smtClean="0">
                <a:cs typeface="B Compset" pitchFamily="2" charset="-78"/>
              </a:rPr>
              <a:t> مرحله </a:t>
            </a:r>
            <a:r>
              <a:rPr lang="fa-IR" sz="3200" b="1" dirty="0" err="1" smtClean="0">
                <a:cs typeface="B Compset" pitchFamily="2" charset="-78"/>
              </a:rPr>
              <a:t>عملي</a:t>
            </a:r>
            <a:r>
              <a:rPr lang="fa-IR" sz="3200" b="1" dirty="0" smtClean="0">
                <a:cs typeface="B Compset" pitchFamily="2" charset="-78"/>
              </a:rPr>
              <a:t> </a:t>
            </a:r>
            <a:r>
              <a:rPr lang="fa-IR" sz="3200" b="1" dirty="0" err="1" smtClean="0">
                <a:cs typeface="B Compset" pitchFamily="2" charset="-78"/>
              </a:rPr>
              <a:t>مي</a:t>
            </a:r>
            <a:r>
              <a:rPr lang="fa-IR" sz="3200" b="1" dirty="0" smtClean="0">
                <a:cs typeface="B Compset" pitchFamily="2" charset="-78"/>
              </a:rPr>
              <a:t> باشد که پس از </a:t>
            </a:r>
            <a:r>
              <a:rPr lang="fa-IR" sz="3200" b="1" dirty="0" err="1" smtClean="0">
                <a:cs typeface="B Compset" pitchFamily="2" charset="-78"/>
              </a:rPr>
              <a:t>از</a:t>
            </a:r>
            <a:r>
              <a:rPr lang="fa-IR" sz="3200" b="1" dirty="0" smtClean="0">
                <a:cs typeface="B Compset" pitchFamily="2" charset="-78"/>
              </a:rPr>
              <a:t> </a:t>
            </a:r>
            <a:r>
              <a:rPr lang="fa-IR" sz="3200" b="1" dirty="0" err="1" smtClean="0">
                <a:cs typeface="B Compset" pitchFamily="2" charset="-78"/>
              </a:rPr>
              <a:t>اينکه</a:t>
            </a:r>
            <a:r>
              <a:rPr lang="fa-IR" sz="3200" b="1" dirty="0" smtClean="0">
                <a:cs typeface="B Compset" pitchFamily="2" charset="-78"/>
              </a:rPr>
              <a:t> طرح </a:t>
            </a:r>
            <a:r>
              <a:rPr lang="fa-IR" sz="3200" b="1" dirty="0" err="1" smtClean="0">
                <a:cs typeface="B Compset" pitchFamily="2" charset="-78"/>
              </a:rPr>
              <a:t>ارزيابي</a:t>
            </a:r>
            <a:r>
              <a:rPr lang="fa-IR" sz="3200" b="1" dirty="0" smtClean="0">
                <a:cs typeface="B Compset" pitchFamily="2" charset="-78"/>
              </a:rPr>
              <a:t> شده و انتخاب </a:t>
            </a:r>
            <a:r>
              <a:rPr lang="fa-IR" sz="3200" b="1" dirty="0" err="1" smtClean="0">
                <a:cs typeface="B Compset" pitchFamily="2" charset="-78"/>
              </a:rPr>
              <a:t>گرديد</a:t>
            </a:r>
            <a:r>
              <a:rPr lang="fa-IR" sz="3200" b="1" dirty="0" smtClean="0">
                <a:cs typeface="B Compset" pitchFamily="2" charset="-78"/>
              </a:rPr>
              <a:t> </a:t>
            </a:r>
            <a:r>
              <a:rPr lang="fa-IR" sz="3200" b="1" dirty="0" err="1" smtClean="0">
                <a:cs typeface="B Compset" pitchFamily="2" charset="-78"/>
              </a:rPr>
              <a:t>بايد</a:t>
            </a:r>
            <a:r>
              <a:rPr lang="fa-IR" sz="3200" b="1" dirty="0" smtClean="0">
                <a:cs typeface="B Compset" pitchFamily="2" charset="-78"/>
              </a:rPr>
              <a:t> در </a:t>
            </a:r>
            <a:r>
              <a:rPr lang="fa-IR" sz="3200" b="1" dirty="0" err="1" smtClean="0">
                <a:cs typeface="B Compset" pitchFamily="2" charset="-78"/>
              </a:rPr>
              <a:t>دنياي</a:t>
            </a:r>
            <a:r>
              <a:rPr lang="fa-IR" sz="3200" b="1" dirty="0" smtClean="0">
                <a:cs typeface="B Compset" pitchFamily="2" charset="-78"/>
              </a:rPr>
              <a:t> </a:t>
            </a:r>
            <a:r>
              <a:rPr lang="fa-IR" sz="3200" b="1" dirty="0" err="1" smtClean="0">
                <a:cs typeface="B Compset" pitchFamily="2" charset="-78"/>
              </a:rPr>
              <a:t>واقعي</a:t>
            </a:r>
            <a:r>
              <a:rPr lang="fa-IR" sz="3200" b="1" dirty="0" smtClean="0">
                <a:cs typeface="B Compset" pitchFamily="2" charset="-78"/>
              </a:rPr>
              <a:t> اجرا شود. به عبارت </a:t>
            </a:r>
            <a:r>
              <a:rPr lang="fa-IR" sz="3200" b="1" dirty="0" err="1" smtClean="0">
                <a:cs typeface="B Compset" pitchFamily="2" charset="-78"/>
              </a:rPr>
              <a:t>ديگر</a:t>
            </a:r>
            <a:r>
              <a:rPr lang="fa-IR" sz="3200" b="1" dirty="0" smtClean="0">
                <a:cs typeface="B Compset" pitchFamily="2" charset="-78"/>
              </a:rPr>
              <a:t> 4 مرحله </a:t>
            </a:r>
            <a:r>
              <a:rPr lang="fa-IR" sz="3200" b="1" dirty="0" err="1" smtClean="0">
                <a:cs typeface="B Compset" pitchFamily="2" charset="-78"/>
              </a:rPr>
              <a:t>قبلي</a:t>
            </a:r>
            <a:r>
              <a:rPr lang="fa-IR" sz="3200" b="1" dirty="0" smtClean="0">
                <a:cs typeface="B Compset" pitchFamily="2" charset="-78"/>
              </a:rPr>
              <a:t> در </a:t>
            </a:r>
            <a:r>
              <a:rPr lang="fa-IR" sz="3200" b="1" dirty="0" err="1" smtClean="0">
                <a:cs typeface="B Compset" pitchFamily="2" charset="-78"/>
              </a:rPr>
              <a:t>حقيقت</a:t>
            </a:r>
            <a:r>
              <a:rPr lang="fa-IR" sz="3200" b="1" dirty="0" smtClean="0">
                <a:cs typeface="B Compset" pitchFamily="2" charset="-78"/>
              </a:rPr>
              <a:t> چارچوب </a:t>
            </a:r>
            <a:r>
              <a:rPr lang="fa-IR" sz="3200" b="1" dirty="0" err="1" smtClean="0">
                <a:cs typeface="B Compset" pitchFamily="2" charset="-78"/>
              </a:rPr>
              <a:t>نظري</a:t>
            </a:r>
            <a:r>
              <a:rPr lang="fa-IR" sz="3200" b="1" dirty="0" smtClean="0">
                <a:cs typeface="B Compset" pitchFamily="2" charset="-78"/>
              </a:rPr>
              <a:t> طرح را مورد </a:t>
            </a:r>
            <a:r>
              <a:rPr lang="fa-IR" sz="3200" b="1" dirty="0" err="1" smtClean="0">
                <a:cs typeface="B Compset" pitchFamily="2" charset="-78"/>
              </a:rPr>
              <a:t>بررسي</a:t>
            </a:r>
            <a:r>
              <a:rPr lang="fa-IR" sz="3200" b="1" dirty="0" smtClean="0">
                <a:cs typeface="B Compset" pitchFamily="2" charset="-78"/>
              </a:rPr>
              <a:t> قرار </a:t>
            </a:r>
            <a:r>
              <a:rPr lang="fa-IR" sz="3200" b="1" dirty="0" err="1" smtClean="0">
                <a:cs typeface="B Compset" pitchFamily="2" charset="-78"/>
              </a:rPr>
              <a:t>مي</a:t>
            </a:r>
            <a:r>
              <a:rPr lang="fa-IR" sz="3200" b="1" dirty="0" smtClean="0">
                <a:cs typeface="B Compset" pitchFamily="2" charset="-78"/>
              </a:rPr>
              <a:t> دهند در </a:t>
            </a:r>
            <a:r>
              <a:rPr lang="fa-IR" sz="3200" b="1" dirty="0" err="1" smtClean="0">
                <a:cs typeface="B Compset" pitchFamily="2" charset="-78"/>
              </a:rPr>
              <a:t>حاليکه</a:t>
            </a:r>
            <a:r>
              <a:rPr lang="fa-IR" sz="3200" b="1" dirty="0" smtClean="0">
                <a:cs typeface="B Compset" pitchFamily="2" charset="-78"/>
              </a:rPr>
              <a:t> </a:t>
            </a:r>
            <a:r>
              <a:rPr lang="fa-IR" sz="3200" b="1" dirty="0" err="1" smtClean="0">
                <a:cs typeface="B Compset" pitchFamily="2" charset="-78"/>
              </a:rPr>
              <a:t>اين</a:t>
            </a:r>
            <a:r>
              <a:rPr lang="fa-IR" sz="3200" b="1" dirty="0" smtClean="0">
                <a:cs typeface="B Compset" pitchFamily="2" charset="-78"/>
              </a:rPr>
              <a:t> چارچوب در مرحله اجرا مورد </a:t>
            </a:r>
            <a:r>
              <a:rPr lang="fa-IR" sz="3200" b="1" dirty="0" err="1" smtClean="0">
                <a:cs typeface="B Compset" pitchFamily="2" charset="-78"/>
              </a:rPr>
              <a:t>بررسي</a:t>
            </a:r>
            <a:r>
              <a:rPr lang="fa-IR" sz="3200" b="1" dirty="0" smtClean="0">
                <a:cs typeface="B Compset" pitchFamily="2" charset="-78"/>
              </a:rPr>
              <a:t> قرار </a:t>
            </a:r>
            <a:r>
              <a:rPr lang="fa-IR" sz="3200" b="1" dirty="0" err="1" smtClean="0">
                <a:cs typeface="B Compset" pitchFamily="2" charset="-78"/>
              </a:rPr>
              <a:t>مي</a:t>
            </a:r>
            <a:r>
              <a:rPr lang="fa-IR" sz="3200" b="1" dirty="0" smtClean="0">
                <a:cs typeface="B Compset" pitchFamily="2" charset="-78"/>
              </a:rPr>
              <a:t> </a:t>
            </a:r>
            <a:r>
              <a:rPr lang="fa-IR" sz="3200" b="1" dirty="0" err="1" smtClean="0">
                <a:cs typeface="B Compset" pitchFamily="2" charset="-78"/>
              </a:rPr>
              <a:t>گيرد</a:t>
            </a:r>
            <a:r>
              <a:rPr lang="fa-IR" sz="3200" b="1" dirty="0" smtClean="0">
                <a:cs typeface="B Compset" pitchFamily="2" charset="-78"/>
              </a:rPr>
              <a:t>.</a:t>
            </a:r>
            <a:endParaRPr lang="en-US" sz="3200" b="1" dirty="0" smtClean="0">
              <a:cs typeface="B Compset" pitchFamily="2" charset="-78"/>
            </a:endParaRPr>
          </a:p>
          <a:p>
            <a:pPr algn="just"/>
            <a:endParaRPr lang="en-US" sz="3200" b="1" dirty="0"/>
          </a:p>
        </p:txBody>
      </p:sp>
      <p:sp>
        <p:nvSpPr>
          <p:cNvPr id="4" name="Slide Number Placeholder 3"/>
          <p:cNvSpPr>
            <a:spLocks noGrp="1"/>
          </p:cNvSpPr>
          <p:nvPr>
            <p:ph type="sldNum" sz="quarter" idx="12"/>
          </p:nvPr>
        </p:nvSpPr>
        <p:spPr/>
        <p:txBody>
          <a:bodyPr/>
          <a:lstStyle/>
          <a:p>
            <a:r>
              <a:rPr lang="fa-IR" dirty="0" smtClean="0">
                <a:solidFill>
                  <a:schemeClr val="tx1"/>
                </a:solidFill>
              </a:rPr>
              <a:t>58</a:t>
            </a:r>
          </a:p>
          <a:p>
            <a:endParaRPr lang="en-US" dirty="0">
              <a:solidFill>
                <a:schemeClr val="tx1"/>
              </a:solidFill>
            </a:endParaRPr>
          </a:p>
        </p:txBody>
      </p:sp>
      <p:sp>
        <p:nvSpPr>
          <p:cNvPr id="5" name="Rectangle 4"/>
          <p:cNvSpPr/>
          <p:nvPr/>
        </p:nvSpPr>
        <p:spPr>
          <a:xfrm>
            <a:off x="-5751"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838200"/>
          </a:xfrm>
        </p:spPr>
        <p:txBody>
          <a:bodyPr>
            <a:normAutofit/>
          </a:bodyPr>
          <a:lstStyle/>
          <a:p>
            <a:pPr algn="ctr"/>
            <a:r>
              <a:rPr lang="fa-IR" b="1" dirty="0">
                <a:cs typeface="B Compset" pitchFamily="2" charset="-78"/>
              </a:rPr>
              <a:t>موضوع اقتصاد </a:t>
            </a:r>
            <a:r>
              <a:rPr lang="fa-IR" b="1" dirty="0" err="1">
                <a:cs typeface="B Compset" pitchFamily="2" charset="-78"/>
              </a:rPr>
              <a:t>مهندسي</a:t>
            </a:r>
            <a:r>
              <a:rPr lang="fa-IR" b="1" dirty="0">
                <a:cs typeface="B Compset" pitchFamily="2" charset="-78"/>
              </a:rPr>
              <a:t> </a:t>
            </a:r>
            <a:r>
              <a:rPr lang="fa-IR" b="1" dirty="0" err="1">
                <a:cs typeface="B Compset" pitchFamily="2" charset="-78"/>
              </a:rPr>
              <a:t>ومفاهيم</a:t>
            </a:r>
            <a:r>
              <a:rPr lang="fa-IR" b="1" dirty="0">
                <a:cs typeface="B Compset" pitchFamily="2" charset="-78"/>
              </a:rPr>
              <a:t> </a:t>
            </a:r>
            <a:r>
              <a:rPr lang="fa-IR" b="1" dirty="0" err="1">
                <a:cs typeface="B Compset" pitchFamily="2" charset="-78"/>
              </a:rPr>
              <a:t>اساسي</a:t>
            </a:r>
            <a:r>
              <a:rPr lang="fa-IR" b="1" dirty="0">
                <a:cs typeface="B Compset" pitchFamily="2" charset="-78"/>
              </a:rPr>
              <a:t> آن</a:t>
            </a:r>
            <a:endParaRPr lang="en-US" b="1" dirty="0">
              <a:cs typeface="B Compset" pitchFamily="2" charset="-78"/>
            </a:endParaRPr>
          </a:p>
        </p:txBody>
      </p:sp>
      <p:sp>
        <p:nvSpPr>
          <p:cNvPr id="3" name="Content Placeholder 2"/>
          <p:cNvSpPr>
            <a:spLocks noGrp="1"/>
          </p:cNvSpPr>
          <p:nvPr>
            <p:ph idx="1"/>
          </p:nvPr>
        </p:nvSpPr>
        <p:spPr>
          <a:xfrm>
            <a:off x="457200" y="2179637"/>
            <a:ext cx="8229600" cy="4525963"/>
          </a:xfrm>
        </p:spPr>
        <p:txBody>
          <a:bodyPr>
            <a:normAutofit/>
          </a:bodyPr>
          <a:lstStyle/>
          <a:p>
            <a:pPr algn="just" rtl="1">
              <a:buNone/>
            </a:pPr>
            <a:r>
              <a:rPr lang="fa-IR" sz="2800" dirty="0">
                <a:cs typeface="B Compset" pitchFamily="2" charset="-78"/>
              </a:rPr>
              <a:t>اقتصاد </a:t>
            </a:r>
            <a:r>
              <a:rPr lang="fa-IR" sz="2800" dirty="0" err="1">
                <a:cs typeface="B Compset" pitchFamily="2" charset="-78"/>
              </a:rPr>
              <a:t>مهندسي</a:t>
            </a:r>
            <a:r>
              <a:rPr lang="fa-IR" sz="2800" dirty="0">
                <a:cs typeface="B Compset" pitchFamily="2" charset="-78"/>
              </a:rPr>
              <a:t> در </a:t>
            </a:r>
            <a:r>
              <a:rPr lang="fa-IR" sz="2800" dirty="0" err="1">
                <a:cs typeface="B Compset" pitchFamily="2" charset="-78"/>
              </a:rPr>
              <a:t>حقيقت</a:t>
            </a:r>
            <a:r>
              <a:rPr lang="fa-IR" sz="2800" dirty="0">
                <a:cs typeface="B Compset" pitchFamily="2" charset="-78"/>
              </a:rPr>
              <a:t> توجه </a:t>
            </a:r>
            <a:r>
              <a:rPr lang="fa-IR" sz="2800" dirty="0" err="1">
                <a:cs typeface="B Compset" pitchFamily="2" charset="-78"/>
              </a:rPr>
              <a:t>اصلي</a:t>
            </a:r>
            <a:r>
              <a:rPr lang="fa-IR" sz="2800" dirty="0">
                <a:cs typeface="B Compset" pitchFamily="2" charset="-78"/>
              </a:rPr>
              <a:t> خود را به </a:t>
            </a:r>
            <a:r>
              <a:rPr lang="fa-IR" sz="2800" dirty="0" err="1">
                <a:cs typeface="B Compset" pitchFamily="2" charset="-78"/>
              </a:rPr>
              <a:t>تصميم</a:t>
            </a:r>
            <a:r>
              <a:rPr lang="fa-IR" sz="2800" dirty="0">
                <a:cs typeface="B Compset" pitchFamily="2" charset="-78"/>
              </a:rPr>
              <a:t> </a:t>
            </a:r>
            <a:r>
              <a:rPr lang="fa-IR" sz="2800" dirty="0" err="1">
                <a:cs typeface="B Compset" pitchFamily="2" charset="-78"/>
              </a:rPr>
              <a:t>گيري</a:t>
            </a:r>
            <a:r>
              <a:rPr lang="fa-IR" sz="2800" dirty="0">
                <a:cs typeface="B Compset" pitchFamily="2" charset="-78"/>
              </a:rPr>
              <a:t> بر </a:t>
            </a:r>
            <a:r>
              <a:rPr lang="fa-IR" sz="2800" dirty="0" err="1">
                <a:cs typeface="B Compset" pitchFamily="2" charset="-78"/>
              </a:rPr>
              <a:t>مبناي</a:t>
            </a:r>
            <a:r>
              <a:rPr lang="fa-IR" sz="2800" dirty="0">
                <a:cs typeface="B Compset" pitchFamily="2" charset="-78"/>
              </a:rPr>
              <a:t> </a:t>
            </a:r>
            <a:r>
              <a:rPr lang="fa-IR" sz="2800" dirty="0" err="1">
                <a:cs typeface="B Compset" pitchFamily="2" charset="-78"/>
              </a:rPr>
              <a:t>مقايسه</a:t>
            </a:r>
            <a:r>
              <a:rPr lang="fa-IR" sz="2800" dirty="0">
                <a:cs typeface="B Compset" pitchFamily="2" charset="-78"/>
              </a:rPr>
              <a:t> </a:t>
            </a:r>
            <a:r>
              <a:rPr lang="fa-IR" sz="2800" dirty="0" err="1">
                <a:cs typeface="B Compset" pitchFamily="2" charset="-78"/>
              </a:rPr>
              <a:t>عايدي</a:t>
            </a:r>
            <a:r>
              <a:rPr lang="fa-IR" sz="2800" dirty="0">
                <a:cs typeface="B Compset" pitchFamily="2" charset="-78"/>
              </a:rPr>
              <a:t> </a:t>
            </a:r>
            <a:r>
              <a:rPr lang="fa-IR" sz="2800" dirty="0" err="1">
                <a:cs typeface="B Compset" pitchFamily="2" charset="-78"/>
              </a:rPr>
              <a:t>طرحهاي</a:t>
            </a:r>
            <a:r>
              <a:rPr lang="fa-IR" sz="2800" dirty="0">
                <a:cs typeface="B Compset" pitchFamily="2" charset="-78"/>
              </a:rPr>
              <a:t> مختلف نسبت به </a:t>
            </a:r>
            <a:r>
              <a:rPr lang="fa-IR" sz="2800" dirty="0" err="1">
                <a:cs typeface="B Compset" pitchFamily="2" charset="-78"/>
              </a:rPr>
              <a:t>هزينه</a:t>
            </a:r>
            <a:r>
              <a:rPr lang="fa-IR" sz="2800" dirty="0">
                <a:cs typeface="B Compset" pitchFamily="2" charset="-78"/>
              </a:rPr>
              <a:t> </a:t>
            </a:r>
            <a:r>
              <a:rPr lang="fa-IR" sz="2800" dirty="0" err="1">
                <a:cs typeface="B Compset" pitchFamily="2" charset="-78"/>
              </a:rPr>
              <a:t>هاي</a:t>
            </a:r>
            <a:r>
              <a:rPr lang="fa-IR" sz="2800" dirty="0">
                <a:cs typeface="B Compset" pitchFamily="2" charset="-78"/>
              </a:rPr>
              <a:t> آنها معطوف </a:t>
            </a:r>
            <a:r>
              <a:rPr lang="fa-IR" sz="2800" dirty="0" err="1">
                <a:cs typeface="B Compset" pitchFamily="2" charset="-78"/>
              </a:rPr>
              <a:t>ميدارد</a:t>
            </a:r>
            <a:r>
              <a:rPr lang="fa-IR" sz="2800" dirty="0">
                <a:cs typeface="B Compset" pitchFamily="2" charset="-78"/>
              </a:rPr>
              <a:t>.</a:t>
            </a:r>
            <a:endParaRPr lang="en-US" sz="2800" dirty="0">
              <a:cs typeface="B Compset" pitchFamily="2" charset="-78"/>
            </a:endParaRPr>
          </a:p>
          <a:p>
            <a:pPr algn="just" rtl="1">
              <a:buNone/>
            </a:pPr>
            <a:r>
              <a:rPr lang="fa-IR" sz="2800" dirty="0">
                <a:cs typeface="B Compset" pitchFamily="2" charset="-78"/>
              </a:rPr>
              <a:t>نکته قابل توجه </a:t>
            </a:r>
            <a:r>
              <a:rPr lang="fa-IR" sz="2800" dirty="0" err="1">
                <a:cs typeface="B Compset" pitchFamily="2" charset="-78"/>
              </a:rPr>
              <a:t>اين</a:t>
            </a:r>
            <a:r>
              <a:rPr lang="fa-IR" sz="2800" dirty="0">
                <a:cs typeface="B Compset" pitchFamily="2" charset="-78"/>
              </a:rPr>
              <a:t> است که </a:t>
            </a:r>
            <a:r>
              <a:rPr lang="fa-IR" sz="2800" dirty="0" err="1">
                <a:cs typeface="B Compset" pitchFamily="2" charset="-78"/>
              </a:rPr>
              <a:t>تصميم</a:t>
            </a:r>
            <a:r>
              <a:rPr lang="fa-IR" sz="2800" dirty="0">
                <a:cs typeface="B Compset" pitchFamily="2" charset="-78"/>
              </a:rPr>
              <a:t> </a:t>
            </a:r>
            <a:r>
              <a:rPr lang="fa-IR" sz="2800" dirty="0" err="1">
                <a:cs typeface="B Compset" pitchFamily="2" charset="-78"/>
              </a:rPr>
              <a:t>گيريها</a:t>
            </a:r>
            <a:r>
              <a:rPr lang="fa-IR" sz="2800" dirty="0">
                <a:cs typeface="B Compset" pitchFamily="2" charset="-78"/>
              </a:rPr>
              <a:t> از تنوع </a:t>
            </a:r>
            <a:r>
              <a:rPr lang="fa-IR" sz="2800" dirty="0" err="1">
                <a:cs typeface="B Compset" pitchFamily="2" charset="-78"/>
              </a:rPr>
              <a:t>بسيار</a:t>
            </a:r>
            <a:r>
              <a:rPr lang="fa-IR" sz="2800" dirty="0">
                <a:cs typeface="B Compset" pitchFamily="2" charset="-78"/>
              </a:rPr>
              <a:t> </a:t>
            </a:r>
            <a:r>
              <a:rPr lang="fa-IR" sz="2800" dirty="0" err="1">
                <a:cs typeface="B Compset" pitchFamily="2" charset="-78"/>
              </a:rPr>
              <a:t>زيادي</a:t>
            </a:r>
            <a:r>
              <a:rPr lang="fa-IR" sz="2800" dirty="0">
                <a:cs typeface="B Compset" pitchFamily="2" charset="-78"/>
              </a:rPr>
              <a:t> برخودار </a:t>
            </a:r>
            <a:r>
              <a:rPr lang="fa-IR" sz="2800" dirty="0" err="1">
                <a:cs typeface="B Compset" pitchFamily="2" charset="-78"/>
              </a:rPr>
              <a:t>مي</a:t>
            </a:r>
            <a:r>
              <a:rPr lang="fa-IR" sz="2800" dirty="0">
                <a:cs typeface="B Compset" pitchFamily="2" charset="-78"/>
              </a:rPr>
              <a:t> باشند.</a:t>
            </a:r>
            <a:endParaRPr lang="en-US" sz="2800" dirty="0">
              <a:cs typeface="B Compset" pitchFamily="2" charset="-78"/>
            </a:endParaRPr>
          </a:p>
          <a:p>
            <a:pPr algn="just" rtl="1">
              <a:buNone/>
            </a:pPr>
            <a:r>
              <a:rPr lang="fa-IR" sz="2800" dirty="0">
                <a:cs typeface="B Compset" pitchFamily="2" charset="-78"/>
              </a:rPr>
              <a:t>به عبارت </a:t>
            </a:r>
            <a:r>
              <a:rPr lang="fa-IR" sz="2800" dirty="0" err="1">
                <a:cs typeface="B Compset" pitchFamily="2" charset="-78"/>
              </a:rPr>
              <a:t>ديگر</a:t>
            </a:r>
            <a:r>
              <a:rPr lang="fa-IR" sz="2800" dirty="0">
                <a:cs typeface="B Compset" pitchFamily="2" charset="-78"/>
              </a:rPr>
              <a:t> در اقتصاد </a:t>
            </a:r>
            <a:r>
              <a:rPr lang="fa-IR" sz="2800" dirty="0" err="1">
                <a:cs typeface="B Compset" pitchFamily="2" charset="-78"/>
              </a:rPr>
              <a:t>مهندسي</a:t>
            </a:r>
            <a:r>
              <a:rPr lang="fa-IR" sz="2800" dirty="0">
                <a:cs typeface="B Compset" pitchFamily="2" charset="-78"/>
              </a:rPr>
              <a:t> </a:t>
            </a:r>
            <a:r>
              <a:rPr lang="fa-IR" sz="2800" dirty="0" err="1">
                <a:cs typeface="B Compset" pitchFamily="2" charset="-78"/>
              </a:rPr>
              <a:t>طرحهاي</a:t>
            </a:r>
            <a:r>
              <a:rPr lang="fa-IR" sz="2800" dirty="0">
                <a:cs typeface="B Compset" pitchFamily="2" charset="-78"/>
              </a:rPr>
              <a:t> مورد نظر اشخاص، شرکتها و..... در بخش </a:t>
            </a:r>
            <a:r>
              <a:rPr lang="fa-IR" sz="2800" dirty="0" err="1">
                <a:cs typeface="B Compset" pitchFamily="2" charset="-78"/>
              </a:rPr>
              <a:t>خصوصي</a:t>
            </a:r>
            <a:r>
              <a:rPr lang="fa-IR" sz="2800" dirty="0">
                <a:cs typeface="B Compset" pitchFamily="2" charset="-78"/>
              </a:rPr>
              <a:t> و </a:t>
            </a:r>
            <a:r>
              <a:rPr lang="fa-IR" sz="2800" dirty="0" err="1">
                <a:cs typeface="B Compset" pitchFamily="2" charset="-78"/>
              </a:rPr>
              <a:t>همچنين</a:t>
            </a:r>
            <a:r>
              <a:rPr lang="fa-IR" sz="2800" dirty="0">
                <a:cs typeface="B Compset" pitchFamily="2" charset="-78"/>
              </a:rPr>
              <a:t> </a:t>
            </a:r>
            <a:r>
              <a:rPr lang="fa-IR" sz="2800" dirty="0" err="1">
                <a:cs typeface="B Compset" pitchFamily="2" charset="-78"/>
              </a:rPr>
              <a:t>طرحهاي</a:t>
            </a:r>
            <a:r>
              <a:rPr lang="fa-IR" sz="2800" dirty="0">
                <a:cs typeface="B Compset" pitchFamily="2" charset="-78"/>
              </a:rPr>
              <a:t> مربوط به بخش </a:t>
            </a:r>
            <a:r>
              <a:rPr lang="fa-IR" sz="2800" dirty="0" err="1">
                <a:cs typeface="B Compset" pitchFamily="2" charset="-78"/>
              </a:rPr>
              <a:t>عمومي</a:t>
            </a:r>
            <a:r>
              <a:rPr lang="fa-IR" sz="2800" dirty="0">
                <a:cs typeface="B Compset" pitchFamily="2" charset="-78"/>
              </a:rPr>
              <a:t> اقتصاد مورد </a:t>
            </a:r>
            <a:r>
              <a:rPr lang="fa-IR" sz="2800" dirty="0" err="1">
                <a:cs typeface="B Compset" pitchFamily="2" charset="-78"/>
              </a:rPr>
              <a:t>ارزيابي</a:t>
            </a:r>
            <a:r>
              <a:rPr lang="fa-IR" sz="2800" dirty="0">
                <a:cs typeface="B Compset" pitchFamily="2" charset="-78"/>
              </a:rPr>
              <a:t> قرار </a:t>
            </a:r>
            <a:r>
              <a:rPr lang="fa-IR" sz="2800" dirty="0" err="1">
                <a:cs typeface="B Compset" pitchFamily="2" charset="-78"/>
              </a:rPr>
              <a:t>ميگيرند</a:t>
            </a:r>
            <a:r>
              <a:rPr lang="fa-IR" sz="2800" dirty="0" smtClean="0">
                <a:cs typeface="B Compset" pitchFamily="2" charset="-78"/>
              </a:rPr>
              <a:t>.</a:t>
            </a:r>
            <a:endParaRPr lang="en-US" sz="2800"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4</a:t>
            </a:r>
          </a:p>
          <a:p>
            <a:endParaRPr lang="en-US" dirty="0">
              <a:solidFill>
                <a:schemeClr val="tx1"/>
              </a:solidFill>
            </a:endParaRPr>
          </a:p>
        </p:txBody>
      </p:sp>
      <p:sp>
        <p:nvSpPr>
          <p:cNvPr id="6" name="Rectangle 5"/>
          <p:cNvSpPr/>
          <p:nvPr/>
        </p:nvSpPr>
        <p:spPr>
          <a:xfrm>
            <a:off x="1438" y="6488668"/>
            <a:ext cx="2229969" cy="369332"/>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b="1" u="sng" cap="none" spc="0" dirty="0" smtClean="0">
                <a:ln w="50800"/>
                <a:effectLst/>
                <a:cs typeface="B Nazanin" pitchFamily="2" charset="-78"/>
              </a:rPr>
              <a:t>www.khoramnasab.ir</a:t>
            </a:r>
            <a:endParaRPr lang="en-US" sz="5400" b="1" u="sng" cap="none" spc="0" dirty="0">
              <a:ln w="50800"/>
              <a:effectLst/>
            </a:endParaRPr>
          </a:p>
        </p:txBody>
      </p:sp>
    </p:spTree>
  </p:cSld>
  <p:clrMapOvr>
    <a:masterClrMapping/>
  </p:clrMapOvr>
  <p:transition>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4210"/>
            <a:ext cx="8229600" cy="5821363"/>
          </a:xfrm>
        </p:spPr>
        <p:txBody>
          <a:bodyPr>
            <a:normAutofit/>
          </a:bodyPr>
          <a:lstStyle/>
          <a:p>
            <a:pPr algn="r" rtl="1">
              <a:buNone/>
            </a:pPr>
            <a:r>
              <a:rPr lang="fa-IR" sz="4000" b="1" dirty="0" err="1" smtClean="0">
                <a:cs typeface="B Compset" pitchFamily="2" charset="-78"/>
              </a:rPr>
              <a:t>معيارهاي</a:t>
            </a:r>
            <a:r>
              <a:rPr lang="fa-IR" sz="4000" b="1" dirty="0" smtClean="0">
                <a:cs typeface="B Compset" pitchFamily="2" charset="-78"/>
              </a:rPr>
              <a:t> </a:t>
            </a:r>
            <a:r>
              <a:rPr lang="fa-IR" sz="4000" b="1" dirty="0" err="1" smtClean="0">
                <a:cs typeface="B Compset" pitchFamily="2" charset="-78"/>
              </a:rPr>
              <a:t>ارزيابيهاي</a:t>
            </a:r>
            <a:r>
              <a:rPr lang="fa-IR" sz="4000" b="1" dirty="0" smtClean="0">
                <a:cs typeface="B Compset" pitchFamily="2" charset="-78"/>
              </a:rPr>
              <a:t> طرحها:</a:t>
            </a:r>
          </a:p>
          <a:p>
            <a:pPr algn="r" rtl="1">
              <a:buNone/>
            </a:pPr>
            <a:endParaRPr lang="en-US" b="1" dirty="0" smtClean="0">
              <a:cs typeface="B Compset" pitchFamily="2" charset="-78"/>
            </a:endParaRPr>
          </a:p>
          <a:p>
            <a:pPr algn="r" rtl="1">
              <a:buNone/>
            </a:pPr>
            <a:r>
              <a:rPr lang="fa-IR" b="1" dirty="0" smtClean="0">
                <a:cs typeface="B Compset" pitchFamily="2" charset="-78"/>
              </a:rPr>
              <a:t>در اقتصاد </a:t>
            </a:r>
            <a:r>
              <a:rPr lang="fa-IR" b="1" dirty="0" err="1" smtClean="0">
                <a:cs typeface="B Compset" pitchFamily="2" charset="-78"/>
              </a:rPr>
              <a:t>مهندسي</a:t>
            </a:r>
            <a:r>
              <a:rPr lang="fa-IR" b="1" dirty="0" smtClean="0">
                <a:cs typeface="B Compset" pitchFamily="2" charset="-78"/>
              </a:rPr>
              <a:t> 2 نوع </a:t>
            </a:r>
            <a:r>
              <a:rPr lang="fa-IR" b="1" dirty="0" err="1" smtClean="0">
                <a:cs typeface="B Compset" pitchFamily="2" charset="-78"/>
              </a:rPr>
              <a:t>معيار</a:t>
            </a:r>
            <a:r>
              <a:rPr lang="fa-IR" b="1" dirty="0" smtClean="0">
                <a:cs typeface="B Compset" pitchFamily="2" charset="-78"/>
              </a:rPr>
              <a:t> جهت </a:t>
            </a:r>
            <a:r>
              <a:rPr lang="fa-IR" b="1" dirty="0" err="1" smtClean="0">
                <a:cs typeface="B Compset" pitchFamily="2" charset="-78"/>
              </a:rPr>
              <a:t>ارزيابيهاي</a:t>
            </a:r>
            <a:r>
              <a:rPr lang="fa-IR" b="1" dirty="0" smtClean="0">
                <a:cs typeface="B Compset" pitchFamily="2" charset="-78"/>
              </a:rPr>
              <a:t> طرحها استفاده </a:t>
            </a:r>
            <a:r>
              <a:rPr lang="fa-IR" b="1" dirty="0" err="1" smtClean="0">
                <a:cs typeface="B Compset" pitchFamily="2" charset="-78"/>
              </a:rPr>
              <a:t>مي</a:t>
            </a:r>
            <a:r>
              <a:rPr lang="fa-IR" b="1" dirty="0" smtClean="0">
                <a:cs typeface="B Compset" pitchFamily="2" charset="-78"/>
              </a:rPr>
              <a:t> شود.</a:t>
            </a:r>
          </a:p>
          <a:p>
            <a:pPr algn="r" rtl="1">
              <a:buNone/>
            </a:pPr>
            <a:endParaRPr lang="en-US" b="1" dirty="0" smtClean="0">
              <a:cs typeface="B Compset" pitchFamily="2" charset="-78"/>
            </a:endParaRPr>
          </a:p>
          <a:p>
            <a:pPr lvl="0" algn="r" rtl="1">
              <a:buNone/>
            </a:pPr>
            <a:r>
              <a:rPr lang="fa-IR" b="1" dirty="0" err="1" smtClean="0">
                <a:cs typeface="B Compset" pitchFamily="2" charset="-78"/>
              </a:rPr>
              <a:t>معيارهاي</a:t>
            </a:r>
            <a:r>
              <a:rPr lang="fa-IR" b="1" dirty="0" smtClean="0">
                <a:cs typeface="B Compset" pitchFamily="2" charset="-78"/>
              </a:rPr>
              <a:t> </a:t>
            </a:r>
            <a:r>
              <a:rPr lang="fa-IR" b="1" dirty="0" err="1" smtClean="0">
                <a:cs typeface="B Compset" pitchFamily="2" charset="-78"/>
              </a:rPr>
              <a:t>سنتي</a:t>
            </a:r>
            <a:r>
              <a:rPr lang="fa-IR" b="1" dirty="0" smtClean="0">
                <a:cs typeface="B Compset" pitchFamily="2" charset="-78"/>
              </a:rPr>
              <a:t>                                     </a:t>
            </a:r>
          </a:p>
          <a:p>
            <a:pPr lvl="0" algn="r" rtl="1">
              <a:buNone/>
            </a:pPr>
            <a:endParaRPr lang="fa-IR" b="1" dirty="0" smtClean="0">
              <a:cs typeface="B Compset" pitchFamily="2" charset="-78"/>
            </a:endParaRPr>
          </a:p>
          <a:p>
            <a:pPr lvl="0" algn="r" rtl="1">
              <a:buNone/>
            </a:pPr>
            <a:r>
              <a:rPr lang="fa-IR" b="1" dirty="0" err="1" smtClean="0">
                <a:cs typeface="B Compset" pitchFamily="2" charset="-78"/>
              </a:rPr>
              <a:t>معيارهاي</a:t>
            </a:r>
            <a:r>
              <a:rPr lang="fa-IR" b="1" dirty="0" smtClean="0">
                <a:cs typeface="B Compset" pitchFamily="2" charset="-78"/>
              </a:rPr>
              <a:t> مدرن</a:t>
            </a:r>
            <a:endParaRPr lang="en-US" b="1" dirty="0" smtClean="0">
              <a:cs typeface="B Compset" pitchFamily="2" charset="-78"/>
            </a:endParaRPr>
          </a:p>
          <a:p>
            <a:pPr algn="r" rtl="1">
              <a:buNone/>
            </a:pPr>
            <a:r>
              <a:rPr lang="fa-IR" b="1" dirty="0" smtClean="0">
                <a:cs typeface="B Compset" pitchFamily="2" charset="-78"/>
              </a:rPr>
              <a:t> </a:t>
            </a:r>
            <a:endParaRPr lang="en-US" b="1" dirty="0" smtClean="0">
              <a:cs typeface="B Compset" pitchFamily="2" charset="-78"/>
            </a:endParaRPr>
          </a:p>
          <a:p>
            <a:pPr algn="r">
              <a:buNone/>
            </a:pPr>
            <a:endParaRPr lang="en-US" b="1"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59</a:t>
            </a:r>
            <a:endParaRPr lang="en-US" dirty="0">
              <a:solidFill>
                <a:schemeClr val="tx1"/>
              </a:solidFill>
            </a:endParaRPr>
          </a:p>
        </p:txBody>
      </p:sp>
      <p:sp>
        <p:nvSpPr>
          <p:cNvPr id="5" name="Rectangle 4"/>
          <p:cNvSpPr/>
          <p:nvPr/>
        </p:nvSpPr>
        <p:spPr>
          <a:xfrm>
            <a:off x="0"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763000" cy="5287963"/>
          </a:xfrm>
        </p:spPr>
        <p:txBody>
          <a:bodyPr>
            <a:normAutofit/>
          </a:bodyPr>
          <a:lstStyle/>
          <a:p>
            <a:pPr algn="r" rtl="1">
              <a:buNone/>
            </a:pPr>
            <a:r>
              <a:rPr lang="fa-IR" sz="3600" b="1" dirty="0" smtClean="0">
                <a:cs typeface="B Compset" pitchFamily="2" charset="-78"/>
              </a:rPr>
              <a:t>الف :</a:t>
            </a:r>
            <a:r>
              <a:rPr lang="fa-IR" sz="3600" b="1" dirty="0" err="1" smtClean="0">
                <a:cs typeface="B Compset" pitchFamily="2" charset="-78"/>
              </a:rPr>
              <a:t>مهمترين</a:t>
            </a:r>
            <a:r>
              <a:rPr lang="fa-IR" sz="3600" b="1" dirty="0" smtClean="0">
                <a:cs typeface="B Compset" pitchFamily="2" charset="-78"/>
              </a:rPr>
              <a:t> </a:t>
            </a:r>
            <a:r>
              <a:rPr lang="fa-IR" sz="3600" b="1" dirty="0" err="1" smtClean="0">
                <a:cs typeface="B Compset" pitchFamily="2" charset="-78"/>
              </a:rPr>
              <a:t>معيارهاي</a:t>
            </a:r>
            <a:r>
              <a:rPr lang="fa-IR" sz="3600" b="1" dirty="0" smtClean="0">
                <a:cs typeface="B Compset" pitchFamily="2" charset="-78"/>
              </a:rPr>
              <a:t> </a:t>
            </a:r>
            <a:r>
              <a:rPr lang="fa-IR" sz="3600" b="1" dirty="0" err="1" smtClean="0">
                <a:cs typeface="B Compset" pitchFamily="2" charset="-78"/>
              </a:rPr>
              <a:t>سنتي</a:t>
            </a:r>
            <a:r>
              <a:rPr lang="fa-IR" sz="3600" b="1" dirty="0" smtClean="0">
                <a:cs typeface="B Compset" pitchFamily="2" charset="-78"/>
              </a:rPr>
              <a:t> </a:t>
            </a:r>
            <a:r>
              <a:rPr lang="fa-IR" sz="3600" b="1" dirty="0" err="1" smtClean="0">
                <a:cs typeface="B Compset" pitchFamily="2" charset="-78"/>
              </a:rPr>
              <a:t>ارزيابي</a:t>
            </a:r>
            <a:r>
              <a:rPr lang="fa-IR" sz="3600" b="1" dirty="0" smtClean="0">
                <a:cs typeface="B Compset" pitchFamily="2" charset="-78"/>
              </a:rPr>
              <a:t> طرحها عبارتند از :</a:t>
            </a:r>
          </a:p>
          <a:p>
            <a:pPr algn="r" rtl="1">
              <a:buNone/>
            </a:pPr>
            <a:endParaRPr lang="en-US" b="1" dirty="0" smtClean="0">
              <a:cs typeface="B Compset" pitchFamily="2" charset="-78"/>
            </a:endParaRPr>
          </a:p>
          <a:p>
            <a:pPr lvl="0" algn="r" rtl="1">
              <a:buNone/>
            </a:pPr>
            <a:r>
              <a:rPr lang="fa-IR" b="1" dirty="0" smtClean="0">
                <a:cs typeface="B Compset" pitchFamily="2" charset="-78"/>
              </a:rPr>
              <a:t>1-  معيار فوريت  </a:t>
            </a:r>
            <a:r>
              <a:rPr lang="en-US" b="1" dirty="0" smtClean="0">
                <a:cs typeface="B Compset" pitchFamily="2" charset="-78"/>
              </a:rPr>
              <a:t>The urgency Criterion</a:t>
            </a:r>
            <a:endParaRPr lang="fa-IR" b="1" dirty="0" smtClean="0">
              <a:cs typeface="B Compset" pitchFamily="2" charset="-78"/>
            </a:endParaRPr>
          </a:p>
          <a:p>
            <a:pPr lvl="0" algn="r" rtl="1">
              <a:buNone/>
            </a:pPr>
            <a:endParaRPr lang="en-US" b="1" dirty="0" smtClean="0">
              <a:cs typeface="B Compset" pitchFamily="2" charset="-78"/>
            </a:endParaRPr>
          </a:p>
          <a:p>
            <a:pPr lvl="0" algn="r" rtl="1">
              <a:buNone/>
            </a:pPr>
            <a:r>
              <a:rPr lang="fa-IR" b="1" dirty="0" smtClean="0">
                <a:cs typeface="B Compset" pitchFamily="2" charset="-78"/>
              </a:rPr>
              <a:t>2-  دوره برگشت سرمايه </a:t>
            </a:r>
            <a:r>
              <a:rPr lang="en-US" b="1" dirty="0" smtClean="0">
                <a:cs typeface="B Compset" pitchFamily="2" charset="-78"/>
              </a:rPr>
              <a:t>The pay-Bak period of Capital (PBP)</a:t>
            </a:r>
            <a:endParaRPr lang="fa-IR" b="1" dirty="0" smtClean="0">
              <a:cs typeface="B Compset" pitchFamily="2" charset="-78"/>
            </a:endParaRPr>
          </a:p>
          <a:p>
            <a:pPr lvl="0" algn="r" rtl="1">
              <a:buNone/>
            </a:pPr>
            <a:endParaRPr lang="en-US" b="1" dirty="0" smtClean="0">
              <a:cs typeface="B Compset" pitchFamily="2" charset="-78"/>
            </a:endParaRPr>
          </a:p>
          <a:p>
            <a:pPr lvl="0" algn="r" rtl="1">
              <a:buNone/>
            </a:pPr>
            <a:r>
              <a:rPr lang="fa-IR" b="1" dirty="0" smtClean="0">
                <a:cs typeface="B Compset" pitchFamily="2" charset="-78"/>
              </a:rPr>
              <a:t>3-   نرخ بازده حسابداري </a:t>
            </a:r>
            <a:r>
              <a:rPr lang="en-US" b="1" dirty="0" smtClean="0">
                <a:cs typeface="B Compset" pitchFamily="2" charset="-78"/>
              </a:rPr>
              <a:t>Accounting Rate of Return(ARR)</a:t>
            </a:r>
          </a:p>
          <a:p>
            <a:pPr algn="r" rtl="1">
              <a:buNone/>
            </a:pPr>
            <a:r>
              <a:rPr lang="fa-IR" b="1" dirty="0" smtClean="0">
                <a:cs typeface="B Compset" pitchFamily="2" charset="-78"/>
              </a:rPr>
              <a:t> </a:t>
            </a:r>
            <a:endParaRPr lang="en-US" b="1" dirty="0" smtClean="0">
              <a:cs typeface="B Compset" pitchFamily="2" charset="-78"/>
            </a:endParaRPr>
          </a:p>
          <a:p>
            <a:endParaRPr lang="en-US" b="1"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60</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8839200" cy="5364163"/>
          </a:xfrm>
        </p:spPr>
        <p:txBody>
          <a:bodyPr>
            <a:normAutofit/>
          </a:bodyPr>
          <a:lstStyle/>
          <a:p>
            <a:pPr algn="r" rtl="1">
              <a:buNone/>
            </a:pPr>
            <a:r>
              <a:rPr lang="fa-IR" sz="3600" b="1" dirty="0" smtClean="0">
                <a:cs typeface="B Compset" pitchFamily="2" charset="-78"/>
              </a:rPr>
              <a:t>ب: </a:t>
            </a:r>
            <a:r>
              <a:rPr lang="fa-IR" sz="3600" b="1" dirty="0" err="1" smtClean="0">
                <a:cs typeface="B Compset" pitchFamily="2" charset="-78"/>
              </a:rPr>
              <a:t>مهمترين</a:t>
            </a:r>
            <a:r>
              <a:rPr lang="fa-IR" sz="3600" b="1" dirty="0" smtClean="0">
                <a:cs typeface="B Compset" pitchFamily="2" charset="-78"/>
              </a:rPr>
              <a:t> </a:t>
            </a:r>
            <a:r>
              <a:rPr lang="fa-IR" sz="3600" b="1" dirty="0" err="1" smtClean="0">
                <a:cs typeface="B Compset" pitchFamily="2" charset="-78"/>
              </a:rPr>
              <a:t>معيارهاي</a:t>
            </a:r>
            <a:r>
              <a:rPr lang="fa-IR" sz="3600" b="1" dirty="0" smtClean="0">
                <a:cs typeface="B Compset" pitchFamily="2" charset="-78"/>
              </a:rPr>
              <a:t> مدرن </a:t>
            </a:r>
            <a:r>
              <a:rPr lang="fa-IR" sz="3600" b="1" dirty="0" err="1" smtClean="0">
                <a:cs typeface="B Compset" pitchFamily="2" charset="-78"/>
              </a:rPr>
              <a:t>ارزيابي</a:t>
            </a:r>
            <a:r>
              <a:rPr lang="fa-IR" sz="3600" b="1" dirty="0" smtClean="0">
                <a:cs typeface="B Compset" pitchFamily="2" charset="-78"/>
              </a:rPr>
              <a:t> طرحها عبارتند از:</a:t>
            </a:r>
          </a:p>
          <a:p>
            <a:pPr algn="r" rtl="1">
              <a:buNone/>
            </a:pPr>
            <a:endParaRPr lang="en-US" dirty="0" smtClean="0">
              <a:cs typeface="B Compset" pitchFamily="2" charset="-78"/>
            </a:endParaRPr>
          </a:p>
          <a:p>
            <a:pPr algn="r" rtl="1">
              <a:buNone/>
            </a:pPr>
            <a:r>
              <a:rPr lang="fa-IR" dirty="0" smtClean="0">
                <a:cs typeface="B Compset" pitchFamily="2" charset="-78"/>
              </a:rPr>
              <a:t>1-  دوره برگشت سرمايه(با بهره)</a:t>
            </a:r>
            <a:r>
              <a:rPr lang="en-US" sz="2000" dirty="0" smtClean="0">
                <a:cs typeface="B Compset" pitchFamily="2" charset="-78"/>
              </a:rPr>
              <a:t>The Pay- Bak period of capital(interest rate)</a:t>
            </a:r>
            <a:r>
              <a:rPr lang="fa-IR" sz="2000" dirty="0" smtClean="0">
                <a:cs typeface="B Compset" pitchFamily="2" charset="-78"/>
              </a:rPr>
              <a:t> </a:t>
            </a:r>
            <a:endParaRPr lang="fa-IR" dirty="0" smtClean="0">
              <a:cs typeface="B Compset" pitchFamily="2" charset="-78"/>
            </a:endParaRPr>
          </a:p>
          <a:p>
            <a:pPr algn="r" rtl="1">
              <a:buNone/>
            </a:pPr>
            <a:endParaRPr lang="en-US" dirty="0" smtClean="0">
              <a:cs typeface="B Compset" pitchFamily="2" charset="-78"/>
            </a:endParaRPr>
          </a:p>
          <a:p>
            <a:pPr lvl="0" algn="r" rtl="1">
              <a:buNone/>
            </a:pPr>
            <a:r>
              <a:rPr lang="fa-IR" dirty="0" smtClean="0">
                <a:cs typeface="B Compset" pitchFamily="2" charset="-78"/>
              </a:rPr>
              <a:t>2-  ارزش فعلي خالص </a:t>
            </a:r>
            <a:r>
              <a:rPr lang="en-US" sz="2000" dirty="0" smtClean="0">
                <a:cs typeface="B Compset" pitchFamily="2" charset="-78"/>
              </a:rPr>
              <a:t>Net present value (NPV)</a:t>
            </a:r>
            <a:endParaRPr lang="fa-IR" dirty="0" smtClean="0">
              <a:cs typeface="B Compset" pitchFamily="2" charset="-78"/>
            </a:endParaRPr>
          </a:p>
          <a:p>
            <a:pPr lvl="0" algn="r" rtl="1">
              <a:buNone/>
            </a:pPr>
            <a:endParaRPr lang="en-US" dirty="0" smtClean="0">
              <a:cs typeface="B Compset" pitchFamily="2" charset="-78"/>
            </a:endParaRPr>
          </a:p>
          <a:p>
            <a:pPr lvl="0" algn="r" rtl="1">
              <a:buNone/>
            </a:pPr>
            <a:r>
              <a:rPr lang="fa-IR" dirty="0" smtClean="0">
                <a:cs typeface="B Compset" pitchFamily="2" charset="-78"/>
              </a:rPr>
              <a:t>3-  نرخ بازده اصلي </a:t>
            </a:r>
            <a:r>
              <a:rPr lang="en-US" sz="2400" dirty="0" smtClean="0">
                <a:cs typeface="B Compset" pitchFamily="2" charset="-78"/>
              </a:rPr>
              <a:t>Internal Rate of Return(IRR)</a:t>
            </a:r>
            <a:endParaRPr lang="fa-IR" dirty="0" smtClean="0">
              <a:cs typeface="B Compset" pitchFamily="2" charset="-78"/>
            </a:endParaRPr>
          </a:p>
          <a:p>
            <a:pPr lvl="0" algn="r" rtl="1">
              <a:buNone/>
            </a:pPr>
            <a:endParaRPr lang="en-US" dirty="0" smtClean="0">
              <a:cs typeface="B Compset" pitchFamily="2" charset="-78"/>
            </a:endParaRPr>
          </a:p>
          <a:p>
            <a:pPr lvl="0" algn="r" rtl="1">
              <a:buNone/>
            </a:pPr>
            <a:r>
              <a:rPr lang="fa-IR" dirty="0" smtClean="0">
                <a:cs typeface="B Compset" pitchFamily="2" charset="-78"/>
              </a:rPr>
              <a:t>4-  معيار فايده به هزينه  </a:t>
            </a:r>
            <a:r>
              <a:rPr lang="en-US" sz="2000" dirty="0" smtClean="0">
                <a:cs typeface="B Compset" pitchFamily="2" charset="-78"/>
              </a:rPr>
              <a:t>Cost- Benefit Analysis(CBA)</a:t>
            </a:r>
            <a:endParaRPr lang="en-US" dirty="0" smtClean="0">
              <a:cs typeface="B Compset" pitchFamily="2" charset="-78"/>
            </a:endParaRPr>
          </a:p>
          <a:p>
            <a:endParaRPr lang="en-US"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61</a:t>
            </a:r>
            <a:endParaRPr lang="en-US" dirty="0">
              <a:solidFill>
                <a:schemeClr val="tx1"/>
              </a:solidFill>
            </a:endParaRPr>
          </a:p>
        </p:txBody>
      </p:sp>
      <p:sp>
        <p:nvSpPr>
          <p:cNvPr id="5" name="Rectangle 4"/>
          <p:cNvSpPr/>
          <p:nvPr/>
        </p:nvSpPr>
        <p:spPr>
          <a:xfrm>
            <a:off x="0" y="652397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3505"/>
            <a:ext cx="8229600" cy="5745163"/>
          </a:xfrm>
        </p:spPr>
        <p:txBody>
          <a:bodyPr>
            <a:normAutofit/>
          </a:bodyPr>
          <a:lstStyle/>
          <a:p>
            <a:pPr algn="just" rtl="1">
              <a:buNone/>
            </a:pPr>
            <a:r>
              <a:rPr lang="fa-IR" sz="3600" b="1" dirty="0" smtClean="0">
                <a:cs typeface="B Compset" pitchFamily="2" charset="-78"/>
              </a:rPr>
              <a:t>الف: </a:t>
            </a:r>
            <a:r>
              <a:rPr lang="fa-IR" sz="3600" b="1" dirty="0" err="1" smtClean="0">
                <a:cs typeface="B Compset" pitchFamily="2" charset="-78"/>
              </a:rPr>
              <a:t>معيارهاي</a:t>
            </a:r>
            <a:r>
              <a:rPr lang="fa-IR" sz="3600" b="1" dirty="0" smtClean="0">
                <a:cs typeface="B Compset" pitchFamily="2" charset="-78"/>
              </a:rPr>
              <a:t> </a:t>
            </a:r>
            <a:r>
              <a:rPr lang="fa-IR" sz="3600" b="1" dirty="0" err="1" smtClean="0">
                <a:cs typeface="B Compset" pitchFamily="2" charset="-78"/>
              </a:rPr>
              <a:t>سنتي</a:t>
            </a:r>
            <a:r>
              <a:rPr lang="fa-IR" sz="3600" b="1" dirty="0" smtClean="0">
                <a:cs typeface="B Compset" pitchFamily="2" charset="-78"/>
              </a:rPr>
              <a:t> </a:t>
            </a:r>
            <a:r>
              <a:rPr lang="fa-IR" sz="3600" b="1" dirty="0" err="1" smtClean="0">
                <a:cs typeface="B Compset" pitchFamily="2" charset="-78"/>
              </a:rPr>
              <a:t>ارزيابي</a:t>
            </a:r>
            <a:r>
              <a:rPr lang="fa-IR" sz="3600" b="1" dirty="0" smtClean="0">
                <a:cs typeface="B Compset" pitchFamily="2" charset="-78"/>
              </a:rPr>
              <a:t> طرحها</a:t>
            </a:r>
          </a:p>
          <a:p>
            <a:pPr algn="just" rtl="1">
              <a:buNone/>
            </a:pPr>
            <a:endParaRPr lang="en-US" sz="3600" dirty="0" smtClean="0">
              <a:cs typeface="B Compset" pitchFamily="2" charset="-78"/>
            </a:endParaRPr>
          </a:p>
          <a:p>
            <a:pPr algn="just" rtl="1">
              <a:buNone/>
            </a:pPr>
            <a:r>
              <a:rPr lang="fa-IR" dirty="0" err="1" smtClean="0">
                <a:cs typeface="B Compset" pitchFamily="2" charset="-78"/>
              </a:rPr>
              <a:t>يکی</a:t>
            </a:r>
            <a:r>
              <a:rPr lang="fa-IR" dirty="0" smtClean="0">
                <a:cs typeface="B Compset" pitchFamily="2" charset="-78"/>
              </a:rPr>
              <a:t> از مشخصات </a:t>
            </a:r>
            <a:r>
              <a:rPr lang="fa-IR" dirty="0" err="1" smtClean="0">
                <a:cs typeface="B Compset" pitchFamily="2" charset="-78"/>
              </a:rPr>
              <a:t>معيارهاي</a:t>
            </a:r>
            <a:r>
              <a:rPr lang="fa-IR" dirty="0" smtClean="0">
                <a:cs typeface="B Compset" pitchFamily="2" charset="-78"/>
              </a:rPr>
              <a:t> </a:t>
            </a:r>
            <a:r>
              <a:rPr lang="fa-IR" dirty="0" err="1" smtClean="0">
                <a:cs typeface="B Compset" pitchFamily="2" charset="-78"/>
              </a:rPr>
              <a:t>سنتي</a:t>
            </a:r>
            <a:r>
              <a:rPr lang="fa-IR" dirty="0" smtClean="0">
                <a:cs typeface="B Compset" pitchFamily="2" charset="-78"/>
              </a:rPr>
              <a:t> </a:t>
            </a:r>
            <a:r>
              <a:rPr lang="fa-IR" dirty="0" err="1" smtClean="0">
                <a:cs typeface="B Compset" pitchFamily="2" charset="-78"/>
              </a:rPr>
              <a:t>ازريابي</a:t>
            </a:r>
            <a:r>
              <a:rPr lang="fa-IR" dirty="0" smtClean="0">
                <a:cs typeface="B Compset" pitchFamily="2" charset="-78"/>
              </a:rPr>
              <a:t> طرحها </a:t>
            </a:r>
            <a:r>
              <a:rPr lang="fa-IR" dirty="0" err="1" smtClean="0">
                <a:cs typeface="B Compset" pitchFamily="2" charset="-78"/>
              </a:rPr>
              <a:t>اين</a:t>
            </a:r>
            <a:r>
              <a:rPr lang="fa-IR" dirty="0" smtClean="0">
                <a:cs typeface="B Compset" pitchFamily="2" charset="-78"/>
              </a:rPr>
              <a:t> است که در </a:t>
            </a:r>
            <a:r>
              <a:rPr lang="fa-IR" dirty="0" err="1" smtClean="0">
                <a:cs typeface="B Compset" pitchFamily="2" charset="-78"/>
              </a:rPr>
              <a:t>اين</a:t>
            </a:r>
            <a:r>
              <a:rPr lang="fa-IR" dirty="0" smtClean="0">
                <a:cs typeface="B Compset" pitchFamily="2" charset="-78"/>
              </a:rPr>
              <a:t> </a:t>
            </a:r>
            <a:r>
              <a:rPr lang="fa-IR" dirty="0" err="1" smtClean="0">
                <a:cs typeface="B Compset" pitchFamily="2" charset="-78"/>
              </a:rPr>
              <a:t>معيارها</a:t>
            </a:r>
            <a:r>
              <a:rPr lang="fa-IR" dirty="0" smtClean="0">
                <a:cs typeface="B Compset" pitchFamily="2" charset="-78"/>
              </a:rPr>
              <a:t> به طور </a:t>
            </a:r>
            <a:r>
              <a:rPr lang="fa-IR" dirty="0" err="1" smtClean="0">
                <a:cs typeface="B Compset" pitchFamily="2" charset="-78"/>
              </a:rPr>
              <a:t>مستقيم</a:t>
            </a:r>
            <a:r>
              <a:rPr lang="fa-IR" dirty="0" smtClean="0">
                <a:cs typeface="B Compset" pitchFamily="2" charset="-78"/>
              </a:rPr>
              <a:t> به مفهوم ارزش </a:t>
            </a:r>
            <a:r>
              <a:rPr lang="fa-IR" dirty="0" err="1" smtClean="0">
                <a:cs typeface="B Compset" pitchFamily="2" charset="-78"/>
              </a:rPr>
              <a:t>زماني</a:t>
            </a:r>
            <a:r>
              <a:rPr lang="fa-IR" dirty="0" smtClean="0">
                <a:cs typeface="B Compset" pitchFamily="2" charset="-78"/>
              </a:rPr>
              <a:t> و </a:t>
            </a:r>
            <a:r>
              <a:rPr lang="fa-IR" dirty="0" err="1" smtClean="0">
                <a:cs typeface="B Compset" pitchFamily="2" charset="-78"/>
              </a:rPr>
              <a:t>يا</a:t>
            </a:r>
            <a:r>
              <a:rPr lang="fa-IR" dirty="0" smtClean="0">
                <a:cs typeface="B Compset" pitchFamily="2" charset="-78"/>
              </a:rPr>
              <a:t> </a:t>
            </a:r>
            <a:r>
              <a:rPr lang="fa-IR" dirty="0" err="1" smtClean="0">
                <a:cs typeface="B Compset" pitchFamily="2" charset="-78"/>
              </a:rPr>
              <a:t>تنزيل</a:t>
            </a:r>
            <a:r>
              <a:rPr lang="fa-IR" dirty="0" smtClean="0">
                <a:cs typeface="B Compset" pitchFamily="2" charset="-78"/>
              </a:rPr>
              <a:t> وجوه </a:t>
            </a:r>
            <a:r>
              <a:rPr lang="fa-IR" dirty="0" err="1" smtClean="0">
                <a:cs typeface="B Compset" pitchFamily="2" charset="-78"/>
              </a:rPr>
              <a:t>توجهي</a:t>
            </a:r>
            <a:r>
              <a:rPr lang="fa-IR" dirty="0" smtClean="0">
                <a:cs typeface="B Compset" pitchFamily="2" charset="-78"/>
              </a:rPr>
              <a:t> </a:t>
            </a:r>
            <a:r>
              <a:rPr lang="fa-IR" dirty="0" err="1" smtClean="0">
                <a:cs typeface="B Compset" pitchFamily="2" charset="-78"/>
              </a:rPr>
              <a:t>نمي</a:t>
            </a:r>
            <a:r>
              <a:rPr lang="fa-IR" dirty="0" smtClean="0">
                <a:cs typeface="B Compset" pitchFamily="2" charset="-78"/>
              </a:rPr>
              <a:t> شود.</a:t>
            </a:r>
          </a:p>
          <a:p>
            <a:pPr algn="just" rtl="1">
              <a:buNone/>
            </a:pPr>
            <a:endParaRPr lang="en-US" dirty="0" smtClean="0">
              <a:cs typeface="B Compset" pitchFamily="2" charset="-78"/>
            </a:endParaRPr>
          </a:p>
          <a:p>
            <a:pPr lvl="0" algn="just" rtl="1">
              <a:buNone/>
            </a:pPr>
            <a:r>
              <a:rPr lang="fa-IR" sz="3600" b="1" dirty="0" smtClean="0">
                <a:cs typeface="B Compset" pitchFamily="2" charset="-78"/>
              </a:rPr>
              <a:t>1)  معيار فوريت</a:t>
            </a:r>
          </a:p>
          <a:p>
            <a:pPr lvl="0" algn="just" rtl="1">
              <a:buNone/>
            </a:pPr>
            <a:endParaRPr lang="en-US" sz="3600" dirty="0" smtClean="0">
              <a:cs typeface="B Compset" pitchFamily="2" charset="-78"/>
            </a:endParaRPr>
          </a:p>
          <a:p>
            <a:pPr algn="just" rtl="1">
              <a:buNone/>
            </a:pPr>
            <a:r>
              <a:rPr lang="fa-IR" dirty="0" err="1" smtClean="0">
                <a:cs typeface="B Compset" pitchFamily="2" charset="-78"/>
              </a:rPr>
              <a:t>يکي</a:t>
            </a:r>
            <a:r>
              <a:rPr lang="fa-IR" dirty="0" smtClean="0">
                <a:cs typeface="B Compset" pitchFamily="2" charset="-78"/>
              </a:rPr>
              <a:t> از </a:t>
            </a:r>
            <a:r>
              <a:rPr lang="fa-IR" dirty="0" err="1" smtClean="0">
                <a:cs typeface="B Compset" pitchFamily="2" charset="-78"/>
              </a:rPr>
              <a:t>معيارهايي</a:t>
            </a:r>
            <a:r>
              <a:rPr lang="fa-IR" dirty="0" smtClean="0">
                <a:cs typeface="B Compset" pitchFamily="2" charset="-78"/>
              </a:rPr>
              <a:t> که اغلب در </a:t>
            </a:r>
            <a:r>
              <a:rPr lang="fa-IR" dirty="0" err="1" smtClean="0">
                <a:cs typeface="B Compset" pitchFamily="2" charset="-78"/>
              </a:rPr>
              <a:t>کشورهاي</a:t>
            </a:r>
            <a:r>
              <a:rPr lang="fa-IR" dirty="0" smtClean="0">
                <a:cs typeface="B Compset" pitchFamily="2" charset="-78"/>
              </a:rPr>
              <a:t> در حال توسعه در </a:t>
            </a:r>
            <a:r>
              <a:rPr lang="fa-IR" dirty="0" err="1" smtClean="0">
                <a:cs typeface="B Compset" pitchFamily="2" charset="-78"/>
              </a:rPr>
              <a:t>ارزيابي</a:t>
            </a:r>
            <a:r>
              <a:rPr lang="fa-IR" dirty="0" smtClean="0">
                <a:cs typeface="B Compset" pitchFamily="2" charset="-78"/>
              </a:rPr>
              <a:t> طرحها مورد استفاده قرار </a:t>
            </a:r>
            <a:r>
              <a:rPr lang="fa-IR" dirty="0" err="1" smtClean="0">
                <a:cs typeface="B Compset" pitchFamily="2" charset="-78"/>
              </a:rPr>
              <a:t>ميگرد</a:t>
            </a:r>
            <a:r>
              <a:rPr lang="fa-IR" dirty="0" smtClean="0">
                <a:cs typeface="B Compset" pitchFamily="2" charset="-78"/>
              </a:rPr>
              <a:t> </a:t>
            </a:r>
            <a:r>
              <a:rPr lang="fa-IR" dirty="0" err="1" smtClean="0">
                <a:cs typeface="B Compset" pitchFamily="2" charset="-78"/>
              </a:rPr>
              <a:t>معيار</a:t>
            </a:r>
            <a:r>
              <a:rPr lang="fa-IR" dirty="0" smtClean="0">
                <a:cs typeface="B Compset" pitchFamily="2" charset="-78"/>
              </a:rPr>
              <a:t> </a:t>
            </a:r>
            <a:r>
              <a:rPr lang="fa-IR" dirty="0" err="1" smtClean="0">
                <a:cs typeface="B Compset" pitchFamily="2" charset="-78"/>
              </a:rPr>
              <a:t>فوريت</a:t>
            </a:r>
            <a:r>
              <a:rPr lang="fa-IR" dirty="0" smtClean="0">
                <a:cs typeface="B Compset" pitchFamily="2" charset="-78"/>
              </a:rPr>
              <a:t> </a:t>
            </a:r>
            <a:r>
              <a:rPr lang="fa-IR" dirty="0" err="1" smtClean="0">
                <a:cs typeface="B Compset" pitchFamily="2" charset="-78"/>
              </a:rPr>
              <a:t>يا</a:t>
            </a:r>
            <a:r>
              <a:rPr lang="fa-IR" dirty="0" smtClean="0">
                <a:cs typeface="B Compset" pitchFamily="2" charset="-78"/>
              </a:rPr>
              <a:t> ضرورت </a:t>
            </a:r>
            <a:r>
              <a:rPr lang="fa-IR" dirty="0" err="1" smtClean="0">
                <a:cs typeface="B Compset" pitchFamily="2" charset="-78"/>
              </a:rPr>
              <a:t>اجراي</a:t>
            </a:r>
            <a:r>
              <a:rPr lang="fa-IR" dirty="0" smtClean="0">
                <a:cs typeface="B Compset" pitchFamily="2" charset="-78"/>
              </a:rPr>
              <a:t> </a:t>
            </a:r>
            <a:r>
              <a:rPr lang="fa-IR" dirty="0" err="1" smtClean="0">
                <a:cs typeface="B Compset" pitchFamily="2" charset="-78"/>
              </a:rPr>
              <a:t>يک</a:t>
            </a:r>
            <a:r>
              <a:rPr lang="fa-IR" dirty="0" smtClean="0">
                <a:cs typeface="B Compset" pitchFamily="2" charset="-78"/>
              </a:rPr>
              <a:t> طرح </a:t>
            </a:r>
            <a:r>
              <a:rPr lang="fa-IR" dirty="0" err="1" smtClean="0">
                <a:cs typeface="B Compset" pitchFamily="2" charset="-78"/>
              </a:rPr>
              <a:t>مي</a:t>
            </a:r>
            <a:r>
              <a:rPr lang="fa-IR" dirty="0" smtClean="0">
                <a:cs typeface="B Compset" pitchFamily="2" charset="-78"/>
              </a:rPr>
              <a:t> باشد. براساس </a:t>
            </a:r>
            <a:r>
              <a:rPr lang="fa-IR" dirty="0" err="1" smtClean="0">
                <a:cs typeface="B Compset" pitchFamily="2" charset="-78"/>
              </a:rPr>
              <a:t>اين</a:t>
            </a:r>
            <a:r>
              <a:rPr lang="fa-IR" dirty="0" smtClean="0">
                <a:cs typeface="B Compset" pitchFamily="2" charset="-78"/>
              </a:rPr>
              <a:t> </a:t>
            </a:r>
            <a:r>
              <a:rPr lang="fa-IR" dirty="0" err="1" smtClean="0">
                <a:cs typeface="B Compset" pitchFamily="2" charset="-78"/>
              </a:rPr>
              <a:t>معيار</a:t>
            </a:r>
            <a:r>
              <a:rPr lang="fa-IR" dirty="0" smtClean="0">
                <a:cs typeface="B Compset" pitchFamily="2" charset="-78"/>
              </a:rPr>
              <a:t> چنانچه با توجه به شواهد موجود ضرورت </a:t>
            </a:r>
            <a:r>
              <a:rPr lang="fa-IR" dirty="0" err="1" smtClean="0">
                <a:cs typeface="B Compset" pitchFamily="2" charset="-78"/>
              </a:rPr>
              <a:t>اجراي</a:t>
            </a:r>
            <a:r>
              <a:rPr lang="fa-IR" dirty="0" smtClean="0">
                <a:cs typeface="B Compset" pitchFamily="2" charset="-78"/>
              </a:rPr>
              <a:t> طرح </a:t>
            </a:r>
            <a:r>
              <a:rPr lang="fa-IR" dirty="0" err="1" smtClean="0">
                <a:cs typeface="B Compset" pitchFamily="2" charset="-78"/>
              </a:rPr>
              <a:t>تشخيص</a:t>
            </a:r>
            <a:r>
              <a:rPr lang="fa-IR" dirty="0" smtClean="0">
                <a:cs typeface="B Compset" pitchFamily="2" charset="-78"/>
              </a:rPr>
              <a:t> داده شود در </a:t>
            </a:r>
            <a:r>
              <a:rPr lang="fa-IR" dirty="0" err="1" smtClean="0">
                <a:cs typeface="B Compset" pitchFamily="2" charset="-78"/>
              </a:rPr>
              <a:t>اينصورت</a:t>
            </a:r>
            <a:r>
              <a:rPr lang="fa-IR" dirty="0" smtClean="0">
                <a:cs typeface="B Compset" pitchFamily="2" charset="-78"/>
              </a:rPr>
              <a:t> طرح </a:t>
            </a:r>
            <a:r>
              <a:rPr lang="fa-IR" dirty="0" err="1" smtClean="0">
                <a:cs typeface="B Compset" pitchFamily="2" charset="-78"/>
              </a:rPr>
              <a:t>بايد</a:t>
            </a:r>
            <a:r>
              <a:rPr lang="fa-IR" dirty="0" smtClean="0">
                <a:cs typeface="B Compset" pitchFamily="2" charset="-78"/>
              </a:rPr>
              <a:t> اجرا گردد.</a:t>
            </a:r>
            <a:endParaRPr lang="en-US" dirty="0" smtClean="0">
              <a:cs typeface="B Compset" pitchFamily="2" charset="-78"/>
            </a:endParaRPr>
          </a:p>
          <a:p>
            <a:pPr algn="just"/>
            <a:endParaRPr lang="en-US"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62</a:t>
            </a:r>
          </a:p>
          <a:p>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382000" cy="5516563"/>
          </a:xfrm>
        </p:spPr>
        <p:txBody>
          <a:bodyPr>
            <a:normAutofit/>
          </a:bodyPr>
          <a:lstStyle/>
          <a:p>
            <a:pPr algn="r" rtl="1">
              <a:buNone/>
            </a:pPr>
            <a:r>
              <a:rPr lang="fa-IR" sz="3600" b="1" dirty="0" smtClean="0">
                <a:cs typeface="B Compset" pitchFamily="2" charset="-78"/>
              </a:rPr>
              <a:t>2) معيار نرخ بازده حسابداري </a:t>
            </a:r>
          </a:p>
          <a:p>
            <a:pPr algn="r" rtl="1">
              <a:buNone/>
            </a:pPr>
            <a:endParaRPr lang="en-US" sz="3600" dirty="0" smtClean="0">
              <a:cs typeface="B Compset" pitchFamily="2" charset="-78"/>
            </a:endParaRPr>
          </a:p>
          <a:p>
            <a:pPr algn="r" rtl="1">
              <a:buNone/>
            </a:pPr>
            <a:r>
              <a:rPr lang="fa-IR" sz="2800" dirty="0" err="1" smtClean="0">
                <a:cs typeface="B Compset" pitchFamily="2" charset="-78"/>
              </a:rPr>
              <a:t>اين</a:t>
            </a:r>
            <a:r>
              <a:rPr lang="fa-IR" sz="2800" dirty="0" smtClean="0">
                <a:cs typeface="B Compset" pitchFamily="2" charset="-78"/>
              </a:rPr>
              <a:t> </a:t>
            </a:r>
            <a:r>
              <a:rPr lang="fa-IR" sz="2800" dirty="0" err="1" smtClean="0">
                <a:cs typeface="B Compset" pitchFamily="2" charset="-78"/>
              </a:rPr>
              <a:t>معيار</a:t>
            </a:r>
            <a:r>
              <a:rPr lang="fa-IR" sz="2800" dirty="0" smtClean="0">
                <a:cs typeface="B Compset" pitchFamily="2" charset="-78"/>
              </a:rPr>
              <a:t> که اطلاعات آن با توجه به دفاتر موجود در شرکتها قابل محاسبه است و بر نسبت کل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گذاري</a:t>
            </a:r>
            <a:r>
              <a:rPr lang="fa-IR" sz="2800" dirty="0" smtClean="0">
                <a:cs typeface="B Compset" pitchFamily="2" charset="-78"/>
              </a:rPr>
              <a:t> اوليه و نسبت به متوسط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گذاري</a:t>
            </a:r>
            <a:r>
              <a:rPr lang="fa-IR" sz="2800" dirty="0" smtClean="0">
                <a:cs typeface="B Compset" pitchFamily="2" charset="-78"/>
              </a:rPr>
              <a:t> محاسبه </a:t>
            </a:r>
            <a:r>
              <a:rPr lang="fa-IR" sz="2800" dirty="0" err="1" smtClean="0">
                <a:cs typeface="B Compset" pitchFamily="2" charset="-78"/>
              </a:rPr>
              <a:t>مي</a:t>
            </a:r>
            <a:r>
              <a:rPr lang="fa-IR" sz="2800" dirty="0" smtClean="0">
                <a:cs typeface="B Compset" pitchFamily="2" charset="-78"/>
              </a:rPr>
              <a:t> شود.</a:t>
            </a:r>
            <a:endParaRPr lang="en-US" sz="2800" dirty="0" smtClean="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63</a:t>
            </a:r>
            <a:endParaRPr lang="en-US" dirty="0">
              <a:solidFill>
                <a:schemeClr val="tx1"/>
              </a:solidFill>
            </a:endParaRPr>
          </a:p>
        </p:txBody>
      </p:sp>
      <p:pic>
        <p:nvPicPr>
          <p:cNvPr id="4" name="Picture 3" descr="Capture.PNG10.PNG"/>
          <p:cNvPicPr>
            <a:picLocks noChangeAspect="1"/>
          </p:cNvPicPr>
          <p:nvPr/>
        </p:nvPicPr>
        <p:blipFill>
          <a:blip r:embed="rId2" cstate="print"/>
          <a:stretch>
            <a:fillRect/>
          </a:stretch>
        </p:blipFill>
        <p:spPr>
          <a:xfrm>
            <a:off x="381000" y="3048000"/>
            <a:ext cx="8458200" cy="3424354"/>
          </a:xfrm>
          <a:prstGeom prst="rect">
            <a:avLst/>
          </a:prstGeom>
        </p:spPr>
      </p:pic>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26163"/>
          </a:xfrm>
        </p:spPr>
        <p:txBody>
          <a:bodyPr>
            <a:normAutofit/>
          </a:bodyPr>
          <a:lstStyle/>
          <a:p>
            <a:pPr algn="r" rtl="1">
              <a:buNone/>
            </a:pPr>
            <a:r>
              <a:rPr lang="fa-IR" sz="2800" b="1" dirty="0" smtClean="0">
                <a:cs typeface="B Compset" pitchFamily="2" charset="-78"/>
              </a:rPr>
              <a:t>مثال:</a:t>
            </a:r>
            <a:endParaRPr lang="en-US" sz="2800" b="1" dirty="0" smtClean="0">
              <a:cs typeface="B Compset" pitchFamily="2" charset="-78"/>
            </a:endParaRPr>
          </a:p>
          <a:p>
            <a:pPr algn="r" rtl="1">
              <a:buNone/>
            </a:pPr>
            <a:r>
              <a:rPr lang="fa-IR" sz="2800" dirty="0" smtClean="0">
                <a:cs typeface="B Compset" pitchFamily="2" charset="-78"/>
              </a:rPr>
              <a:t> طرحي با سرمايه گذاري 000ر100 ريال که عمر مفيد آن 10 سال و سود خالص سالانه مورد انتظار پس از کسر استهلاک براي سالهاي اول تا پنجم سالانه 000ر20 ريال و براي سالهاي ششم تا دهم سالانه 000ر10 ريال مي باشد.</a:t>
            </a:r>
            <a:endParaRPr lang="en-US" sz="2800" dirty="0" smtClean="0">
              <a:cs typeface="B Compset" pitchFamily="2" charset="-78"/>
            </a:endParaRPr>
          </a:p>
          <a:p>
            <a:pPr algn="r" rtl="1">
              <a:buNone/>
            </a:pPr>
            <a:r>
              <a:rPr lang="fa-IR" sz="2800" dirty="0" smtClean="0">
                <a:cs typeface="B Compset" pitchFamily="2" charset="-78"/>
              </a:rPr>
              <a:t>نرخ بازده </a:t>
            </a:r>
            <a:r>
              <a:rPr lang="fa-IR" sz="2800" dirty="0" err="1" smtClean="0">
                <a:cs typeface="B Compset" pitchFamily="2" charset="-78"/>
              </a:rPr>
              <a:t>حسابداري</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طرح را براساس متوسط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گذاري</a:t>
            </a:r>
            <a:r>
              <a:rPr lang="fa-IR" sz="2800" dirty="0" smtClean="0">
                <a:cs typeface="B Compset" pitchFamily="2" charset="-78"/>
              </a:rPr>
              <a:t> انجام شده سالانه بدست </a:t>
            </a:r>
            <a:r>
              <a:rPr lang="fa-IR" sz="2800" dirty="0" err="1" smtClean="0">
                <a:cs typeface="B Compset" pitchFamily="2" charset="-78"/>
              </a:rPr>
              <a:t>آوريد</a:t>
            </a:r>
            <a:r>
              <a:rPr lang="fa-IR" sz="2800" dirty="0" smtClean="0">
                <a:cs typeface="B Compset" pitchFamily="2" charset="-78"/>
              </a:rPr>
              <a:t>.</a:t>
            </a:r>
            <a:endParaRPr lang="en-US" sz="2800" dirty="0" smtClean="0">
              <a:cs typeface="B Compset" pitchFamily="2" charset="-78"/>
            </a:endParaRPr>
          </a:p>
          <a:p>
            <a:pPr algn="r">
              <a:buNone/>
            </a:pPr>
            <a:endParaRPr lang="en-US"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64</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pPr algn="r" rtl="1">
              <a:buNone/>
            </a:pPr>
            <a:r>
              <a:rPr lang="fa-IR" sz="2800" b="1" dirty="0" smtClean="0">
                <a:cs typeface="B Lotus" panose="00000400000000000000" pitchFamily="2" charset="-78"/>
              </a:rPr>
              <a:t>منظور از دوره برگشت </a:t>
            </a:r>
            <a:r>
              <a:rPr lang="fa-IR" sz="2800" b="1" dirty="0" err="1" smtClean="0">
                <a:cs typeface="B Lotus" panose="00000400000000000000" pitchFamily="2" charset="-78"/>
              </a:rPr>
              <a:t>سرمايه</a:t>
            </a:r>
            <a:r>
              <a:rPr lang="fa-IR" sz="2800" b="1" dirty="0" smtClean="0">
                <a:cs typeface="B Lotus" panose="00000400000000000000" pitchFamily="2" charset="-78"/>
              </a:rPr>
              <a:t> در </a:t>
            </a:r>
            <a:r>
              <a:rPr lang="fa-IR" sz="2800" b="1" dirty="0" err="1" smtClean="0">
                <a:cs typeface="B Lotus" panose="00000400000000000000" pitchFamily="2" charset="-78"/>
              </a:rPr>
              <a:t>حقيقت</a:t>
            </a:r>
            <a:r>
              <a:rPr lang="fa-IR" sz="2800" b="1" dirty="0" smtClean="0">
                <a:cs typeface="B Lotus" panose="00000400000000000000" pitchFamily="2" charset="-78"/>
              </a:rPr>
              <a:t> مدت </a:t>
            </a:r>
            <a:r>
              <a:rPr lang="fa-IR" sz="2800" b="1" dirty="0" err="1" smtClean="0">
                <a:cs typeface="B Lotus" panose="00000400000000000000" pitchFamily="2" charset="-78"/>
              </a:rPr>
              <a:t>زماني</a:t>
            </a:r>
            <a:r>
              <a:rPr lang="fa-IR" sz="2800" b="1" dirty="0" smtClean="0">
                <a:cs typeface="B Lotus" panose="00000400000000000000" pitchFamily="2" charset="-78"/>
              </a:rPr>
              <a:t> است که </a:t>
            </a:r>
            <a:r>
              <a:rPr lang="fa-IR" sz="2800" b="1" dirty="0" err="1" smtClean="0">
                <a:cs typeface="B Lotus" panose="00000400000000000000" pitchFamily="2" charset="-78"/>
              </a:rPr>
              <a:t>هزينه</a:t>
            </a:r>
            <a:r>
              <a:rPr lang="fa-IR" sz="2800" b="1" dirty="0" smtClean="0">
                <a:cs typeface="B Lotus" panose="00000400000000000000" pitchFamily="2" charset="-78"/>
              </a:rPr>
              <a:t> اوليه </a:t>
            </a:r>
            <a:r>
              <a:rPr lang="fa-IR" sz="2800" b="1" dirty="0" err="1" smtClean="0">
                <a:cs typeface="B Lotus" panose="00000400000000000000" pitchFamily="2" charset="-78"/>
              </a:rPr>
              <a:t>سرمايه</a:t>
            </a:r>
            <a:r>
              <a:rPr lang="fa-IR" sz="2800" b="1" dirty="0" smtClean="0">
                <a:cs typeface="B Lotus" panose="00000400000000000000" pitchFamily="2" charset="-78"/>
              </a:rPr>
              <a:t> </a:t>
            </a:r>
            <a:r>
              <a:rPr lang="fa-IR" sz="2800" b="1" dirty="0" err="1" smtClean="0">
                <a:cs typeface="B Lotus" panose="00000400000000000000" pitchFamily="2" charset="-78"/>
              </a:rPr>
              <a:t>گذاري</a:t>
            </a:r>
            <a:r>
              <a:rPr lang="fa-IR" sz="2800" b="1" dirty="0" smtClean="0">
                <a:cs typeface="B Lotus" panose="00000400000000000000" pitchFamily="2" charset="-78"/>
              </a:rPr>
              <a:t> از منافع خالص </a:t>
            </a:r>
            <a:r>
              <a:rPr lang="fa-IR" sz="2800" b="1" dirty="0" err="1" smtClean="0">
                <a:cs typeface="B Lotus" panose="00000400000000000000" pitchFamily="2" charset="-78"/>
              </a:rPr>
              <a:t>ناشي</a:t>
            </a:r>
            <a:r>
              <a:rPr lang="fa-IR" sz="2800" b="1" dirty="0" smtClean="0">
                <a:cs typeface="B Lotus" panose="00000400000000000000" pitchFamily="2" charset="-78"/>
              </a:rPr>
              <a:t> از طرح در دوره بهره </a:t>
            </a:r>
            <a:r>
              <a:rPr lang="fa-IR" sz="2800" b="1" dirty="0" err="1" smtClean="0">
                <a:cs typeface="B Lotus" panose="00000400000000000000" pitchFamily="2" charset="-78"/>
              </a:rPr>
              <a:t>برداري</a:t>
            </a:r>
            <a:r>
              <a:rPr lang="fa-IR" sz="2800" b="1" dirty="0" smtClean="0">
                <a:cs typeface="B Lotus" panose="00000400000000000000" pitchFamily="2" charset="-78"/>
              </a:rPr>
              <a:t> آن برگشت </a:t>
            </a:r>
            <a:r>
              <a:rPr lang="fa-IR" sz="2800" b="1" dirty="0" err="1" smtClean="0">
                <a:cs typeface="B Lotus" panose="00000400000000000000" pitchFamily="2" charset="-78"/>
              </a:rPr>
              <a:t>مي</a:t>
            </a:r>
            <a:r>
              <a:rPr lang="fa-IR" sz="2800" b="1" dirty="0" smtClean="0">
                <a:cs typeface="B Lotus" panose="00000400000000000000" pitchFamily="2" charset="-78"/>
              </a:rPr>
              <a:t> شود.</a:t>
            </a:r>
            <a:endParaRPr lang="en-US" sz="2800" b="1" dirty="0" smtClean="0">
              <a:cs typeface="B Lotus" panose="00000400000000000000" pitchFamily="2" charset="-78"/>
            </a:endParaRPr>
          </a:p>
          <a:p>
            <a:pPr algn="r" rtl="1">
              <a:buNone/>
            </a:pPr>
            <a:endParaRPr lang="en-US" sz="2800" b="1" dirty="0" smtClean="0">
              <a:cs typeface="B Lotus" panose="00000400000000000000" pitchFamily="2" charset="-78"/>
            </a:endParaRPr>
          </a:p>
          <a:p>
            <a:pPr algn="r" rtl="1">
              <a:buNone/>
            </a:pPr>
            <a:r>
              <a:rPr lang="fa-IR" sz="2800" b="1" dirty="0" smtClean="0">
                <a:cs typeface="B Lotus" panose="00000400000000000000" pitchFamily="2" charset="-78"/>
              </a:rPr>
              <a:t>از </a:t>
            </a:r>
            <a:r>
              <a:rPr lang="fa-IR" sz="2800" b="1" dirty="0" err="1" smtClean="0">
                <a:cs typeface="B Lotus" panose="00000400000000000000" pitchFamily="2" charset="-78"/>
              </a:rPr>
              <a:t>ديدگاه</a:t>
            </a:r>
            <a:r>
              <a:rPr lang="fa-IR" sz="2800" b="1" dirty="0" smtClean="0">
                <a:cs typeface="B Lotus" panose="00000400000000000000" pitchFamily="2" charset="-78"/>
              </a:rPr>
              <a:t> </a:t>
            </a:r>
            <a:r>
              <a:rPr lang="fa-IR" sz="2800" b="1" dirty="0" err="1" smtClean="0">
                <a:cs typeface="B Lotus" panose="00000400000000000000" pitchFamily="2" charset="-78"/>
              </a:rPr>
              <a:t>اين</a:t>
            </a:r>
            <a:r>
              <a:rPr lang="fa-IR" sz="2800" b="1" dirty="0" smtClean="0">
                <a:cs typeface="B Lotus" panose="00000400000000000000" pitchFamily="2" charset="-78"/>
              </a:rPr>
              <a:t> </a:t>
            </a:r>
            <a:r>
              <a:rPr lang="fa-IR" sz="2800" b="1" dirty="0" err="1" smtClean="0">
                <a:cs typeface="B Lotus" panose="00000400000000000000" pitchFamily="2" charset="-78"/>
              </a:rPr>
              <a:t>معيار</a:t>
            </a:r>
            <a:r>
              <a:rPr lang="fa-IR" sz="2800" b="1" dirty="0" smtClean="0">
                <a:cs typeface="B Lotus" panose="00000400000000000000" pitchFamily="2" charset="-78"/>
              </a:rPr>
              <a:t> هر چه طول </a:t>
            </a:r>
            <a:r>
              <a:rPr lang="fa-IR" sz="2800" b="1" dirty="0" err="1" smtClean="0">
                <a:cs typeface="B Lotus" panose="00000400000000000000" pitchFamily="2" charset="-78"/>
              </a:rPr>
              <a:t>اين</a:t>
            </a:r>
            <a:r>
              <a:rPr lang="fa-IR" sz="2800" b="1" dirty="0" smtClean="0">
                <a:cs typeface="B Lotus" panose="00000400000000000000" pitchFamily="2" charset="-78"/>
              </a:rPr>
              <a:t> مدت کمتر باشد طرح مورد نظر از </a:t>
            </a:r>
            <a:r>
              <a:rPr lang="fa-IR" sz="2800" b="1" dirty="0" err="1" smtClean="0">
                <a:cs typeface="B Lotus" panose="00000400000000000000" pitchFamily="2" charset="-78"/>
              </a:rPr>
              <a:t>اولويت</a:t>
            </a:r>
            <a:r>
              <a:rPr lang="fa-IR" sz="2800" b="1" dirty="0" smtClean="0">
                <a:cs typeface="B Lotus" panose="00000400000000000000" pitchFamily="2" charset="-78"/>
              </a:rPr>
              <a:t> </a:t>
            </a:r>
            <a:r>
              <a:rPr lang="fa-IR" sz="2800" b="1" dirty="0" err="1" smtClean="0">
                <a:cs typeface="B Lotus" panose="00000400000000000000" pitchFamily="2" charset="-78"/>
              </a:rPr>
              <a:t>بالاتري</a:t>
            </a:r>
            <a:r>
              <a:rPr lang="fa-IR" sz="2800" b="1" dirty="0" smtClean="0">
                <a:cs typeface="B Lotus" panose="00000400000000000000" pitchFamily="2" charset="-78"/>
              </a:rPr>
              <a:t> برخوردار است.</a:t>
            </a:r>
            <a:endParaRPr lang="en-US" sz="2800" b="1" dirty="0" smtClean="0">
              <a:cs typeface="B Lotus" panose="00000400000000000000" pitchFamily="2" charset="-78"/>
            </a:endParaRPr>
          </a:p>
          <a:p>
            <a:pPr algn="r">
              <a:buNone/>
            </a:pPr>
            <a:endParaRPr lang="en-US" sz="2800" b="1"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65</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5516563"/>
          </a:xfrm>
        </p:spPr>
        <p:txBody>
          <a:bodyPr>
            <a:normAutofit/>
          </a:bodyPr>
          <a:lstStyle/>
          <a:p>
            <a:pPr algn="r" rtl="1">
              <a:buNone/>
            </a:pPr>
            <a:endParaRPr lang="en-US" sz="2800" dirty="0" smtClean="0">
              <a:cs typeface="B Compset" pitchFamily="2" charset="-78"/>
            </a:endParaRPr>
          </a:p>
          <a:p>
            <a:pPr algn="r">
              <a:buNone/>
            </a:pPr>
            <a:r>
              <a:rPr lang="fa-IR" sz="2800" b="1" dirty="0" smtClean="0">
                <a:cs typeface="B Compset" pitchFamily="2" charset="-78"/>
              </a:rPr>
              <a:t>مثال1:</a:t>
            </a:r>
            <a:endParaRPr lang="en-US" sz="2800" b="1" dirty="0" smtClean="0">
              <a:cs typeface="B Compset" pitchFamily="2" charset="-78"/>
            </a:endParaRPr>
          </a:p>
          <a:p>
            <a:pPr algn="r">
              <a:buNone/>
            </a:pPr>
            <a:r>
              <a:rPr lang="fa-IR" sz="2800" dirty="0" smtClean="0">
                <a:cs typeface="B Compset" pitchFamily="2" charset="-78"/>
              </a:rPr>
              <a:t> طرحي است با هزينه اول 1000 ميليون ريال، هر سال براي مدت 20سال مبلغ 100 ميليون ريال عايدي ايجاد مي کند. دوره برگشت </a:t>
            </a:r>
            <a:endParaRPr lang="en-US" sz="2800" dirty="0" smtClean="0">
              <a:cs typeface="B Compset" pitchFamily="2" charset="-78"/>
            </a:endParaRPr>
          </a:p>
          <a:p>
            <a:pPr algn="r">
              <a:buNone/>
            </a:pP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طرح را محاسبه </a:t>
            </a:r>
            <a:r>
              <a:rPr lang="fa-IR" sz="2800" dirty="0" err="1" smtClean="0">
                <a:cs typeface="B Compset" pitchFamily="2" charset="-78"/>
              </a:rPr>
              <a:t>نماييد</a:t>
            </a:r>
            <a:r>
              <a:rPr lang="fa-IR" sz="2800" dirty="0" smtClean="0">
                <a:cs typeface="B Compset" pitchFamily="2" charset="-78"/>
              </a:rPr>
              <a:t>.</a:t>
            </a:r>
            <a:r>
              <a:rPr lang="en-US" sz="2800" dirty="0" smtClean="0">
                <a:cs typeface="B Compset" pitchFamily="2" charset="-78"/>
              </a:rPr>
              <a:t> </a:t>
            </a:r>
            <a:endParaRPr lang="en-US" sz="2800"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66</a:t>
            </a:r>
            <a:endParaRPr lang="en-US" dirty="0">
              <a:solidFill>
                <a:schemeClr val="tx1"/>
              </a:solidFill>
            </a:endParaRPr>
          </a:p>
        </p:txBody>
      </p:sp>
      <p:sp>
        <p:nvSpPr>
          <p:cNvPr id="6" name="Rectangle 5"/>
          <p:cNvSpPr/>
          <p:nvPr/>
        </p:nvSpPr>
        <p:spPr>
          <a:xfrm>
            <a:off x="0" y="6489470"/>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rtl="1">
              <a:buNone/>
            </a:pPr>
            <a:r>
              <a:rPr lang="fa-IR" sz="2800" b="1" dirty="0" smtClean="0">
                <a:cs typeface="B Compset" pitchFamily="2" charset="-78"/>
              </a:rPr>
              <a:t>مثال 2:</a:t>
            </a:r>
            <a:endParaRPr lang="en-US" sz="2800" b="1" dirty="0" smtClean="0">
              <a:cs typeface="B Compset" pitchFamily="2" charset="-78"/>
            </a:endParaRPr>
          </a:p>
          <a:p>
            <a:pPr algn="r" rtl="1">
              <a:buNone/>
            </a:pPr>
            <a:r>
              <a:rPr lang="fa-IR" sz="2800" dirty="0" smtClean="0">
                <a:cs typeface="B Compset" pitchFamily="2" charset="-78"/>
              </a:rPr>
              <a:t> طرحي است باهزينه اوليه 000ر100 ريال که براي 10 سال اول هر سال مبلغ 5000 ريال و براي سالهاي يازدهم تا سيزدهم هر سال مبلغ 000ر20 ريال عايدي ايجاد مي کند. دوره برگشت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طرح را محاسبه </a:t>
            </a:r>
            <a:r>
              <a:rPr lang="fa-IR" sz="2800" dirty="0" err="1" smtClean="0">
                <a:cs typeface="B Compset" pitchFamily="2" charset="-78"/>
              </a:rPr>
              <a:t>نماييد</a:t>
            </a:r>
            <a:r>
              <a:rPr lang="fa-IR" sz="2800" dirty="0" smtClean="0">
                <a:cs typeface="B Compset" pitchFamily="2" charset="-78"/>
              </a:rPr>
              <a:t>.</a:t>
            </a:r>
            <a:r>
              <a:rPr lang="en-US" sz="2800" dirty="0" smtClean="0">
                <a:cs typeface="B Compset" pitchFamily="2" charset="-78"/>
              </a:rPr>
              <a:t> </a:t>
            </a:r>
          </a:p>
          <a:p>
            <a:pPr algn="r" rtl="1">
              <a:buNone/>
            </a:pPr>
            <a:endParaRPr lang="en-US" sz="2800"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67</a:t>
            </a:r>
            <a:endParaRPr lang="en-US" dirty="0">
              <a:solidFill>
                <a:schemeClr val="tx1"/>
              </a:solidFill>
            </a:endParaRPr>
          </a:p>
        </p:txBody>
      </p:sp>
      <p:sp>
        <p:nvSpPr>
          <p:cNvPr id="6" name="Rectangle 5"/>
          <p:cNvSpPr/>
          <p:nvPr/>
        </p:nvSpPr>
        <p:spPr>
          <a:xfrm>
            <a:off x="-5751" y="6472217"/>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1014"/>
            <a:ext cx="8229600" cy="5668963"/>
          </a:xfrm>
        </p:spPr>
        <p:txBody>
          <a:bodyPr>
            <a:normAutofit/>
          </a:bodyPr>
          <a:lstStyle/>
          <a:p>
            <a:pPr algn="r" rtl="1">
              <a:buNone/>
            </a:pPr>
            <a:r>
              <a:rPr lang="fa-IR" b="1" dirty="0" smtClean="0">
                <a:cs typeface="B Compset" pitchFamily="2" charset="-78"/>
              </a:rPr>
              <a:t>معيارهاي جديد ارزيابي طرحها:</a:t>
            </a:r>
          </a:p>
          <a:p>
            <a:pPr algn="r" rtl="1">
              <a:buNone/>
            </a:pPr>
            <a:endParaRPr lang="en-US" b="1" dirty="0" smtClean="0">
              <a:cs typeface="B Compset" pitchFamily="2" charset="-78"/>
            </a:endParaRPr>
          </a:p>
          <a:p>
            <a:pPr algn="r" rtl="1">
              <a:buNone/>
            </a:pPr>
            <a:r>
              <a:rPr lang="fa-IR" sz="2800" dirty="0" smtClean="0">
                <a:cs typeface="B Compset" pitchFamily="2" charset="-78"/>
              </a:rPr>
              <a:t>همانطور که قبلاً </a:t>
            </a:r>
            <a:r>
              <a:rPr lang="fa-IR" sz="2800" dirty="0" err="1" smtClean="0">
                <a:cs typeface="B Compset" pitchFamily="2" charset="-78"/>
              </a:rPr>
              <a:t>نيز</a:t>
            </a:r>
            <a:r>
              <a:rPr lang="fa-IR" sz="2800" dirty="0" smtClean="0">
                <a:cs typeface="B Compset" pitchFamily="2" charset="-78"/>
              </a:rPr>
              <a:t> </a:t>
            </a:r>
            <a:r>
              <a:rPr lang="fa-IR" sz="2800" dirty="0" err="1" smtClean="0">
                <a:cs typeface="B Compset" pitchFamily="2" charset="-78"/>
              </a:rPr>
              <a:t>بيان</a:t>
            </a:r>
            <a:r>
              <a:rPr lang="fa-IR" sz="2800" dirty="0" smtClean="0">
                <a:cs typeface="B Compset" pitchFamily="2" charset="-78"/>
              </a:rPr>
              <a:t> شد منظور از </a:t>
            </a:r>
            <a:r>
              <a:rPr lang="fa-IR" sz="2800" dirty="0" err="1" smtClean="0">
                <a:cs typeface="B Compset" pitchFamily="2" charset="-78"/>
              </a:rPr>
              <a:t>معيارهاي</a:t>
            </a:r>
            <a:r>
              <a:rPr lang="fa-IR" sz="2800" dirty="0" smtClean="0">
                <a:cs typeface="B Compset" pitchFamily="2" charset="-78"/>
              </a:rPr>
              <a:t> </a:t>
            </a:r>
            <a:r>
              <a:rPr lang="fa-IR" sz="2800" dirty="0" err="1" smtClean="0">
                <a:cs typeface="B Compset" pitchFamily="2" charset="-78"/>
              </a:rPr>
              <a:t>جديد</a:t>
            </a:r>
            <a:r>
              <a:rPr lang="fa-IR" sz="2800" dirty="0" smtClean="0">
                <a:cs typeface="B Compset" pitchFamily="2" charset="-78"/>
              </a:rPr>
              <a:t> در </a:t>
            </a:r>
            <a:r>
              <a:rPr lang="fa-IR" sz="2800" dirty="0" err="1" smtClean="0">
                <a:cs typeface="B Compset" pitchFamily="2" charset="-78"/>
              </a:rPr>
              <a:t>ارزيابي</a:t>
            </a:r>
            <a:r>
              <a:rPr lang="fa-IR" sz="2800" dirty="0" smtClean="0">
                <a:cs typeface="B Compset" pitchFamily="2" charset="-78"/>
              </a:rPr>
              <a:t> طرحها در </a:t>
            </a:r>
            <a:r>
              <a:rPr lang="fa-IR" sz="2800" dirty="0" err="1" smtClean="0">
                <a:cs typeface="B Compset" pitchFamily="2" charset="-78"/>
              </a:rPr>
              <a:t>حقيقت</a:t>
            </a:r>
            <a:r>
              <a:rPr lang="fa-IR" sz="2800" dirty="0" smtClean="0">
                <a:cs typeface="B Compset" pitchFamily="2" charset="-78"/>
              </a:rPr>
              <a:t> </a:t>
            </a:r>
            <a:r>
              <a:rPr lang="fa-IR" sz="2800" dirty="0" err="1" smtClean="0">
                <a:cs typeface="B Compset" pitchFamily="2" charset="-78"/>
              </a:rPr>
              <a:t>معيارهايي</a:t>
            </a:r>
            <a:r>
              <a:rPr lang="fa-IR" sz="2800" dirty="0" smtClean="0">
                <a:cs typeface="B Compset" pitchFamily="2" charset="-78"/>
              </a:rPr>
              <a:t> هستند که از مفهوم ارزش </a:t>
            </a:r>
            <a:r>
              <a:rPr lang="fa-IR" sz="2800" dirty="0" err="1" smtClean="0">
                <a:cs typeface="B Compset" pitchFamily="2" charset="-78"/>
              </a:rPr>
              <a:t>زماني</a:t>
            </a:r>
            <a:r>
              <a:rPr lang="fa-IR" sz="2800" dirty="0" smtClean="0">
                <a:cs typeface="B Compset" pitchFamily="2" charset="-78"/>
              </a:rPr>
              <a:t> پول و نرخ بهره استفاده </a:t>
            </a:r>
            <a:r>
              <a:rPr lang="fa-IR" sz="2800" dirty="0" err="1" smtClean="0">
                <a:cs typeface="B Compset" pitchFamily="2" charset="-78"/>
              </a:rPr>
              <a:t>مي</a:t>
            </a:r>
            <a:r>
              <a:rPr lang="fa-IR" sz="2800" dirty="0" smtClean="0">
                <a:cs typeface="B Compset" pitchFamily="2" charset="-78"/>
              </a:rPr>
              <a:t> کنند.</a:t>
            </a:r>
            <a:endParaRPr lang="en-US" sz="2800" dirty="0" smtClean="0">
              <a:cs typeface="B Compset" pitchFamily="2" charset="-78"/>
            </a:endParaRPr>
          </a:p>
          <a:p>
            <a:pPr lvl="0" algn="r" rtl="1">
              <a:buNone/>
            </a:pPr>
            <a:r>
              <a:rPr lang="fa-IR" sz="2800" dirty="0" smtClean="0">
                <a:cs typeface="B Compset" pitchFamily="2" charset="-78"/>
              </a:rPr>
              <a:t>1)</a:t>
            </a:r>
            <a:r>
              <a:rPr lang="fa-IR" sz="2800" b="1" dirty="0" smtClean="0">
                <a:cs typeface="B Compset" pitchFamily="2" charset="-78"/>
              </a:rPr>
              <a:t> دوره برگشت سرمايه با بهره</a:t>
            </a:r>
            <a:endParaRPr lang="en-US" sz="2800" dirty="0" smtClean="0">
              <a:cs typeface="B Compset" pitchFamily="2" charset="-78"/>
            </a:endParaRPr>
          </a:p>
          <a:p>
            <a:pPr algn="r">
              <a:buNone/>
            </a:pPr>
            <a:r>
              <a:rPr lang="fa-IR" sz="2800" dirty="0" smtClean="0">
                <a:cs typeface="B Compset" pitchFamily="2" charset="-78"/>
              </a:rPr>
              <a:t>در </a:t>
            </a:r>
            <a:r>
              <a:rPr lang="fa-IR" sz="2800" dirty="0" err="1" smtClean="0">
                <a:cs typeface="B Compset" pitchFamily="2" charset="-78"/>
              </a:rPr>
              <a:t>معيار</a:t>
            </a:r>
            <a:r>
              <a:rPr lang="fa-IR" sz="2800" dirty="0" smtClean="0">
                <a:cs typeface="B Compset" pitchFamily="2" charset="-78"/>
              </a:rPr>
              <a:t> دوره برگشت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بابهره</a:t>
            </a:r>
            <a:r>
              <a:rPr lang="fa-IR" sz="2800" dirty="0" smtClean="0">
                <a:cs typeface="B Compset" pitchFamily="2" charset="-78"/>
              </a:rPr>
              <a:t> برخلاف دوره برگشت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معمولي</a:t>
            </a:r>
            <a:r>
              <a:rPr lang="fa-IR" sz="2800" dirty="0" smtClean="0">
                <a:cs typeface="B Compset" pitchFamily="2" charset="-78"/>
              </a:rPr>
              <a:t> به مفهوم ارزش </a:t>
            </a:r>
            <a:r>
              <a:rPr lang="fa-IR" sz="2800" dirty="0" err="1" smtClean="0">
                <a:cs typeface="B Compset" pitchFamily="2" charset="-78"/>
              </a:rPr>
              <a:t>زماني</a:t>
            </a:r>
            <a:r>
              <a:rPr lang="fa-IR" sz="2800" dirty="0" smtClean="0">
                <a:cs typeface="B Compset" pitchFamily="2" charset="-78"/>
              </a:rPr>
              <a:t> پول توجه </a:t>
            </a:r>
            <a:r>
              <a:rPr lang="fa-IR" sz="2800" dirty="0" err="1" smtClean="0">
                <a:cs typeface="B Compset" pitchFamily="2" charset="-78"/>
              </a:rPr>
              <a:t>مي</a:t>
            </a:r>
            <a:r>
              <a:rPr lang="fa-IR" sz="2800" dirty="0" smtClean="0">
                <a:cs typeface="B Compset" pitchFamily="2" charset="-78"/>
              </a:rPr>
              <a:t> شود. به </a:t>
            </a:r>
            <a:r>
              <a:rPr lang="fa-IR" sz="2800" dirty="0" err="1" smtClean="0">
                <a:cs typeface="B Compset" pitchFamily="2" charset="-78"/>
              </a:rPr>
              <a:t>اين</a:t>
            </a:r>
            <a:r>
              <a:rPr lang="fa-IR" sz="2800" dirty="0" smtClean="0">
                <a:cs typeface="B Compset" pitchFamily="2" charset="-78"/>
              </a:rPr>
              <a:t> </a:t>
            </a:r>
            <a:r>
              <a:rPr lang="fa-IR" sz="2800" dirty="0" err="1" smtClean="0">
                <a:cs typeface="B Compset" pitchFamily="2" charset="-78"/>
              </a:rPr>
              <a:t>معني</a:t>
            </a:r>
            <a:r>
              <a:rPr lang="fa-IR" sz="2800" dirty="0" smtClean="0">
                <a:cs typeface="B Compset" pitchFamily="2" charset="-78"/>
              </a:rPr>
              <a:t> که به </a:t>
            </a:r>
            <a:r>
              <a:rPr lang="fa-IR" sz="2800" dirty="0" err="1" smtClean="0">
                <a:cs typeface="B Compset" pitchFamily="2" charset="-78"/>
              </a:rPr>
              <a:t>باقيمانده</a:t>
            </a:r>
            <a:r>
              <a:rPr lang="fa-IR" sz="2800" dirty="0" smtClean="0">
                <a:cs typeface="B Compset" pitchFamily="2" charset="-78"/>
              </a:rPr>
              <a:t>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گذاري</a:t>
            </a:r>
            <a:r>
              <a:rPr lang="fa-IR" sz="2800" dirty="0" smtClean="0">
                <a:cs typeface="B Compset" pitchFamily="2" charset="-78"/>
              </a:rPr>
              <a:t> پس از کسر </a:t>
            </a:r>
            <a:r>
              <a:rPr lang="fa-IR" sz="2800" dirty="0" err="1" smtClean="0">
                <a:cs typeface="B Compset" pitchFamily="2" charset="-78"/>
              </a:rPr>
              <a:t>عايدي</a:t>
            </a:r>
            <a:r>
              <a:rPr lang="fa-IR" sz="2800" dirty="0" smtClean="0">
                <a:cs typeface="B Compset" pitchFamily="2" charset="-78"/>
              </a:rPr>
              <a:t> هر سال بهره تعلق </a:t>
            </a:r>
            <a:r>
              <a:rPr lang="fa-IR" sz="2800" dirty="0" err="1" smtClean="0">
                <a:cs typeface="B Compset" pitchFamily="2" charset="-78"/>
              </a:rPr>
              <a:t>ميگرد</a:t>
            </a:r>
            <a:r>
              <a:rPr lang="fa-IR" sz="2800" dirty="0" smtClean="0">
                <a:cs typeface="B Compset" pitchFamily="2" charset="-78"/>
              </a:rPr>
              <a:t>.</a:t>
            </a:r>
            <a:endParaRPr lang="en-US" sz="2800"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68</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2837"/>
            <a:ext cx="8229600" cy="5135563"/>
          </a:xfrm>
        </p:spPr>
        <p:txBody>
          <a:bodyPr>
            <a:noAutofit/>
          </a:bodyPr>
          <a:lstStyle/>
          <a:p>
            <a:pPr algn="r" rtl="1">
              <a:buNone/>
            </a:pPr>
            <a:r>
              <a:rPr lang="fa-IR" dirty="0" smtClean="0">
                <a:cs typeface="B Compset" pitchFamily="2" charset="-78"/>
              </a:rPr>
              <a:t>با </a:t>
            </a:r>
            <a:r>
              <a:rPr lang="fa-IR" dirty="0" err="1" smtClean="0">
                <a:cs typeface="B Compset" pitchFamily="2" charset="-78"/>
              </a:rPr>
              <a:t>وجوديکه</a:t>
            </a:r>
            <a:r>
              <a:rPr lang="fa-IR" dirty="0" smtClean="0">
                <a:cs typeface="B Compset" pitchFamily="2" charset="-78"/>
              </a:rPr>
              <a:t> اقتصاد </a:t>
            </a:r>
            <a:r>
              <a:rPr lang="fa-IR" dirty="0" err="1" smtClean="0">
                <a:cs typeface="B Compset" pitchFamily="2" charset="-78"/>
              </a:rPr>
              <a:t>مهندسي</a:t>
            </a:r>
            <a:r>
              <a:rPr lang="fa-IR" dirty="0" smtClean="0">
                <a:cs typeface="B Compset" pitchFamily="2" charset="-78"/>
              </a:rPr>
              <a:t> رابطه </a:t>
            </a:r>
            <a:r>
              <a:rPr lang="fa-IR" dirty="0" err="1" smtClean="0">
                <a:cs typeface="B Compset" pitchFamily="2" charset="-78"/>
              </a:rPr>
              <a:t>نزديکي</a:t>
            </a:r>
            <a:r>
              <a:rPr lang="fa-IR" dirty="0" smtClean="0">
                <a:cs typeface="B Compset" pitchFamily="2" charset="-78"/>
              </a:rPr>
              <a:t> با مباحث اقتصاد خرد </a:t>
            </a:r>
            <a:r>
              <a:rPr lang="fa-IR" dirty="0" err="1" smtClean="0">
                <a:cs typeface="B Compset" pitchFamily="2" charset="-78"/>
              </a:rPr>
              <a:t>دارداما</a:t>
            </a:r>
            <a:r>
              <a:rPr lang="fa-IR" dirty="0" smtClean="0">
                <a:cs typeface="B Compset" pitchFamily="2" charset="-78"/>
              </a:rPr>
              <a:t> </a:t>
            </a:r>
            <a:r>
              <a:rPr lang="fa-IR" dirty="0" err="1" smtClean="0">
                <a:cs typeface="B Compset" pitchFamily="2" charset="-78"/>
              </a:rPr>
              <a:t>بايد</a:t>
            </a:r>
            <a:r>
              <a:rPr lang="fa-IR" dirty="0" smtClean="0">
                <a:cs typeface="B Compset" pitchFamily="2" charset="-78"/>
              </a:rPr>
              <a:t> گفت که اقتصاد </a:t>
            </a:r>
            <a:r>
              <a:rPr lang="fa-IR" dirty="0" err="1" smtClean="0">
                <a:cs typeface="B Compset" pitchFamily="2" charset="-78"/>
              </a:rPr>
              <a:t>مهندسي</a:t>
            </a:r>
            <a:r>
              <a:rPr lang="fa-IR" dirty="0" smtClean="0">
                <a:cs typeface="B Compset" pitchFamily="2" charset="-78"/>
              </a:rPr>
              <a:t> خود </a:t>
            </a:r>
            <a:r>
              <a:rPr lang="fa-IR" dirty="0" err="1" smtClean="0">
                <a:cs typeface="B Compset" pitchFamily="2" charset="-78"/>
              </a:rPr>
              <a:t>داراي</a:t>
            </a:r>
            <a:r>
              <a:rPr lang="fa-IR" dirty="0" smtClean="0">
                <a:cs typeface="B Compset" pitchFamily="2" charset="-78"/>
              </a:rPr>
              <a:t> </a:t>
            </a:r>
            <a:r>
              <a:rPr lang="fa-IR" dirty="0" err="1" smtClean="0">
                <a:cs typeface="B Compset" pitchFamily="2" charset="-78"/>
              </a:rPr>
              <a:t>تاريخچه</a:t>
            </a:r>
            <a:r>
              <a:rPr lang="fa-IR" dirty="0" smtClean="0">
                <a:cs typeface="B Compset" pitchFamily="2" charset="-78"/>
              </a:rPr>
              <a:t> و مشخصات </a:t>
            </a:r>
            <a:r>
              <a:rPr lang="fa-IR" dirty="0" err="1" smtClean="0">
                <a:cs typeface="B Compset" pitchFamily="2" charset="-78"/>
              </a:rPr>
              <a:t>مستقلي</a:t>
            </a:r>
            <a:r>
              <a:rPr lang="fa-IR" dirty="0" smtClean="0">
                <a:cs typeface="B Compset" pitchFamily="2" charset="-78"/>
              </a:rPr>
              <a:t> است.</a:t>
            </a:r>
            <a:endParaRPr lang="en-US" dirty="0" smtClean="0">
              <a:cs typeface="B Compset" pitchFamily="2" charset="-78"/>
            </a:endParaRPr>
          </a:p>
          <a:p>
            <a:pPr algn="r" rtl="1">
              <a:buNone/>
            </a:pPr>
            <a:r>
              <a:rPr lang="fa-IR" dirty="0" err="1" smtClean="0">
                <a:cs typeface="B Compset" pitchFamily="2" charset="-78"/>
              </a:rPr>
              <a:t>يک</a:t>
            </a:r>
            <a:r>
              <a:rPr lang="fa-IR" dirty="0" smtClean="0">
                <a:cs typeface="B Compset" pitchFamily="2" charset="-78"/>
              </a:rPr>
              <a:t> متخصص اقتصاد </a:t>
            </a:r>
            <a:r>
              <a:rPr lang="fa-IR" dirty="0" err="1" smtClean="0">
                <a:cs typeface="B Compset" pitchFamily="2" charset="-78"/>
              </a:rPr>
              <a:t>مهندسي</a:t>
            </a:r>
            <a:r>
              <a:rPr lang="fa-IR" dirty="0" smtClean="0">
                <a:cs typeface="B Compset" pitchFamily="2" charset="-78"/>
              </a:rPr>
              <a:t> با </a:t>
            </a:r>
            <a:r>
              <a:rPr lang="fa-IR" dirty="0" err="1" smtClean="0">
                <a:cs typeface="B Compset" pitchFamily="2" charset="-78"/>
              </a:rPr>
              <a:t>تکيه</a:t>
            </a:r>
            <a:r>
              <a:rPr lang="fa-IR" dirty="0" smtClean="0">
                <a:cs typeface="B Compset" pitchFamily="2" charset="-78"/>
              </a:rPr>
              <a:t> بر اطلاعات و دانش </a:t>
            </a:r>
            <a:r>
              <a:rPr lang="fa-IR" dirty="0" err="1" smtClean="0">
                <a:cs typeface="B Compset" pitchFamily="2" charset="-78"/>
              </a:rPr>
              <a:t>مهندسي</a:t>
            </a:r>
            <a:r>
              <a:rPr lang="fa-IR" dirty="0" smtClean="0">
                <a:cs typeface="B Compset" pitchFamily="2" charset="-78"/>
              </a:rPr>
              <a:t> و </a:t>
            </a:r>
            <a:r>
              <a:rPr lang="fa-IR" dirty="0" err="1" smtClean="0">
                <a:cs typeface="B Compset" pitchFamily="2" charset="-78"/>
              </a:rPr>
              <a:t>اقتصادي</a:t>
            </a:r>
            <a:r>
              <a:rPr lang="fa-IR" dirty="0" smtClean="0">
                <a:cs typeface="B Compset" pitchFamily="2" charset="-78"/>
              </a:rPr>
              <a:t> </a:t>
            </a:r>
            <a:r>
              <a:rPr lang="fa-IR" dirty="0" err="1" smtClean="0">
                <a:cs typeface="B Compset" pitchFamily="2" charset="-78"/>
              </a:rPr>
              <a:t>راههاي</a:t>
            </a:r>
            <a:r>
              <a:rPr lang="fa-IR" dirty="0" smtClean="0">
                <a:cs typeface="B Compset" pitchFamily="2" charset="-78"/>
              </a:rPr>
              <a:t> مختلف استفاده از منابع </a:t>
            </a:r>
            <a:r>
              <a:rPr lang="fa-IR" dirty="0" err="1" smtClean="0">
                <a:cs typeface="B Compset" pitchFamily="2" charset="-78"/>
              </a:rPr>
              <a:t>کمياب</a:t>
            </a:r>
            <a:r>
              <a:rPr lang="fa-IR" dirty="0" smtClean="0">
                <a:cs typeface="B Compset" pitchFamily="2" charset="-78"/>
              </a:rPr>
              <a:t> موجود را </a:t>
            </a:r>
            <a:r>
              <a:rPr lang="fa-IR" dirty="0" err="1" smtClean="0">
                <a:cs typeface="B Compset" pitchFamily="2" charset="-78"/>
              </a:rPr>
              <a:t>شناسايي</a:t>
            </a:r>
            <a:r>
              <a:rPr lang="fa-IR" dirty="0" smtClean="0">
                <a:cs typeface="B Compset" pitchFamily="2" charset="-78"/>
              </a:rPr>
              <a:t> نموده و </a:t>
            </a:r>
            <a:r>
              <a:rPr lang="fa-IR" dirty="0" err="1" smtClean="0">
                <a:cs typeface="B Compset" pitchFamily="2" charset="-78"/>
              </a:rPr>
              <a:t>ارزيابي</a:t>
            </a:r>
            <a:r>
              <a:rPr lang="fa-IR" dirty="0" smtClean="0">
                <a:cs typeface="B Compset" pitchFamily="2" charset="-78"/>
              </a:rPr>
              <a:t> و محاسبات </a:t>
            </a:r>
            <a:r>
              <a:rPr lang="fa-IR" dirty="0" err="1" smtClean="0">
                <a:cs typeface="B Compset" pitchFamily="2" charset="-78"/>
              </a:rPr>
              <a:t>دقيق</a:t>
            </a:r>
            <a:r>
              <a:rPr lang="fa-IR" dirty="0" smtClean="0">
                <a:cs typeface="B Compset" pitchFamily="2" charset="-78"/>
              </a:rPr>
              <a:t> </a:t>
            </a:r>
            <a:r>
              <a:rPr lang="fa-IR" dirty="0" err="1" smtClean="0">
                <a:cs typeface="B Compset" pitchFamily="2" charset="-78"/>
              </a:rPr>
              <a:t>اولويت</a:t>
            </a:r>
            <a:r>
              <a:rPr lang="fa-IR" dirty="0" smtClean="0">
                <a:cs typeface="B Compset" pitchFamily="2" charset="-78"/>
              </a:rPr>
              <a:t> </a:t>
            </a:r>
            <a:r>
              <a:rPr lang="fa-IR" dirty="0" err="1" smtClean="0">
                <a:cs typeface="B Compset" pitchFamily="2" charset="-78"/>
              </a:rPr>
              <a:t>هاي</a:t>
            </a:r>
            <a:r>
              <a:rPr lang="fa-IR" dirty="0" smtClean="0">
                <a:cs typeface="B Compset" pitchFamily="2" charset="-78"/>
              </a:rPr>
              <a:t> </a:t>
            </a:r>
            <a:r>
              <a:rPr lang="fa-IR" dirty="0" err="1" smtClean="0">
                <a:cs typeface="B Compset" pitchFamily="2" charset="-78"/>
              </a:rPr>
              <a:t>طرحهاي</a:t>
            </a:r>
            <a:r>
              <a:rPr lang="fa-IR" dirty="0" smtClean="0">
                <a:cs typeface="B Compset" pitchFamily="2" charset="-78"/>
              </a:rPr>
              <a:t> مختلف را </a:t>
            </a:r>
            <a:r>
              <a:rPr lang="fa-IR" dirty="0" err="1" smtClean="0">
                <a:cs typeface="B Compset" pitchFamily="2" charset="-78"/>
              </a:rPr>
              <a:t>تعيين</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کند.</a:t>
            </a:r>
            <a:endParaRPr lang="en-US" dirty="0" smtClean="0">
              <a:cs typeface="B Compset" pitchFamily="2" charset="-78"/>
            </a:endParaRPr>
          </a:p>
          <a:p>
            <a:pPr algn="r" rtl="1">
              <a:buNone/>
            </a:pPr>
            <a:r>
              <a:rPr lang="fa-IR" dirty="0" smtClean="0">
                <a:cs typeface="B Compset" pitchFamily="2" charset="-78"/>
              </a:rPr>
              <a:t>در اقتصاد </a:t>
            </a:r>
            <a:r>
              <a:rPr lang="fa-IR" dirty="0" err="1" smtClean="0">
                <a:cs typeface="B Compset" pitchFamily="2" charset="-78"/>
              </a:rPr>
              <a:t>مهندسي</a:t>
            </a:r>
            <a:r>
              <a:rPr lang="fa-IR" dirty="0" smtClean="0">
                <a:cs typeface="B Compset" pitchFamily="2" charset="-78"/>
              </a:rPr>
              <a:t> با </a:t>
            </a:r>
            <a:r>
              <a:rPr lang="fa-IR" dirty="0" err="1" smtClean="0">
                <a:cs typeface="B Compset" pitchFamily="2" charset="-78"/>
              </a:rPr>
              <a:t>وجوديکه</a:t>
            </a:r>
            <a:r>
              <a:rPr lang="fa-IR" dirty="0" smtClean="0">
                <a:cs typeface="B Compset" pitchFamily="2" charset="-78"/>
              </a:rPr>
              <a:t> </a:t>
            </a:r>
            <a:r>
              <a:rPr lang="fa-IR" dirty="0" err="1" smtClean="0">
                <a:cs typeface="B Compset" pitchFamily="2" charset="-78"/>
              </a:rPr>
              <a:t>ارزيابي</a:t>
            </a:r>
            <a:r>
              <a:rPr lang="fa-IR" dirty="0" smtClean="0">
                <a:cs typeface="B Compset" pitchFamily="2" charset="-78"/>
              </a:rPr>
              <a:t> ها عمدتاً براساس </a:t>
            </a:r>
            <a:r>
              <a:rPr lang="fa-IR" dirty="0" err="1" smtClean="0">
                <a:cs typeface="B Compset" pitchFamily="2" charset="-78"/>
              </a:rPr>
              <a:t>الگوها</a:t>
            </a:r>
            <a:r>
              <a:rPr lang="fa-IR" dirty="0" smtClean="0">
                <a:cs typeface="B Compset" pitchFamily="2" charset="-78"/>
              </a:rPr>
              <a:t> و محاسبات </a:t>
            </a:r>
            <a:r>
              <a:rPr lang="fa-IR" dirty="0" err="1" smtClean="0">
                <a:cs typeface="B Compset" pitchFamily="2" charset="-78"/>
              </a:rPr>
              <a:t>رياضي</a:t>
            </a:r>
            <a:r>
              <a:rPr lang="fa-IR" dirty="0" smtClean="0">
                <a:cs typeface="B Compset" pitchFamily="2" charset="-78"/>
              </a:rPr>
              <a:t> صورت </a:t>
            </a:r>
            <a:r>
              <a:rPr lang="fa-IR" dirty="0" err="1" smtClean="0">
                <a:cs typeface="B Compset" pitchFamily="2" charset="-78"/>
              </a:rPr>
              <a:t>ميگرد</a:t>
            </a:r>
            <a:r>
              <a:rPr lang="fa-IR" dirty="0" smtClean="0">
                <a:cs typeface="B Compset" pitchFamily="2" charset="-78"/>
              </a:rPr>
              <a:t> </a:t>
            </a:r>
            <a:r>
              <a:rPr lang="fa-IR" dirty="0" err="1" smtClean="0">
                <a:cs typeface="B Compset" pitchFamily="2" charset="-78"/>
              </a:rPr>
              <a:t>ولي</a:t>
            </a:r>
            <a:r>
              <a:rPr lang="fa-IR" dirty="0" smtClean="0">
                <a:cs typeface="B Compset" pitchFamily="2" charset="-78"/>
              </a:rPr>
              <a:t> تجربه </a:t>
            </a:r>
            <a:r>
              <a:rPr lang="fa-IR" dirty="0" err="1" smtClean="0">
                <a:cs typeface="B Compset" pitchFamily="2" charset="-78"/>
              </a:rPr>
              <a:t>نيز</a:t>
            </a:r>
            <a:r>
              <a:rPr lang="fa-IR" dirty="0" smtClean="0">
                <a:cs typeface="B Compset" pitchFamily="2" charset="-78"/>
              </a:rPr>
              <a:t> در </a:t>
            </a:r>
            <a:r>
              <a:rPr lang="fa-IR" dirty="0" err="1" smtClean="0">
                <a:cs typeface="B Compset" pitchFamily="2" charset="-78"/>
              </a:rPr>
              <a:t>ارزيابيهاي</a:t>
            </a:r>
            <a:r>
              <a:rPr lang="fa-IR" dirty="0" smtClean="0">
                <a:cs typeface="B Compset" pitchFamily="2" charset="-78"/>
              </a:rPr>
              <a:t> </a:t>
            </a:r>
            <a:r>
              <a:rPr lang="fa-IR" dirty="0" err="1" smtClean="0">
                <a:cs typeface="B Compset" pitchFamily="2" charset="-78"/>
              </a:rPr>
              <a:t>نهايي</a:t>
            </a:r>
            <a:r>
              <a:rPr lang="fa-IR" dirty="0" smtClean="0">
                <a:cs typeface="B Compset" pitchFamily="2" charset="-78"/>
              </a:rPr>
              <a:t> نقش </a:t>
            </a:r>
            <a:r>
              <a:rPr lang="fa-IR" dirty="0" err="1" smtClean="0">
                <a:cs typeface="B Compset" pitchFamily="2" charset="-78"/>
              </a:rPr>
              <a:t>مهمي</a:t>
            </a:r>
            <a:r>
              <a:rPr lang="fa-IR" dirty="0" smtClean="0">
                <a:cs typeface="B Compset" pitchFamily="2" charset="-78"/>
              </a:rPr>
              <a:t> را </a:t>
            </a:r>
            <a:r>
              <a:rPr lang="fa-IR" dirty="0" err="1" smtClean="0">
                <a:cs typeface="B Compset" pitchFamily="2" charset="-78"/>
              </a:rPr>
              <a:t>ايفاء</a:t>
            </a:r>
            <a:r>
              <a:rPr lang="fa-IR" dirty="0" smtClean="0">
                <a:cs typeface="B Compset" pitchFamily="2" charset="-78"/>
              </a:rPr>
              <a:t> </a:t>
            </a:r>
            <a:r>
              <a:rPr lang="fa-IR" dirty="0" err="1" smtClean="0">
                <a:cs typeface="B Compset" pitchFamily="2" charset="-78"/>
              </a:rPr>
              <a:t>ميکند</a:t>
            </a:r>
            <a:r>
              <a:rPr lang="fa-IR" dirty="0" smtClean="0">
                <a:cs typeface="B Compset" pitchFamily="2" charset="-78"/>
              </a:rPr>
              <a:t>.</a:t>
            </a:r>
            <a:endParaRPr lang="en-US" dirty="0" smtClean="0">
              <a:cs typeface="B Compset" pitchFamily="2" charset="-78"/>
            </a:endParaRPr>
          </a:p>
          <a:p>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5</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745163"/>
          </a:xfrm>
        </p:spPr>
        <p:txBody>
          <a:bodyPr>
            <a:normAutofit/>
          </a:bodyPr>
          <a:lstStyle/>
          <a:p>
            <a:pPr algn="r" rtl="1">
              <a:buNone/>
            </a:pPr>
            <a:r>
              <a:rPr lang="fa-IR" sz="2800" b="1" dirty="0" smtClean="0">
                <a:cs typeface="B Compset" pitchFamily="2" charset="-78"/>
              </a:rPr>
              <a:t>مثال :</a:t>
            </a:r>
            <a:endParaRPr lang="en-US" sz="2800" b="1" dirty="0" smtClean="0">
              <a:cs typeface="B Compset" pitchFamily="2" charset="-78"/>
            </a:endParaRPr>
          </a:p>
          <a:p>
            <a:pPr algn="r" rtl="1">
              <a:buNone/>
            </a:pPr>
            <a:r>
              <a:rPr lang="fa-IR" sz="2800" b="1" dirty="0" smtClean="0">
                <a:cs typeface="B Compset" pitchFamily="2" charset="-78"/>
              </a:rPr>
              <a:t> هزينه اوليه سرمايه گذاري طرحي 1000 ميليون ريال بوده که اين طرح در سال اول مبلغ 475 ميليون ريال، سال دوم 400 ميليون ريال و در سال سوم مبلغ 330 ميليون ريال عايدي ناخالص داشته است.</a:t>
            </a:r>
            <a:endParaRPr lang="en-US" sz="2800" b="1" dirty="0" smtClean="0">
              <a:cs typeface="B Compset" pitchFamily="2" charset="-78"/>
            </a:endParaRPr>
          </a:p>
          <a:p>
            <a:pPr algn="r" rtl="1">
              <a:buNone/>
            </a:pPr>
            <a:r>
              <a:rPr lang="fa-IR" sz="2800" b="1" dirty="0" smtClean="0">
                <a:cs typeface="B Compset" pitchFamily="2" charset="-78"/>
              </a:rPr>
              <a:t>اگر فرض </a:t>
            </a:r>
            <a:r>
              <a:rPr lang="fa-IR" sz="2800" b="1" dirty="0" err="1" smtClean="0">
                <a:cs typeface="B Compset" pitchFamily="2" charset="-78"/>
              </a:rPr>
              <a:t>کنيم</a:t>
            </a:r>
            <a:r>
              <a:rPr lang="fa-IR" sz="2800" b="1" dirty="0" smtClean="0">
                <a:cs typeface="B Compset" pitchFamily="2" charset="-78"/>
              </a:rPr>
              <a:t> نرخ بهره 10 درصد باشد </a:t>
            </a:r>
            <a:r>
              <a:rPr lang="fa-IR" sz="2800" b="1" dirty="0" err="1" smtClean="0">
                <a:cs typeface="B Compset" pitchFamily="2" charset="-78"/>
              </a:rPr>
              <a:t>عايديهاي</a:t>
            </a:r>
            <a:r>
              <a:rPr lang="fa-IR" sz="2800" b="1" dirty="0" smtClean="0">
                <a:cs typeface="B Compset" pitchFamily="2" charset="-78"/>
              </a:rPr>
              <a:t> خالص </a:t>
            </a:r>
            <a:r>
              <a:rPr lang="fa-IR" sz="2800" b="1" dirty="0" err="1" smtClean="0">
                <a:cs typeface="B Compset" pitchFamily="2" charset="-78"/>
              </a:rPr>
              <a:t>اين</a:t>
            </a:r>
            <a:r>
              <a:rPr lang="fa-IR" sz="2800" b="1" dirty="0" smtClean="0">
                <a:cs typeface="B Compset" pitchFamily="2" charset="-78"/>
              </a:rPr>
              <a:t> طرح و بهره </a:t>
            </a:r>
            <a:r>
              <a:rPr lang="fa-IR" sz="2800" b="1" dirty="0" err="1" smtClean="0">
                <a:cs typeface="B Compset" pitchFamily="2" charset="-78"/>
              </a:rPr>
              <a:t>اي</a:t>
            </a:r>
            <a:r>
              <a:rPr lang="fa-IR" sz="2800" b="1" dirty="0" smtClean="0">
                <a:cs typeface="B Compset" pitchFamily="2" charset="-78"/>
              </a:rPr>
              <a:t> </a:t>
            </a:r>
            <a:r>
              <a:rPr lang="fa-IR" sz="2800" b="1" dirty="0" err="1" smtClean="0">
                <a:cs typeface="B Compset" pitchFamily="2" charset="-78"/>
              </a:rPr>
              <a:t>ايجاد</a:t>
            </a:r>
            <a:r>
              <a:rPr lang="fa-IR" sz="2800" b="1" dirty="0" smtClean="0">
                <a:cs typeface="B Compset" pitchFamily="2" charset="-78"/>
              </a:rPr>
              <a:t> شده را محاسبه </a:t>
            </a:r>
            <a:r>
              <a:rPr lang="fa-IR" sz="2800" b="1" dirty="0" err="1" smtClean="0">
                <a:cs typeface="B Compset" pitchFamily="2" charset="-78"/>
              </a:rPr>
              <a:t>کنيد</a:t>
            </a:r>
            <a:r>
              <a:rPr lang="fa-IR" sz="2800" b="1" dirty="0" smtClean="0">
                <a:cs typeface="B Compset" pitchFamily="2" charset="-78"/>
              </a:rPr>
              <a:t> </a:t>
            </a:r>
            <a:endParaRPr lang="en-US" sz="2800" b="1" dirty="0" smtClean="0">
              <a:cs typeface="B Compset" pitchFamily="2" charset="-78"/>
            </a:endParaRPr>
          </a:p>
          <a:p>
            <a:pPr algn="r" rtl="1">
              <a:buNone/>
            </a:pPr>
            <a:r>
              <a:rPr lang="fa-IR" sz="2800" b="1" dirty="0" smtClean="0">
                <a:cs typeface="B Compset" pitchFamily="2" charset="-78"/>
              </a:rPr>
              <a:t>نکته :(</a:t>
            </a:r>
            <a:r>
              <a:rPr lang="fa-IR" sz="2800" b="1" dirty="0" err="1" smtClean="0">
                <a:cs typeface="B Compset" pitchFamily="2" charset="-78"/>
              </a:rPr>
              <a:t>عايدي</a:t>
            </a:r>
            <a:r>
              <a:rPr lang="fa-IR" sz="2800" b="1" dirty="0" smtClean="0">
                <a:cs typeface="B Compset" pitchFamily="2" charset="-78"/>
              </a:rPr>
              <a:t> خالص پس از کسر بهره از </a:t>
            </a:r>
            <a:r>
              <a:rPr lang="fa-IR" sz="2800" b="1" dirty="0" err="1" smtClean="0">
                <a:cs typeface="B Compset" pitchFamily="2" charset="-78"/>
              </a:rPr>
              <a:t>عايدي</a:t>
            </a:r>
            <a:r>
              <a:rPr lang="fa-IR" sz="2800" b="1" dirty="0" smtClean="0">
                <a:cs typeface="B Compset" pitchFamily="2" charset="-78"/>
              </a:rPr>
              <a:t> ناخالص </a:t>
            </a:r>
            <a:r>
              <a:rPr lang="fa-IR" sz="2800" b="1" dirty="0" err="1" smtClean="0">
                <a:cs typeface="B Compset" pitchFamily="2" charset="-78"/>
              </a:rPr>
              <a:t>ايجاد</a:t>
            </a:r>
            <a:r>
              <a:rPr lang="fa-IR" sz="2800" b="1" dirty="0" smtClean="0">
                <a:cs typeface="B Compset" pitchFamily="2" charset="-78"/>
              </a:rPr>
              <a:t> </a:t>
            </a:r>
            <a:r>
              <a:rPr lang="fa-IR" sz="2800" b="1" dirty="0" err="1" smtClean="0">
                <a:cs typeface="B Compset" pitchFamily="2" charset="-78"/>
              </a:rPr>
              <a:t>مي</a:t>
            </a:r>
            <a:r>
              <a:rPr lang="fa-IR" sz="2800" b="1" dirty="0" smtClean="0">
                <a:cs typeface="B Compset" pitchFamily="2" charset="-78"/>
              </a:rPr>
              <a:t> شود)</a:t>
            </a:r>
            <a:endParaRPr lang="en-US" sz="2800" b="1" dirty="0" smtClean="0">
              <a:cs typeface="B Compset" pitchFamily="2" charset="-78"/>
            </a:endParaRPr>
          </a:p>
          <a:p>
            <a:pPr algn="r" rtl="1">
              <a:buNone/>
            </a:pPr>
            <a:endParaRPr lang="en-US" sz="2800" b="1" dirty="0" smtClean="0">
              <a:cs typeface="B Compset" pitchFamily="2" charset="-78"/>
            </a:endParaRPr>
          </a:p>
          <a:p>
            <a:pPr algn="r">
              <a:buNone/>
            </a:pPr>
            <a:endParaRPr lang="en-US" sz="2800" b="1"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69</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6637"/>
            <a:ext cx="8229600" cy="5668963"/>
          </a:xfrm>
        </p:spPr>
        <p:txBody>
          <a:bodyPr>
            <a:normAutofit/>
          </a:bodyPr>
          <a:lstStyle/>
          <a:p>
            <a:pPr algn="r" rtl="1">
              <a:buNone/>
            </a:pPr>
            <a:r>
              <a:rPr lang="fa-IR" b="1" dirty="0" smtClean="0">
                <a:cs typeface="B Compset" pitchFamily="2" charset="-78"/>
              </a:rPr>
              <a:t>سال سوم </a:t>
            </a:r>
            <a:endParaRPr lang="en-US" b="1" dirty="0" smtClean="0">
              <a:cs typeface="B Compset" pitchFamily="2" charset="-78"/>
            </a:endParaRPr>
          </a:p>
          <a:p>
            <a:pPr algn="r" rtl="1">
              <a:buNone/>
            </a:pPr>
            <a:r>
              <a:rPr lang="fa-IR" b="1" dirty="0" smtClean="0">
                <a:cs typeface="B Compset" pitchFamily="2" charset="-78"/>
              </a:rPr>
              <a:t>مجموعه </a:t>
            </a:r>
            <a:r>
              <a:rPr lang="fa-IR" b="1" dirty="0" err="1" smtClean="0">
                <a:cs typeface="B Compset" pitchFamily="2" charset="-78"/>
              </a:rPr>
              <a:t>عايدي</a:t>
            </a:r>
            <a:r>
              <a:rPr lang="fa-IR" b="1" dirty="0" smtClean="0">
                <a:cs typeface="B Compset" pitchFamily="2" charset="-78"/>
              </a:rPr>
              <a:t> </a:t>
            </a:r>
            <a:r>
              <a:rPr lang="fa-IR" b="1" dirty="0" err="1" smtClean="0">
                <a:cs typeface="B Compset" pitchFamily="2" charset="-78"/>
              </a:rPr>
              <a:t>هاي</a:t>
            </a:r>
            <a:r>
              <a:rPr lang="fa-IR" b="1" dirty="0" smtClean="0">
                <a:cs typeface="B Compset" pitchFamily="2" charset="-78"/>
              </a:rPr>
              <a:t> خالص سال اول و دوم  5/712</a:t>
            </a:r>
            <a:r>
              <a:rPr lang="en-US" b="1" dirty="0" smtClean="0">
                <a:cs typeface="B Compset" pitchFamily="2" charset="-78"/>
              </a:rPr>
              <a:t>=</a:t>
            </a:r>
            <a:r>
              <a:rPr lang="fa-IR" b="1" dirty="0" smtClean="0">
                <a:cs typeface="B Compset" pitchFamily="2" charset="-78"/>
              </a:rPr>
              <a:t> 5/337+375</a:t>
            </a:r>
            <a:endParaRPr lang="en-US" b="1" dirty="0" smtClean="0">
              <a:cs typeface="B Compset" pitchFamily="2" charset="-78"/>
            </a:endParaRPr>
          </a:p>
          <a:p>
            <a:pPr algn="r" rtl="1">
              <a:buNone/>
            </a:pPr>
            <a:r>
              <a:rPr lang="fa-IR" b="1" dirty="0" err="1" smtClean="0">
                <a:cs typeface="B Compset" pitchFamily="2" charset="-78"/>
              </a:rPr>
              <a:t>سرمايه</a:t>
            </a:r>
            <a:r>
              <a:rPr lang="fa-IR" b="1" dirty="0" smtClean="0">
                <a:cs typeface="B Compset" pitchFamily="2" charset="-78"/>
              </a:rPr>
              <a:t> </a:t>
            </a:r>
            <a:r>
              <a:rPr lang="fa-IR" b="1" dirty="0" err="1" smtClean="0">
                <a:cs typeface="B Compset" pitchFamily="2" charset="-78"/>
              </a:rPr>
              <a:t>گذاري</a:t>
            </a:r>
            <a:r>
              <a:rPr lang="fa-IR" b="1" dirty="0" smtClean="0">
                <a:cs typeface="B Compset" pitchFamily="2" charset="-78"/>
              </a:rPr>
              <a:t> </a:t>
            </a:r>
            <a:r>
              <a:rPr lang="fa-IR" b="1" dirty="0" err="1" smtClean="0">
                <a:cs typeface="B Compset" pitchFamily="2" charset="-78"/>
              </a:rPr>
              <a:t>باقيمانده</a:t>
            </a:r>
            <a:r>
              <a:rPr lang="fa-IR" b="1" dirty="0" smtClean="0">
                <a:cs typeface="B Compset" pitchFamily="2" charset="-78"/>
              </a:rPr>
              <a:t> </a:t>
            </a:r>
            <a:r>
              <a:rPr lang="fa-IR" b="1" dirty="0" err="1" smtClean="0">
                <a:cs typeface="B Compset" pitchFamily="2" charset="-78"/>
              </a:rPr>
              <a:t>براي</a:t>
            </a:r>
            <a:r>
              <a:rPr lang="fa-IR" b="1" dirty="0" smtClean="0">
                <a:cs typeface="B Compset" pitchFamily="2" charset="-78"/>
              </a:rPr>
              <a:t> سال سوم     5/287</a:t>
            </a:r>
            <a:r>
              <a:rPr lang="en-US" b="1" dirty="0" smtClean="0">
                <a:cs typeface="B Compset" pitchFamily="2" charset="-78"/>
              </a:rPr>
              <a:t>=</a:t>
            </a:r>
            <a:r>
              <a:rPr lang="fa-IR" b="1" dirty="0" smtClean="0">
                <a:cs typeface="B Compset" pitchFamily="2" charset="-78"/>
              </a:rPr>
              <a:t>5/712-1000</a:t>
            </a:r>
            <a:endParaRPr lang="en-US" b="1" dirty="0" smtClean="0">
              <a:cs typeface="B Compset" pitchFamily="2" charset="-78"/>
            </a:endParaRPr>
          </a:p>
          <a:p>
            <a:pPr algn="r" rtl="1">
              <a:buNone/>
            </a:pPr>
            <a:r>
              <a:rPr lang="fa-IR" b="1" dirty="0" smtClean="0">
                <a:cs typeface="B Compset" pitchFamily="2" charset="-78"/>
              </a:rPr>
              <a:t>بهره سال سوم                                 75/28 </a:t>
            </a:r>
            <a:r>
              <a:rPr lang="en-US" b="1" dirty="0" smtClean="0">
                <a:cs typeface="B Compset" pitchFamily="2" charset="-78"/>
              </a:rPr>
              <a:t>=</a:t>
            </a:r>
            <a:r>
              <a:rPr lang="fa-IR" b="1" dirty="0" smtClean="0">
                <a:cs typeface="B Compset" pitchFamily="2" charset="-78"/>
              </a:rPr>
              <a:t>(10%)(5/287)</a:t>
            </a:r>
            <a:endParaRPr lang="en-US" b="1" dirty="0" smtClean="0">
              <a:cs typeface="B Compset" pitchFamily="2" charset="-78"/>
            </a:endParaRPr>
          </a:p>
          <a:p>
            <a:pPr algn="r" rtl="1">
              <a:buNone/>
            </a:pPr>
            <a:r>
              <a:rPr lang="fa-IR" b="1" dirty="0" smtClean="0">
                <a:cs typeface="B Compset" pitchFamily="2" charset="-78"/>
              </a:rPr>
              <a:t> </a:t>
            </a:r>
            <a:r>
              <a:rPr lang="fa-IR" b="1" dirty="0" err="1" smtClean="0">
                <a:cs typeface="B Compset" pitchFamily="2" charset="-78"/>
              </a:rPr>
              <a:t>عايدي</a:t>
            </a:r>
            <a:r>
              <a:rPr lang="fa-IR" b="1" dirty="0" smtClean="0">
                <a:cs typeface="B Compset" pitchFamily="2" charset="-78"/>
              </a:rPr>
              <a:t> خالص سال سوم                      25/301</a:t>
            </a:r>
            <a:r>
              <a:rPr lang="en-US" b="1" dirty="0" smtClean="0">
                <a:cs typeface="B Compset" pitchFamily="2" charset="-78"/>
              </a:rPr>
              <a:t>=</a:t>
            </a:r>
            <a:r>
              <a:rPr lang="fa-IR" b="1" dirty="0" smtClean="0">
                <a:cs typeface="B Compset" pitchFamily="2" charset="-78"/>
              </a:rPr>
              <a:t>75/28-330</a:t>
            </a:r>
            <a:endParaRPr lang="en-US" b="1" dirty="0" smtClean="0">
              <a:cs typeface="B Compset" pitchFamily="2" charset="-78"/>
            </a:endParaRPr>
          </a:p>
          <a:p>
            <a:pPr algn="r" rtl="1">
              <a:buNone/>
            </a:pPr>
            <a:r>
              <a:rPr lang="fa-IR" b="1" dirty="0" err="1" smtClean="0">
                <a:cs typeface="B Compset" pitchFamily="2" charset="-78"/>
              </a:rPr>
              <a:t>اين</a:t>
            </a:r>
            <a:r>
              <a:rPr lang="fa-IR" b="1" dirty="0" smtClean="0">
                <a:cs typeface="B Compset" pitchFamily="2" charset="-78"/>
              </a:rPr>
              <a:t> محاسبات را </a:t>
            </a:r>
            <a:r>
              <a:rPr lang="fa-IR" b="1" dirty="0" err="1" smtClean="0">
                <a:cs typeface="B Compset" pitchFamily="2" charset="-78"/>
              </a:rPr>
              <a:t>بايد</a:t>
            </a:r>
            <a:r>
              <a:rPr lang="fa-IR" b="1" dirty="0" smtClean="0">
                <a:cs typeface="B Compset" pitchFamily="2" charset="-78"/>
              </a:rPr>
              <a:t> آنقدر ادامه داد تا مجموعه </a:t>
            </a:r>
            <a:r>
              <a:rPr lang="fa-IR" b="1" dirty="0" err="1" smtClean="0">
                <a:cs typeface="B Compset" pitchFamily="2" charset="-78"/>
              </a:rPr>
              <a:t>عايديهاي</a:t>
            </a:r>
            <a:r>
              <a:rPr lang="fa-IR" b="1" dirty="0" smtClean="0">
                <a:cs typeface="B Compset" pitchFamily="2" charset="-78"/>
              </a:rPr>
              <a:t> خالص </a:t>
            </a:r>
            <a:r>
              <a:rPr lang="fa-IR" b="1" dirty="0" err="1" smtClean="0">
                <a:cs typeface="B Compset" pitchFamily="2" charset="-78"/>
              </a:rPr>
              <a:t>سالهاي</a:t>
            </a:r>
            <a:r>
              <a:rPr lang="fa-IR" b="1" dirty="0" smtClean="0">
                <a:cs typeface="B Compset" pitchFamily="2" charset="-78"/>
              </a:rPr>
              <a:t> مختلف </a:t>
            </a:r>
            <a:r>
              <a:rPr lang="fa-IR" b="1" dirty="0" err="1" smtClean="0">
                <a:cs typeface="B Compset" pitchFamily="2" charset="-78"/>
              </a:rPr>
              <a:t>باهزينه</a:t>
            </a:r>
            <a:r>
              <a:rPr lang="fa-IR" b="1" dirty="0" smtClean="0">
                <a:cs typeface="B Compset" pitchFamily="2" charset="-78"/>
              </a:rPr>
              <a:t> اوليه </a:t>
            </a:r>
            <a:r>
              <a:rPr lang="fa-IR" b="1" dirty="0" err="1" smtClean="0">
                <a:cs typeface="B Compset" pitchFamily="2" charset="-78"/>
              </a:rPr>
              <a:t>سرمايه</a:t>
            </a:r>
            <a:r>
              <a:rPr lang="fa-IR" b="1" dirty="0" smtClean="0">
                <a:cs typeface="B Compset" pitchFamily="2" charset="-78"/>
              </a:rPr>
              <a:t> </a:t>
            </a:r>
            <a:r>
              <a:rPr lang="fa-IR" b="1" dirty="0" err="1" smtClean="0">
                <a:cs typeface="B Compset" pitchFamily="2" charset="-78"/>
              </a:rPr>
              <a:t>گذاري</a:t>
            </a:r>
            <a:r>
              <a:rPr lang="fa-IR" b="1" dirty="0" smtClean="0">
                <a:cs typeface="B Compset" pitchFamily="2" charset="-78"/>
              </a:rPr>
              <a:t> برابر شود </a:t>
            </a:r>
            <a:r>
              <a:rPr lang="fa-IR" b="1" dirty="0" err="1" smtClean="0">
                <a:cs typeface="B Compset" pitchFamily="2" charset="-78"/>
              </a:rPr>
              <a:t>براي</a:t>
            </a:r>
            <a:r>
              <a:rPr lang="fa-IR" b="1" dirty="0" smtClean="0">
                <a:cs typeface="B Compset" pitchFamily="2" charset="-78"/>
              </a:rPr>
              <a:t> محاسبه دوره برگشت </a:t>
            </a:r>
            <a:r>
              <a:rPr lang="fa-IR" b="1" dirty="0" err="1" smtClean="0">
                <a:cs typeface="B Compset" pitchFamily="2" charset="-78"/>
              </a:rPr>
              <a:t>سرمايه</a:t>
            </a:r>
            <a:r>
              <a:rPr lang="fa-IR" b="1" dirty="0" smtClean="0">
                <a:cs typeface="B Compset" pitchFamily="2" charset="-78"/>
              </a:rPr>
              <a:t> بهره </a:t>
            </a:r>
            <a:r>
              <a:rPr lang="fa-IR" b="1" dirty="0" err="1" smtClean="0">
                <a:cs typeface="B Compset" pitchFamily="2" charset="-78"/>
              </a:rPr>
              <a:t>دقيقاً</a:t>
            </a:r>
            <a:r>
              <a:rPr lang="fa-IR" b="1" dirty="0" smtClean="0">
                <a:cs typeface="B Compset" pitchFamily="2" charset="-78"/>
              </a:rPr>
              <a:t> مانند روش </a:t>
            </a:r>
            <a:r>
              <a:rPr lang="fa-IR" b="1" dirty="0" err="1" smtClean="0">
                <a:cs typeface="B Compset" pitchFamily="2" charset="-78"/>
              </a:rPr>
              <a:t>معمولي</a:t>
            </a:r>
            <a:r>
              <a:rPr lang="fa-IR" b="1" dirty="0" smtClean="0">
                <a:cs typeface="B Compset" pitchFamily="2" charset="-78"/>
              </a:rPr>
              <a:t> (بدون بهره ) عمل </a:t>
            </a:r>
            <a:r>
              <a:rPr lang="fa-IR" b="1" dirty="0" err="1" smtClean="0">
                <a:cs typeface="B Compset" pitchFamily="2" charset="-78"/>
              </a:rPr>
              <a:t>مي</a:t>
            </a:r>
            <a:r>
              <a:rPr lang="fa-IR" b="1" dirty="0" smtClean="0">
                <a:cs typeface="B Compset" pitchFamily="2" charset="-78"/>
              </a:rPr>
              <a:t> شود با </a:t>
            </a:r>
            <a:r>
              <a:rPr lang="fa-IR" b="1" dirty="0" err="1" smtClean="0">
                <a:cs typeface="B Compset" pitchFamily="2" charset="-78"/>
              </a:rPr>
              <a:t>اين</a:t>
            </a:r>
            <a:r>
              <a:rPr lang="fa-IR" b="1" dirty="0" smtClean="0">
                <a:cs typeface="B Compset" pitchFamily="2" charset="-78"/>
              </a:rPr>
              <a:t> تفاوت که </a:t>
            </a:r>
            <a:r>
              <a:rPr lang="fa-IR" b="1" dirty="0" err="1" smtClean="0">
                <a:cs typeface="B Compset" pitchFamily="2" charset="-78"/>
              </a:rPr>
              <a:t>بايد</a:t>
            </a:r>
            <a:r>
              <a:rPr lang="fa-IR" b="1" dirty="0" smtClean="0">
                <a:cs typeface="B Compset" pitchFamily="2" charset="-78"/>
              </a:rPr>
              <a:t> رقم مربوط به </a:t>
            </a:r>
            <a:r>
              <a:rPr lang="fa-IR" b="1" dirty="0" err="1" smtClean="0">
                <a:cs typeface="B Compset" pitchFamily="2" charset="-78"/>
              </a:rPr>
              <a:t>عايدهاي</a:t>
            </a:r>
            <a:r>
              <a:rPr lang="fa-IR" b="1" dirty="0" smtClean="0">
                <a:cs typeface="B Compset" pitchFamily="2" charset="-78"/>
              </a:rPr>
              <a:t> خالص هر سال را مد نظر قرارداد.</a:t>
            </a:r>
            <a:endParaRPr lang="en-US" b="1" dirty="0" smtClean="0">
              <a:cs typeface="B Compset" pitchFamily="2" charset="-78"/>
            </a:endParaRPr>
          </a:p>
          <a:p>
            <a:pPr algn="r" rtl="1">
              <a:buNone/>
            </a:pPr>
            <a:endParaRPr lang="en-US" b="1"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71</a:t>
            </a:r>
            <a:endParaRPr lang="en-US" dirty="0">
              <a:solidFill>
                <a:schemeClr val="tx1"/>
              </a:solidFill>
            </a:endParaRPr>
          </a:p>
        </p:txBody>
      </p:sp>
      <p:sp>
        <p:nvSpPr>
          <p:cNvPr id="5" name="Rectangle 4"/>
          <p:cNvSpPr/>
          <p:nvPr/>
        </p:nvSpPr>
        <p:spPr>
          <a:xfrm>
            <a:off x="0"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364163"/>
          </a:xfrm>
        </p:spPr>
        <p:txBody>
          <a:bodyPr>
            <a:normAutofit/>
          </a:bodyPr>
          <a:lstStyle/>
          <a:p>
            <a:pPr lvl="0" algn="r" rtl="1">
              <a:buNone/>
            </a:pPr>
            <a:r>
              <a:rPr lang="fa-IR" sz="3200" b="1" dirty="0" smtClean="0">
                <a:cs typeface="B Compset" pitchFamily="2" charset="-78"/>
              </a:rPr>
              <a:t>2)  ارزش فعلي خالص </a:t>
            </a:r>
            <a:r>
              <a:rPr lang="en-US" sz="3200" b="1" dirty="0" smtClean="0">
                <a:cs typeface="B Compset" pitchFamily="2" charset="-78"/>
              </a:rPr>
              <a:t>Net presnt value</a:t>
            </a:r>
            <a:r>
              <a:rPr lang="fa-IR" sz="3200" b="1" dirty="0" smtClean="0">
                <a:cs typeface="B Compset" pitchFamily="2" charset="-78"/>
              </a:rPr>
              <a:t>)</a:t>
            </a:r>
            <a:r>
              <a:rPr lang="en-US" sz="3200" b="1" dirty="0" smtClean="0">
                <a:cs typeface="B Compset" pitchFamily="2" charset="-78"/>
              </a:rPr>
              <a:t>(NPV)</a:t>
            </a:r>
          </a:p>
          <a:p>
            <a:pPr algn="r" rtl="1">
              <a:buNone/>
            </a:pPr>
            <a:endParaRPr lang="fa-IR" sz="3200" dirty="0" smtClean="0">
              <a:cs typeface="B Compset" pitchFamily="2" charset="-78"/>
            </a:endParaRPr>
          </a:p>
          <a:p>
            <a:pPr algn="r" rtl="1">
              <a:buNone/>
            </a:pPr>
            <a:r>
              <a:rPr lang="fa-IR" sz="3200" dirty="0" smtClean="0">
                <a:cs typeface="B Compset" pitchFamily="2" charset="-78"/>
              </a:rPr>
              <a:t>ارزش </a:t>
            </a:r>
            <a:r>
              <a:rPr lang="fa-IR" sz="3200" dirty="0" err="1" smtClean="0">
                <a:cs typeface="B Compset" pitchFamily="2" charset="-78"/>
              </a:rPr>
              <a:t>فعلي</a:t>
            </a:r>
            <a:r>
              <a:rPr lang="fa-IR" sz="3200" dirty="0" smtClean="0">
                <a:cs typeface="B Compset" pitchFamily="2" charset="-78"/>
              </a:rPr>
              <a:t> خالص در </a:t>
            </a:r>
            <a:r>
              <a:rPr lang="fa-IR" sz="3200" dirty="0" err="1" smtClean="0">
                <a:cs typeface="B Compset" pitchFamily="2" charset="-78"/>
              </a:rPr>
              <a:t>حقيقت</a:t>
            </a:r>
            <a:r>
              <a:rPr lang="fa-IR" sz="3200" dirty="0" smtClean="0">
                <a:cs typeface="B Compset" pitchFamily="2" charset="-78"/>
              </a:rPr>
              <a:t> تفاوت </a:t>
            </a:r>
            <a:r>
              <a:rPr lang="fa-IR" sz="3200" dirty="0" err="1" smtClean="0">
                <a:cs typeface="B Compset" pitchFamily="2" charset="-78"/>
              </a:rPr>
              <a:t>بين</a:t>
            </a:r>
            <a:r>
              <a:rPr lang="fa-IR" sz="3200" dirty="0" smtClean="0">
                <a:cs typeface="B Compset" pitchFamily="2" charset="-78"/>
              </a:rPr>
              <a:t> ارزش </a:t>
            </a:r>
            <a:r>
              <a:rPr lang="fa-IR" sz="3200" dirty="0" err="1" smtClean="0">
                <a:cs typeface="B Compset" pitchFamily="2" charset="-78"/>
              </a:rPr>
              <a:t>فعلي</a:t>
            </a:r>
            <a:r>
              <a:rPr lang="fa-IR" sz="3200" dirty="0" smtClean="0">
                <a:cs typeface="B Compset" pitchFamily="2" charset="-78"/>
              </a:rPr>
              <a:t> منافع و </a:t>
            </a:r>
            <a:r>
              <a:rPr lang="fa-IR" sz="3200" dirty="0" err="1" smtClean="0">
                <a:cs typeface="B Compset" pitchFamily="2" charset="-78"/>
              </a:rPr>
              <a:t>يا</a:t>
            </a:r>
            <a:r>
              <a:rPr lang="fa-IR" sz="3200" dirty="0" smtClean="0">
                <a:cs typeface="B Compset" pitchFamily="2" charset="-78"/>
              </a:rPr>
              <a:t> </a:t>
            </a:r>
            <a:r>
              <a:rPr lang="fa-IR" sz="3200" dirty="0" err="1" smtClean="0">
                <a:cs typeface="B Compset" pitchFamily="2" charset="-78"/>
              </a:rPr>
              <a:t>عايدي</a:t>
            </a:r>
            <a:r>
              <a:rPr lang="fa-IR" sz="3200" dirty="0" smtClean="0">
                <a:cs typeface="B Compset" pitchFamily="2" charset="-78"/>
              </a:rPr>
              <a:t> </a:t>
            </a:r>
            <a:r>
              <a:rPr lang="fa-IR" sz="3200" dirty="0" err="1" smtClean="0">
                <a:cs typeface="B Compset" pitchFamily="2" charset="-78"/>
              </a:rPr>
              <a:t>هاي</a:t>
            </a:r>
            <a:r>
              <a:rPr lang="fa-IR" sz="3200" dirty="0" smtClean="0">
                <a:cs typeface="B Compset" pitchFamily="2" charset="-78"/>
              </a:rPr>
              <a:t> </a:t>
            </a:r>
            <a:r>
              <a:rPr lang="fa-IR" sz="3200" dirty="0" err="1" smtClean="0">
                <a:cs typeface="B Compset" pitchFamily="2" charset="-78"/>
              </a:rPr>
              <a:t>يک</a:t>
            </a:r>
            <a:r>
              <a:rPr lang="fa-IR" sz="3200" dirty="0" smtClean="0">
                <a:cs typeface="B Compset" pitchFamily="2" charset="-78"/>
              </a:rPr>
              <a:t> طرح و ارزش </a:t>
            </a:r>
            <a:r>
              <a:rPr lang="fa-IR" sz="3200" dirty="0" err="1" smtClean="0">
                <a:cs typeface="B Compset" pitchFamily="2" charset="-78"/>
              </a:rPr>
              <a:t>فعلي</a:t>
            </a:r>
            <a:r>
              <a:rPr lang="fa-IR" sz="3200" dirty="0" smtClean="0">
                <a:cs typeface="B Compset" pitchFamily="2" charset="-78"/>
              </a:rPr>
              <a:t> </a:t>
            </a:r>
            <a:r>
              <a:rPr lang="fa-IR" sz="3200" dirty="0" err="1" smtClean="0">
                <a:cs typeface="B Compset" pitchFamily="2" charset="-78"/>
              </a:rPr>
              <a:t>هزينه</a:t>
            </a:r>
            <a:r>
              <a:rPr lang="fa-IR" sz="3200" dirty="0" smtClean="0">
                <a:cs typeface="B Compset" pitchFamily="2" charset="-78"/>
              </a:rPr>
              <a:t> </a:t>
            </a:r>
            <a:r>
              <a:rPr lang="fa-IR" sz="3200" dirty="0" err="1" smtClean="0">
                <a:cs typeface="B Compset" pitchFamily="2" charset="-78"/>
              </a:rPr>
              <a:t>هاي</a:t>
            </a:r>
            <a:r>
              <a:rPr lang="fa-IR" sz="3200" dirty="0" smtClean="0">
                <a:cs typeface="B Compset" pitchFamily="2" charset="-78"/>
              </a:rPr>
              <a:t> آن طرح </a:t>
            </a:r>
            <a:r>
              <a:rPr lang="fa-IR" sz="3200" dirty="0" err="1" smtClean="0">
                <a:cs typeface="B Compset" pitchFamily="2" charset="-78"/>
              </a:rPr>
              <a:t>مي</a:t>
            </a:r>
            <a:r>
              <a:rPr lang="fa-IR" sz="3200" dirty="0" smtClean="0">
                <a:cs typeface="B Compset" pitchFamily="2" charset="-78"/>
              </a:rPr>
              <a:t> باشد.</a:t>
            </a:r>
            <a:endParaRPr lang="en-US" sz="3200" dirty="0" smtClean="0">
              <a:cs typeface="B Compset" pitchFamily="2" charset="-78"/>
            </a:endParaRPr>
          </a:p>
          <a:p>
            <a:pPr algn="r" rtl="1">
              <a:buNone/>
            </a:pPr>
            <a:r>
              <a:rPr lang="fa-IR" sz="3200" dirty="0" err="1" smtClean="0">
                <a:cs typeface="B Compset" pitchFamily="2" charset="-78"/>
              </a:rPr>
              <a:t>بنابراين</a:t>
            </a:r>
            <a:r>
              <a:rPr lang="fa-IR" sz="3200" dirty="0" smtClean="0">
                <a:cs typeface="B Compset" pitchFamily="2" charset="-78"/>
              </a:rPr>
              <a:t> با توجه به </a:t>
            </a:r>
            <a:r>
              <a:rPr lang="fa-IR" sz="3200" dirty="0" err="1" smtClean="0">
                <a:cs typeface="B Compset" pitchFamily="2" charset="-78"/>
              </a:rPr>
              <a:t>اينکه</a:t>
            </a:r>
            <a:r>
              <a:rPr lang="fa-IR" sz="3200" dirty="0" smtClean="0">
                <a:cs typeface="B Compset" pitchFamily="2" charset="-78"/>
              </a:rPr>
              <a:t> </a:t>
            </a:r>
            <a:r>
              <a:rPr lang="fa-IR" sz="3200" dirty="0" err="1" smtClean="0">
                <a:cs typeface="B Compset" pitchFamily="2" charset="-78"/>
              </a:rPr>
              <a:t>براي</a:t>
            </a:r>
            <a:r>
              <a:rPr lang="fa-IR" sz="3200" dirty="0" smtClean="0">
                <a:cs typeface="B Compset" pitchFamily="2" charset="-78"/>
              </a:rPr>
              <a:t> محاسبه ارزش </a:t>
            </a:r>
            <a:r>
              <a:rPr lang="fa-IR" sz="3200" dirty="0" err="1" smtClean="0">
                <a:cs typeface="B Compset" pitchFamily="2" charset="-78"/>
              </a:rPr>
              <a:t>فعلي</a:t>
            </a:r>
            <a:r>
              <a:rPr lang="fa-IR" sz="3200" dirty="0" smtClean="0">
                <a:cs typeface="B Compset" pitchFamily="2" charset="-78"/>
              </a:rPr>
              <a:t> </a:t>
            </a:r>
            <a:r>
              <a:rPr lang="fa-IR" sz="3200" dirty="0" err="1" smtClean="0">
                <a:cs typeface="B Compset" pitchFamily="2" charset="-78"/>
              </a:rPr>
              <a:t>نياز</a:t>
            </a:r>
            <a:r>
              <a:rPr lang="fa-IR" sz="3200" dirty="0" smtClean="0">
                <a:cs typeface="B Compset" pitchFamily="2" charset="-78"/>
              </a:rPr>
              <a:t> به نرخ </a:t>
            </a:r>
            <a:r>
              <a:rPr lang="fa-IR" sz="3200" dirty="0" err="1" smtClean="0">
                <a:cs typeface="B Compset" pitchFamily="2" charset="-78"/>
              </a:rPr>
              <a:t>تنزيل</a:t>
            </a:r>
            <a:r>
              <a:rPr lang="fa-IR" sz="3200" dirty="0" smtClean="0">
                <a:cs typeface="B Compset" pitchFamily="2" charset="-78"/>
              </a:rPr>
              <a:t> است لذا </a:t>
            </a:r>
            <a:r>
              <a:rPr lang="fa-IR" sz="3200" dirty="0" err="1" smtClean="0">
                <a:cs typeface="B Compset" pitchFamily="2" charset="-78"/>
              </a:rPr>
              <a:t>اين</a:t>
            </a:r>
            <a:r>
              <a:rPr lang="fa-IR" sz="3200" dirty="0" smtClean="0">
                <a:cs typeface="B Compset" pitchFamily="2" charset="-78"/>
              </a:rPr>
              <a:t> </a:t>
            </a:r>
            <a:r>
              <a:rPr lang="fa-IR" sz="3200" dirty="0" err="1" smtClean="0">
                <a:cs typeface="B Compset" pitchFamily="2" charset="-78"/>
              </a:rPr>
              <a:t>معيار</a:t>
            </a:r>
            <a:r>
              <a:rPr lang="fa-IR" sz="3200" dirty="0" smtClean="0">
                <a:cs typeface="B Compset" pitchFamily="2" charset="-78"/>
              </a:rPr>
              <a:t> </a:t>
            </a:r>
            <a:r>
              <a:rPr lang="fa-IR" sz="3200" dirty="0" err="1" smtClean="0">
                <a:cs typeface="B Compset" pitchFamily="2" charset="-78"/>
              </a:rPr>
              <a:t>وابستگي</a:t>
            </a:r>
            <a:r>
              <a:rPr lang="fa-IR" sz="3200" dirty="0" smtClean="0">
                <a:cs typeface="B Compset" pitchFamily="2" charset="-78"/>
              </a:rPr>
              <a:t> </a:t>
            </a:r>
            <a:r>
              <a:rPr lang="fa-IR" sz="3200" dirty="0" err="1" smtClean="0">
                <a:cs typeface="B Compset" pitchFamily="2" charset="-78"/>
              </a:rPr>
              <a:t>شديدي</a:t>
            </a:r>
            <a:r>
              <a:rPr lang="fa-IR" sz="3200" dirty="0" smtClean="0">
                <a:cs typeface="B Compset" pitchFamily="2" charset="-78"/>
              </a:rPr>
              <a:t> به </a:t>
            </a:r>
            <a:r>
              <a:rPr lang="fa-IR" sz="3200" dirty="0" err="1" smtClean="0">
                <a:cs typeface="B Compset" pitchFamily="2" charset="-78"/>
              </a:rPr>
              <a:t>اين</a:t>
            </a:r>
            <a:r>
              <a:rPr lang="fa-IR" sz="3200" dirty="0" smtClean="0">
                <a:cs typeface="B Compset" pitchFamily="2" charset="-78"/>
              </a:rPr>
              <a:t> نرخ دارد.</a:t>
            </a:r>
            <a:endParaRPr lang="en-US" sz="3200" dirty="0" smtClean="0">
              <a:cs typeface="B Compset" pitchFamily="2" charset="-78"/>
            </a:endParaRPr>
          </a:p>
          <a:p>
            <a:pPr algn="r">
              <a:buNone/>
            </a:pPr>
            <a:endParaRPr lang="en-US" sz="3200"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72</a:t>
            </a:r>
            <a:endParaRPr lang="en-US" dirty="0">
              <a:solidFill>
                <a:schemeClr val="tx1"/>
              </a:solidFill>
            </a:endParaRPr>
          </a:p>
        </p:txBody>
      </p:sp>
      <p:sp>
        <p:nvSpPr>
          <p:cNvPr id="5" name="Rectangle 4"/>
          <p:cNvSpPr/>
          <p:nvPr/>
        </p:nvSpPr>
        <p:spPr>
          <a:xfrm>
            <a:off x="-23004" y="6489470"/>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0154"/>
            <a:ext cx="8534400" cy="5745163"/>
          </a:xfrm>
        </p:spPr>
        <p:txBody>
          <a:bodyPr>
            <a:normAutofit/>
          </a:bodyPr>
          <a:lstStyle/>
          <a:p>
            <a:pPr algn="r" rtl="1">
              <a:buNone/>
            </a:pPr>
            <a:r>
              <a:rPr lang="fa-IR" sz="3200" dirty="0" smtClean="0">
                <a:cs typeface="B Compset" pitchFamily="2" charset="-78"/>
              </a:rPr>
              <a:t>چنانچه ارزش </a:t>
            </a:r>
            <a:r>
              <a:rPr lang="fa-IR" sz="3200" dirty="0" err="1" smtClean="0">
                <a:cs typeface="B Compset" pitchFamily="2" charset="-78"/>
              </a:rPr>
              <a:t>فعلي</a:t>
            </a:r>
            <a:r>
              <a:rPr lang="fa-IR" sz="3200" dirty="0" smtClean="0">
                <a:cs typeface="B Compset" pitchFamily="2" charset="-78"/>
              </a:rPr>
              <a:t> </a:t>
            </a:r>
            <a:r>
              <a:rPr lang="fa-IR" sz="3200" dirty="0" err="1" smtClean="0">
                <a:cs typeface="B Compset" pitchFamily="2" charset="-78"/>
              </a:rPr>
              <a:t>عايديهاي</a:t>
            </a:r>
            <a:r>
              <a:rPr lang="fa-IR" sz="3200" dirty="0" smtClean="0">
                <a:cs typeface="B Compset" pitchFamily="2" charset="-78"/>
              </a:rPr>
              <a:t> </a:t>
            </a:r>
            <a:r>
              <a:rPr lang="fa-IR" sz="3200" dirty="0" err="1" smtClean="0">
                <a:cs typeface="B Compset" pitchFamily="2" charset="-78"/>
              </a:rPr>
              <a:t>يک</a:t>
            </a:r>
            <a:r>
              <a:rPr lang="fa-IR" sz="3200" dirty="0" smtClean="0">
                <a:cs typeface="B Compset" pitchFamily="2" charset="-78"/>
              </a:rPr>
              <a:t> طرح </a:t>
            </a:r>
            <a:r>
              <a:rPr lang="fa-IR" sz="3200" dirty="0" err="1" smtClean="0">
                <a:cs typeface="B Compset" pitchFamily="2" charset="-78"/>
              </a:rPr>
              <a:t>رابا</a:t>
            </a:r>
            <a:r>
              <a:rPr lang="fa-IR" sz="3200" dirty="0" smtClean="0">
                <a:cs typeface="B Compset" pitchFamily="2" charset="-78"/>
              </a:rPr>
              <a:t> </a:t>
            </a:r>
            <a:r>
              <a:rPr lang="en-US" sz="3200" dirty="0" smtClean="0">
                <a:cs typeface="B Compset" pitchFamily="2" charset="-78"/>
              </a:rPr>
              <a:t>B</a:t>
            </a:r>
            <a:r>
              <a:rPr lang="fa-IR" sz="3200" dirty="0" smtClean="0">
                <a:cs typeface="B Compset" pitchFamily="2" charset="-78"/>
              </a:rPr>
              <a:t>و ارزش </a:t>
            </a:r>
            <a:r>
              <a:rPr lang="fa-IR" sz="3200" dirty="0" err="1" smtClean="0">
                <a:cs typeface="B Compset" pitchFamily="2" charset="-78"/>
              </a:rPr>
              <a:t>فعلي</a:t>
            </a:r>
            <a:r>
              <a:rPr lang="fa-IR" sz="3200" dirty="0" smtClean="0">
                <a:cs typeface="B Compset" pitchFamily="2" charset="-78"/>
              </a:rPr>
              <a:t> </a:t>
            </a:r>
            <a:r>
              <a:rPr lang="fa-IR" sz="3200" dirty="0" err="1" smtClean="0">
                <a:cs typeface="B Compset" pitchFamily="2" charset="-78"/>
              </a:rPr>
              <a:t>هزينه</a:t>
            </a:r>
            <a:r>
              <a:rPr lang="fa-IR" sz="3200" dirty="0" smtClean="0">
                <a:cs typeface="B Compset" pitchFamily="2" charset="-78"/>
              </a:rPr>
              <a:t> </a:t>
            </a:r>
            <a:r>
              <a:rPr lang="fa-IR" sz="3200" dirty="0" err="1" smtClean="0">
                <a:cs typeface="B Compset" pitchFamily="2" charset="-78"/>
              </a:rPr>
              <a:t>اي</a:t>
            </a:r>
            <a:r>
              <a:rPr lang="fa-IR" sz="3200" dirty="0" smtClean="0">
                <a:cs typeface="B Compset" pitchFamily="2" charset="-78"/>
              </a:rPr>
              <a:t> آنرا با </a:t>
            </a:r>
            <a:r>
              <a:rPr lang="en-US" sz="3200" dirty="0" smtClean="0">
                <a:cs typeface="B Compset" pitchFamily="2" charset="-78"/>
              </a:rPr>
              <a:t>c</a:t>
            </a:r>
            <a:r>
              <a:rPr lang="fa-IR" sz="3200" dirty="0" err="1" smtClean="0">
                <a:cs typeface="B Compset" pitchFamily="2" charset="-78"/>
              </a:rPr>
              <a:t>نمايش</a:t>
            </a:r>
            <a:r>
              <a:rPr lang="fa-IR" sz="3200" dirty="0" smtClean="0">
                <a:cs typeface="B Compset" pitchFamily="2" charset="-78"/>
              </a:rPr>
              <a:t> </a:t>
            </a:r>
            <a:r>
              <a:rPr lang="fa-IR" sz="3200" dirty="0" err="1" smtClean="0">
                <a:cs typeface="B Compset" pitchFamily="2" charset="-78"/>
              </a:rPr>
              <a:t>دهيم</a:t>
            </a:r>
            <a:r>
              <a:rPr lang="fa-IR" sz="3200" dirty="0" smtClean="0">
                <a:cs typeface="B Compset" pitchFamily="2" charset="-78"/>
              </a:rPr>
              <a:t> در </a:t>
            </a:r>
            <a:r>
              <a:rPr lang="fa-IR" sz="3200" dirty="0" err="1" smtClean="0">
                <a:cs typeface="B Compset" pitchFamily="2" charset="-78"/>
              </a:rPr>
              <a:t>اينصورت</a:t>
            </a:r>
            <a:r>
              <a:rPr lang="fa-IR" sz="3200" dirty="0" smtClean="0">
                <a:cs typeface="B Compset" pitchFamily="2" charset="-78"/>
              </a:rPr>
              <a:t> ارزش </a:t>
            </a:r>
            <a:r>
              <a:rPr lang="fa-IR" sz="3200" dirty="0" err="1" smtClean="0">
                <a:cs typeface="B Compset" pitchFamily="2" charset="-78"/>
              </a:rPr>
              <a:t>فعلي</a:t>
            </a:r>
            <a:r>
              <a:rPr lang="fa-IR" sz="3200" dirty="0" smtClean="0">
                <a:cs typeface="B Compset" pitchFamily="2" charset="-78"/>
              </a:rPr>
              <a:t> خالص طرح برابر است با:</a:t>
            </a:r>
            <a:endParaRPr lang="en-US" sz="3200" dirty="0" smtClean="0">
              <a:cs typeface="B Compset" pitchFamily="2" charset="-78"/>
            </a:endParaRPr>
          </a:p>
          <a:p>
            <a:pPr rtl="1">
              <a:buNone/>
            </a:pPr>
            <a:r>
              <a:rPr lang="en-US" sz="3200" b="1" dirty="0" smtClean="0">
                <a:cs typeface="B Compset" pitchFamily="2" charset="-78"/>
              </a:rPr>
              <a:t>                    </a:t>
            </a:r>
            <a:r>
              <a:rPr lang="en-US" sz="4400" b="1" dirty="0" smtClean="0">
                <a:cs typeface="B Compset" pitchFamily="2" charset="-78"/>
              </a:rPr>
              <a:t>NPV=b-c </a:t>
            </a:r>
            <a:endParaRPr lang="en-US" sz="3200" b="1" dirty="0" smtClean="0">
              <a:cs typeface="B Compset" pitchFamily="2" charset="-78"/>
            </a:endParaRPr>
          </a:p>
          <a:p>
            <a:pPr algn="r" rtl="1">
              <a:buNone/>
            </a:pPr>
            <a:r>
              <a:rPr lang="en-US" sz="3200" dirty="0" smtClean="0">
                <a:cs typeface="B Compset" pitchFamily="2" charset="-78"/>
              </a:rPr>
              <a:t>                              </a:t>
            </a:r>
          </a:p>
          <a:p>
            <a:pPr algn="r" rtl="1">
              <a:buNone/>
            </a:pPr>
            <a:r>
              <a:rPr lang="en-US" sz="3200" dirty="0" smtClean="0">
                <a:cs typeface="B Compset" pitchFamily="2" charset="-78"/>
              </a:rPr>
              <a:t>B</a:t>
            </a:r>
            <a:r>
              <a:rPr lang="fa-IR" sz="3200" dirty="0" smtClean="0">
                <a:cs typeface="B Compset" pitchFamily="2" charset="-78"/>
              </a:rPr>
              <a:t> : ارزش </a:t>
            </a:r>
            <a:r>
              <a:rPr lang="fa-IR" sz="3200" dirty="0" err="1" smtClean="0">
                <a:cs typeface="B Compset" pitchFamily="2" charset="-78"/>
              </a:rPr>
              <a:t>فعلي</a:t>
            </a:r>
            <a:r>
              <a:rPr lang="fa-IR" sz="3200" dirty="0" smtClean="0">
                <a:cs typeface="B Compset" pitchFamily="2" charset="-78"/>
              </a:rPr>
              <a:t> منافع (</a:t>
            </a:r>
            <a:r>
              <a:rPr lang="fa-IR" sz="3200" dirty="0" err="1" smtClean="0">
                <a:cs typeface="B Compset" pitchFamily="2" charset="-78"/>
              </a:rPr>
              <a:t>عايديهاي</a:t>
            </a:r>
            <a:r>
              <a:rPr lang="fa-IR" sz="3200" dirty="0" smtClean="0">
                <a:cs typeface="B Compset" pitchFamily="2" charset="-78"/>
              </a:rPr>
              <a:t> )</a:t>
            </a:r>
            <a:r>
              <a:rPr lang="fa-IR" sz="3200" dirty="0" err="1" smtClean="0">
                <a:cs typeface="B Compset" pitchFamily="2" charset="-78"/>
              </a:rPr>
              <a:t>يک</a:t>
            </a:r>
            <a:r>
              <a:rPr lang="fa-IR" sz="3200" dirty="0" smtClean="0">
                <a:cs typeface="B Compset" pitchFamily="2" charset="-78"/>
              </a:rPr>
              <a:t> طرح</a:t>
            </a:r>
            <a:endParaRPr lang="en-US" sz="3200" dirty="0" smtClean="0">
              <a:cs typeface="B Compset" pitchFamily="2" charset="-78"/>
            </a:endParaRPr>
          </a:p>
          <a:p>
            <a:pPr algn="r" rtl="1">
              <a:buNone/>
            </a:pPr>
            <a:endParaRPr lang="en-US" sz="3200" dirty="0" smtClean="0">
              <a:cs typeface="B Compset" pitchFamily="2" charset="-78"/>
            </a:endParaRPr>
          </a:p>
          <a:p>
            <a:pPr algn="r" rtl="1">
              <a:buNone/>
            </a:pPr>
            <a:r>
              <a:rPr lang="en-US" sz="3200" dirty="0" smtClean="0">
                <a:cs typeface="B Compset" pitchFamily="2" charset="-78"/>
              </a:rPr>
              <a:t>C</a:t>
            </a:r>
            <a:r>
              <a:rPr lang="fa-IR" sz="3200" dirty="0" smtClean="0">
                <a:cs typeface="B Compset" pitchFamily="2" charset="-78"/>
              </a:rPr>
              <a:t>:ارزش </a:t>
            </a:r>
            <a:r>
              <a:rPr lang="fa-IR" sz="3200" dirty="0" err="1" smtClean="0">
                <a:cs typeface="B Compset" pitchFamily="2" charset="-78"/>
              </a:rPr>
              <a:t>فعلي</a:t>
            </a:r>
            <a:r>
              <a:rPr lang="fa-IR" sz="3200" dirty="0" smtClean="0">
                <a:cs typeface="B Compset" pitchFamily="2" charset="-78"/>
              </a:rPr>
              <a:t> </a:t>
            </a:r>
            <a:r>
              <a:rPr lang="fa-IR" sz="3200" dirty="0" err="1" smtClean="0">
                <a:cs typeface="B Compset" pitchFamily="2" charset="-78"/>
              </a:rPr>
              <a:t>هزينه</a:t>
            </a:r>
            <a:r>
              <a:rPr lang="fa-IR" sz="3200" dirty="0" smtClean="0">
                <a:cs typeface="B Compset" pitchFamily="2" charset="-78"/>
              </a:rPr>
              <a:t> </a:t>
            </a:r>
            <a:r>
              <a:rPr lang="fa-IR" sz="3200" dirty="0" err="1" smtClean="0">
                <a:cs typeface="B Compset" pitchFamily="2" charset="-78"/>
              </a:rPr>
              <a:t>هاي</a:t>
            </a:r>
            <a:r>
              <a:rPr lang="fa-IR" sz="3200" dirty="0" smtClean="0">
                <a:cs typeface="B Compset" pitchFamily="2" charset="-78"/>
              </a:rPr>
              <a:t> </a:t>
            </a:r>
            <a:r>
              <a:rPr lang="fa-IR" sz="3200" dirty="0" err="1" smtClean="0">
                <a:cs typeface="B Compset" pitchFamily="2" charset="-78"/>
              </a:rPr>
              <a:t>يک</a:t>
            </a:r>
            <a:r>
              <a:rPr lang="fa-IR" sz="3200" dirty="0" smtClean="0">
                <a:cs typeface="B Compset" pitchFamily="2" charset="-78"/>
              </a:rPr>
              <a:t> طرح</a:t>
            </a:r>
            <a:endParaRPr lang="en-US" sz="3200" dirty="0" smtClean="0">
              <a:cs typeface="B Compset" pitchFamily="2" charset="-78"/>
            </a:endParaRPr>
          </a:p>
          <a:p>
            <a:pPr algn="r">
              <a:buNone/>
            </a:pPr>
            <a:endParaRPr lang="en-US" sz="3200"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73</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364163"/>
          </a:xfrm>
        </p:spPr>
        <p:txBody>
          <a:bodyPr>
            <a:noAutofit/>
          </a:bodyPr>
          <a:lstStyle/>
          <a:p>
            <a:pPr algn="r" rtl="1">
              <a:buNone/>
            </a:pPr>
            <a:r>
              <a:rPr lang="fa-IR" sz="2800" b="1" dirty="0" smtClean="0">
                <a:cs typeface="B Compset" pitchFamily="2" charset="-78"/>
              </a:rPr>
              <a:t>براساس </a:t>
            </a:r>
            <a:r>
              <a:rPr lang="fa-IR" sz="2800" b="1" dirty="0" err="1" smtClean="0">
                <a:cs typeface="B Compset" pitchFamily="2" charset="-78"/>
              </a:rPr>
              <a:t>اين</a:t>
            </a:r>
            <a:r>
              <a:rPr lang="fa-IR" sz="2800" b="1" dirty="0" smtClean="0">
                <a:cs typeface="B Compset" pitchFamily="2" charset="-78"/>
              </a:rPr>
              <a:t> </a:t>
            </a:r>
            <a:r>
              <a:rPr lang="fa-IR" sz="2800" b="1" dirty="0" err="1" smtClean="0">
                <a:cs typeface="B Compset" pitchFamily="2" charset="-78"/>
              </a:rPr>
              <a:t>معيار</a:t>
            </a:r>
            <a:r>
              <a:rPr lang="fa-IR" sz="2800" b="1" dirty="0" smtClean="0">
                <a:cs typeface="B Compset" pitchFamily="2" charset="-78"/>
              </a:rPr>
              <a:t> </a:t>
            </a:r>
            <a:r>
              <a:rPr lang="fa-IR" sz="2800" b="1" dirty="0" err="1" smtClean="0">
                <a:cs typeface="B Compset" pitchFamily="2" charset="-78"/>
              </a:rPr>
              <a:t>طرحي</a:t>
            </a:r>
            <a:r>
              <a:rPr lang="fa-IR" sz="2800" b="1" dirty="0" smtClean="0">
                <a:cs typeface="B Compset" pitchFamily="2" charset="-78"/>
              </a:rPr>
              <a:t> در </a:t>
            </a:r>
            <a:r>
              <a:rPr lang="fa-IR" sz="2800" b="1" dirty="0" err="1" smtClean="0">
                <a:cs typeface="B Compset" pitchFamily="2" charset="-78"/>
              </a:rPr>
              <a:t>اوليت</a:t>
            </a:r>
            <a:r>
              <a:rPr lang="fa-IR" sz="2800" b="1" dirty="0" smtClean="0">
                <a:cs typeface="B Compset" pitchFamily="2" charset="-78"/>
              </a:rPr>
              <a:t> </a:t>
            </a:r>
            <a:r>
              <a:rPr lang="fa-IR" sz="2800" b="1" dirty="0" err="1" smtClean="0">
                <a:cs typeface="B Compset" pitchFamily="2" charset="-78"/>
              </a:rPr>
              <a:t>بالاتري</a:t>
            </a:r>
            <a:r>
              <a:rPr lang="fa-IR" sz="2800" b="1" dirty="0" smtClean="0">
                <a:cs typeface="B Compset" pitchFamily="2" charset="-78"/>
              </a:rPr>
              <a:t> قرار </a:t>
            </a:r>
            <a:r>
              <a:rPr lang="fa-IR" sz="2800" b="1" dirty="0" err="1" smtClean="0">
                <a:cs typeface="B Compset" pitchFamily="2" charset="-78"/>
              </a:rPr>
              <a:t>ميگرد</a:t>
            </a:r>
            <a:r>
              <a:rPr lang="fa-IR" sz="2800" b="1" dirty="0" smtClean="0">
                <a:cs typeface="B Compset" pitchFamily="2" charset="-78"/>
              </a:rPr>
              <a:t> که </a:t>
            </a:r>
            <a:r>
              <a:rPr lang="fa-IR" sz="2800" b="1" dirty="0" err="1" smtClean="0">
                <a:cs typeface="B Compset" pitchFamily="2" charset="-78"/>
              </a:rPr>
              <a:t>داراي</a:t>
            </a:r>
            <a:r>
              <a:rPr lang="fa-IR" sz="2800" b="1" dirty="0" smtClean="0">
                <a:cs typeface="B Compset" pitchFamily="2" charset="-78"/>
              </a:rPr>
              <a:t> ارزش </a:t>
            </a:r>
            <a:r>
              <a:rPr lang="fa-IR" sz="2800" b="1" dirty="0" err="1" smtClean="0">
                <a:cs typeface="B Compset" pitchFamily="2" charset="-78"/>
              </a:rPr>
              <a:t>فعلي</a:t>
            </a:r>
            <a:r>
              <a:rPr lang="fa-IR" sz="2800" b="1" dirty="0" smtClean="0">
                <a:cs typeface="B Compset" pitchFamily="2" charset="-78"/>
              </a:rPr>
              <a:t> خالص </a:t>
            </a:r>
            <a:r>
              <a:rPr lang="fa-IR" sz="2800" b="1" dirty="0" err="1" smtClean="0">
                <a:cs typeface="B Compset" pitchFamily="2" charset="-78"/>
              </a:rPr>
              <a:t>بيشتري</a:t>
            </a:r>
            <a:r>
              <a:rPr lang="fa-IR" sz="2800" b="1" dirty="0" smtClean="0">
                <a:cs typeface="B Compset" pitchFamily="2" charset="-78"/>
              </a:rPr>
              <a:t> باشد.</a:t>
            </a:r>
            <a:endParaRPr lang="en-US" sz="2800" b="1" dirty="0" smtClean="0">
              <a:cs typeface="B Compset" pitchFamily="2" charset="-78"/>
            </a:endParaRPr>
          </a:p>
          <a:p>
            <a:pPr algn="r" rtl="1">
              <a:buNone/>
            </a:pPr>
            <a:endParaRPr lang="en-US" sz="2800" b="1" dirty="0" smtClean="0">
              <a:cs typeface="B Compset" pitchFamily="2" charset="-78"/>
            </a:endParaRPr>
          </a:p>
          <a:p>
            <a:pPr algn="r" rtl="1">
              <a:buNone/>
            </a:pPr>
            <a:r>
              <a:rPr lang="fa-IR" sz="3200" b="1" dirty="0" smtClean="0">
                <a:cs typeface="B Compset" pitchFamily="2" charset="-78"/>
              </a:rPr>
              <a:t>اگر ارزش </a:t>
            </a:r>
            <a:r>
              <a:rPr lang="fa-IR" sz="3200" b="1" dirty="0" err="1" smtClean="0">
                <a:cs typeface="B Compset" pitchFamily="2" charset="-78"/>
              </a:rPr>
              <a:t>فعلي</a:t>
            </a:r>
            <a:r>
              <a:rPr lang="fa-IR" sz="3200" b="1" dirty="0" smtClean="0">
                <a:cs typeface="B Compset" pitchFamily="2" charset="-78"/>
              </a:rPr>
              <a:t> خالص مثبت باشد              طرح </a:t>
            </a:r>
            <a:r>
              <a:rPr lang="fa-IR" sz="3200" b="1" dirty="0" err="1" smtClean="0">
                <a:cs typeface="B Compset" pitchFamily="2" charset="-78"/>
              </a:rPr>
              <a:t>پذيرفته</a:t>
            </a:r>
            <a:r>
              <a:rPr lang="fa-IR" sz="3200" b="1" dirty="0" smtClean="0">
                <a:cs typeface="B Compset" pitchFamily="2" charset="-78"/>
              </a:rPr>
              <a:t> </a:t>
            </a:r>
            <a:r>
              <a:rPr lang="fa-IR" sz="3200" b="1" dirty="0" err="1" smtClean="0">
                <a:cs typeface="B Compset" pitchFamily="2" charset="-78"/>
              </a:rPr>
              <a:t>مي</a:t>
            </a:r>
            <a:r>
              <a:rPr lang="fa-IR" sz="3200" b="1" dirty="0" smtClean="0">
                <a:cs typeface="B Compset" pitchFamily="2" charset="-78"/>
              </a:rPr>
              <a:t> شود.</a:t>
            </a:r>
            <a:endParaRPr lang="en-US" sz="3200" b="1" dirty="0" smtClean="0">
              <a:cs typeface="B Compset" pitchFamily="2" charset="-78"/>
            </a:endParaRPr>
          </a:p>
          <a:p>
            <a:pPr algn="r" rtl="1">
              <a:buNone/>
            </a:pPr>
            <a:endParaRPr lang="en-US" sz="3200" b="1" dirty="0" smtClean="0">
              <a:cs typeface="B Compset" pitchFamily="2" charset="-78"/>
            </a:endParaRPr>
          </a:p>
          <a:p>
            <a:pPr algn="r" rtl="1">
              <a:buNone/>
            </a:pPr>
            <a:r>
              <a:rPr lang="fa-IR" sz="3200" b="1" dirty="0" smtClean="0">
                <a:cs typeface="B Compset" pitchFamily="2" charset="-78"/>
              </a:rPr>
              <a:t>اگر ارزش </a:t>
            </a:r>
            <a:r>
              <a:rPr lang="fa-IR" sz="3200" b="1" dirty="0" err="1" smtClean="0">
                <a:cs typeface="B Compset" pitchFamily="2" charset="-78"/>
              </a:rPr>
              <a:t>فعلي</a:t>
            </a:r>
            <a:r>
              <a:rPr lang="fa-IR" sz="3200" b="1" dirty="0" smtClean="0">
                <a:cs typeface="B Compset" pitchFamily="2" charset="-78"/>
              </a:rPr>
              <a:t> خالص </a:t>
            </a:r>
            <a:r>
              <a:rPr lang="fa-IR" sz="3200" b="1" dirty="0" err="1" smtClean="0">
                <a:cs typeface="B Compset" pitchFamily="2" charset="-78"/>
              </a:rPr>
              <a:t>منفي</a:t>
            </a:r>
            <a:r>
              <a:rPr lang="fa-IR" sz="3200" b="1" dirty="0" smtClean="0">
                <a:cs typeface="B Compset" pitchFamily="2" charset="-78"/>
              </a:rPr>
              <a:t> باشد               طرح </a:t>
            </a:r>
            <a:r>
              <a:rPr lang="fa-IR" sz="3200" b="1" dirty="0" err="1" smtClean="0">
                <a:cs typeface="B Compset" pitchFamily="2" charset="-78"/>
              </a:rPr>
              <a:t>پذيرفته</a:t>
            </a:r>
            <a:r>
              <a:rPr lang="fa-IR" sz="3200" b="1" dirty="0" smtClean="0">
                <a:cs typeface="B Compset" pitchFamily="2" charset="-78"/>
              </a:rPr>
              <a:t> </a:t>
            </a:r>
            <a:r>
              <a:rPr lang="fa-IR" sz="3200" b="1" dirty="0" err="1" smtClean="0">
                <a:cs typeface="B Compset" pitchFamily="2" charset="-78"/>
              </a:rPr>
              <a:t>نمي</a:t>
            </a:r>
            <a:r>
              <a:rPr lang="fa-IR" sz="3200" b="1" dirty="0" smtClean="0">
                <a:cs typeface="B Compset" pitchFamily="2" charset="-78"/>
              </a:rPr>
              <a:t> شود.</a:t>
            </a:r>
            <a:endParaRPr lang="en-US" sz="3200" b="1" dirty="0" smtClean="0">
              <a:cs typeface="B Compset" pitchFamily="2" charset="-78"/>
            </a:endParaRPr>
          </a:p>
          <a:p>
            <a:pPr algn="r" rtl="1">
              <a:buNone/>
            </a:pPr>
            <a:endParaRPr lang="en-US" sz="3200" b="1" dirty="0" smtClean="0">
              <a:cs typeface="B Compset" pitchFamily="2" charset="-78"/>
            </a:endParaRPr>
          </a:p>
          <a:p>
            <a:pPr algn="r" rtl="1">
              <a:buNone/>
            </a:pPr>
            <a:r>
              <a:rPr lang="fa-IR" sz="3200" b="1" dirty="0" smtClean="0">
                <a:cs typeface="B Compset" pitchFamily="2" charset="-78"/>
              </a:rPr>
              <a:t>اگر ارزش </a:t>
            </a:r>
            <a:r>
              <a:rPr lang="fa-IR" sz="3200" b="1" dirty="0" err="1" smtClean="0">
                <a:cs typeface="B Compset" pitchFamily="2" charset="-78"/>
              </a:rPr>
              <a:t>فعلي</a:t>
            </a:r>
            <a:r>
              <a:rPr lang="fa-IR" sz="3200" b="1" dirty="0" smtClean="0">
                <a:cs typeface="B Compset" pitchFamily="2" charset="-78"/>
              </a:rPr>
              <a:t> خالص صفر باشد           </a:t>
            </a:r>
            <a:r>
              <a:rPr lang="fa-IR" sz="3200" b="1" dirty="0" err="1" smtClean="0">
                <a:cs typeface="B Compset" pitchFamily="2" charset="-78"/>
              </a:rPr>
              <a:t>هيچگونه</a:t>
            </a:r>
            <a:r>
              <a:rPr lang="fa-IR" sz="3200" b="1" dirty="0" smtClean="0">
                <a:cs typeface="B Compset" pitchFamily="2" charset="-78"/>
              </a:rPr>
              <a:t> </a:t>
            </a:r>
            <a:r>
              <a:rPr lang="fa-IR" sz="3200" b="1" dirty="0" err="1" smtClean="0">
                <a:cs typeface="B Compset" pitchFamily="2" charset="-78"/>
              </a:rPr>
              <a:t>رجحاني</a:t>
            </a:r>
            <a:r>
              <a:rPr lang="fa-IR" sz="3200" b="1" dirty="0" smtClean="0">
                <a:cs typeface="B Compset" pitchFamily="2" charset="-78"/>
              </a:rPr>
              <a:t> </a:t>
            </a:r>
            <a:r>
              <a:rPr lang="fa-IR" sz="3200" b="1" dirty="0" err="1" smtClean="0">
                <a:cs typeface="B Compset" pitchFamily="2" charset="-78"/>
              </a:rPr>
              <a:t>براي</a:t>
            </a:r>
            <a:r>
              <a:rPr lang="fa-IR" sz="3200" b="1" dirty="0" smtClean="0">
                <a:cs typeface="B Compset" pitchFamily="2" charset="-78"/>
              </a:rPr>
              <a:t> </a:t>
            </a:r>
            <a:r>
              <a:rPr lang="fa-IR" sz="3200" b="1" dirty="0" err="1" smtClean="0">
                <a:cs typeface="B Compset" pitchFamily="2" charset="-78"/>
              </a:rPr>
              <a:t>اجراي</a:t>
            </a:r>
            <a:r>
              <a:rPr lang="fa-IR" sz="3200" b="1" dirty="0" smtClean="0">
                <a:cs typeface="B Compset" pitchFamily="2" charset="-78"/>
              </a:rPr>
              <a:t> آن وجود ندارد و فرد نسبت به </a:t>
            </a:r>
            <a:r>
              <a:rPr lang="fa-IR" sz="3200" b="1" dirty="0" err="1" smtClean="0">
                <a:cs typeface="B Compset" pitchFamily="2" charset="-78"/>
              </a:rPr>
              <a:t>اينگونه</a:t>
            </a:r>
            <a:r>
              <a:rPr lang="fa-IR" sz="3200" b="1" dirty="0" smtClean="0">
                <a:cs typeface="B Compset" pitchFamily="2" charset="-78"/>
              </a:rPr>
              <a:t> طرحها </a:t>
            </a:r>
            <a:r>
              <a:rPr lang="fa-IR" sz="3200" b="1" dirty="0" err="1" smtClean="0">
                <a:cs typeface="B Compset" pitchFamily="2" charset="-78"/>
              </a:rPr>
              <a:t>بي</a:t>
            </a:r>
            <a:r>
              <a:rPr lang="fa-IR" sz="3200" b="1" dirty="0" smtClean="0">
                <a:cs typeface="B Compset" pitchFamily="2" charset="-78"/>
              </a:rPr>
              <a:t> تفاوت </a:t>
            </a:r>
            <a:r>
              <a:rPr lang="fa-IR" sz="3200" b="1" dirty="0" err="1" smtClean="0">
                <a:cs typeface="B Compset" pitchFamily="2" charset="-78"/>
              </a:rPr>
              <a:t>مي</a:t>
            </a:r>
            <a:r>
              <a:rPr lang="fa-IR" sz="3200" b="1" dirty="0" smtClean="0">
                <a:cs typeface="B Compset" pitchFamily="2" charset="-78"/>
              </a:rPr>
              <a:t> باشد.</a:t>
            </a:r>
            <a:endParaRPr lang="en-US" sz="3200" b="1" dirty="0" smtClean="0">
              <a:cs typeface="B Compset" pitchFamily="2" charset="-78"/>
            </a:endParaRPr>
          </a:p>
          <a:p>
            <a:endParaRPr lang="en-US" sz="2800" b="1" dirty="0">
              <a:cs typeface="B Compset" pitchFamily="2" charset="-78"/>
            </a:endParaRPr>
          </a:p>
        </p:txBody>
      </p:sp>
      <p:sp>
        <p:nvSpPr>
          <p:cNvPr id="14" name="Slide Number Placeholder 13"/>
          <p:cNvSpPr>
            <a:spLocks noGrp="1"/>
          </p:cNvSpPr>
          <p:nvPr>
            <p:ph type="sldNum" sz="quarter" idx="12"/>
          </p:nvPr>
        </p:nvSpPr>
        <p:spPr/>
        <p:txBody>
          <a:bodyPr/>
          <a:lstStyle/>
          <a:p>
            <a:r>
              <a:rPr lang="fa-IR" dirty="0" smtClean="0">
                <a:solidFill>
                  <a:schemeClr val="tx1"/>
                </a:solidFill>
              </a:rPr>
              <a:t>74</a:t>
            </a:r>
            <a:endParaRPr lang="en-US" dirty="0">
              <a:solidFill>
                <a:schemeClr val="tx1"/>
              </a:solidFill>
            </a:endParaRPr>
          </a:p>
        </p:txBody>
      </p:sp>
      <p:cxnSp>
        <p:nvCxnSpPr>
          <p:cNvPr id="5" name="Straight Arrow Connector 4"/>
          <p:cNvCxnSpPr/>
          <p:nvPr/>
        </p:nvCxnSpPr>
        <p:spPr>
          <a:xfrm flipH="1">
            <a:off x="3810000" y="5181600"/>
            <a:ext cx="8382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3505200" y="2819400"/>
            <a:ext cx="10668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467100" y="4038600"/>
            <a:ext cx="1143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439" y="609600"/>
            <a:ext cx="8229600" cy="6858000"/>
          </a:xfrm>
        </p:spPr>
        <p:txBody>
          <a:bodyPr>
            <a:normAutofit/>
          </a:bodyPr>
          <a:lstStyle/>
          <a:p>
            <a:pPr algn="just" rtl="1">
              <a:buNone/>
            </a:pPr>
            <a:r>
              <a:rPr lang="fa-IR" b="1" dirty="0" smtClean="0">
                <a:cs typeface="B Compset" pitchFamily="2" charset="-78"/>
              </a:rPr>
              <a:t>مثال:</a:t>
            </a:r>
          </a:p>
          <a:p>
            <a:pPr algn="just" rtl="1">
              <a:buNone/>
            </a:pPr>
            <a:r>
              <a:rPr lang="fa-IR" sz="2800" dirty="0" smtClean="0">
                <a:cs typeface="B Compset" pitchFamily="2" charset="-78"/>
              </a:rPr>
              <a:t> قطعه زميني وجود دارد که مي تواند در يکي از 4 مورد زير استفاده شود. ارزش </a:t>
            </a:r>
            <a:r>
              <a:rPr lang="fa-IR" sz="2800" dirty="0" err="1" smtClean="0">
                <a:cs typeface="B Compset" pitchFamily="2" charset="-78"/>
              </a:rPr>
              <a:t>فعلي</a:t>
            </a:r>
            <a:r>
              <a:rPr lang="fa-IR" sz="2800" dirty="0" smtClean="0">
                <a:cs typeface="B Compset" pitchFamily="2" charset="-78"/>
              </a:rPr>
              <a:t> منافع و ارزش </a:t>
            </a:r>
            <a:r>
              <a:rPr lang="fa-IR" sz="2800" dirty="0" err="1" smtClean="0">
                <a:cs typeface="B Compset" pitchFamily="2" charset="-78"/>
              </a:rPr>
              <a:t>هزينه</a:t>
            </a:r>
            <a:r>
              <a:rPr lang="fa-IR" sz="2800" dirty="0" smtClean="0">
                <a:cs typeface="B Compset" pitchFamily="2" charset="-78"/>
              </a:rPr>
              <a:t> </a:t>
            </a:r>
            <a:r>
              <a:rPr lang="fa-IR" sz="2800" dirty="0" err="1" smtClean="0">
                <a:cs typeface="B Compset" pitchFamily="2" charset="-78"/>
              </a:rPr>
              <a:t>هاي</a:t>
            </a:r>
            <a:r>
              <a:rPr lang="fa-IR" sz="2800" dirty="0" smtClean="0">
                <a:cs typeface="B Compset" pitchFamily="2" charset="-78"/>
              </a:rPr>
              <a:t> هر </a:t>
            </a:r>
            <a:r>
              <a:rPr lang="fa-IR" sz="2800" dirty="0" err="1" smtClean="0">
                <a:cs typeface="B Compset" pitchFamily="2" charset="-78"/>
              </a:rPr>
              <a:t>يک</a:t>
            </a:r>
            <a:r>
              <a:rPr lang="fa-IR" sz="2800" dirty="0" smtClean="0">
                <a:cs typeface="B Compset" pitchFamily="2" charset="-78"/>
              </a:rPr>
              <a:t> از موارد </a:t>
            </a:r>
            <a:r>
              <a:rPr lang="fa-IR" sz="2800" dirty="0" err="1" smtClean="0">
                <a:cs typeface="B Compset" pitchFamily="2" charset="-78"/>
              </a:rPr>
              <a:t>بصورت</a:t>
            </a:r>
            <a:r>
              <a:rPr lang="fa-IR" sz="2800" dirty="0" smtClean="0">
                <a:cs typeface="B Compset" pitchFamily="2" charset="-78"/>
              </a:rPr>
              <a:t> </a:t>
            </a:r>
            <a:r>
              <a:rPr lang="fa-IR" sz="2800" dirty="0" err="1" smtClean="0">
                <a:cs typeface="B Compset" pitchFamily="2" charset="-78"/>
              </a:rPr>
              <a:t>زير</a:t>
            </a:r>
            <a:r>
              <a:rPr lang="fa-IR" sz="2800" dirty="0" smtClean="0">
                <a:cs typeface="B Compset" pitchFamily="2" charset="-78"/>
              </a:rPr>
              <a:t> </a:t>
            </a:r>
            <a:r>
              <a:rPr lang="fa-IR" sz="2800" dirty="0" err="1" smtClean="0">
                <a:cs typeface="B Compset" pitchFamily="2" charset="-78"/>
              </a:rPr>
              <a:t>نمايش</a:t>
            </a:r>
            <a:r>
              <a:rPr lang="fa-IR" sz="2800" dirty="0" smtClean="0">
                <a:cs typeface="B Compset" pitchFamily="2" charset="-78"/>
              </a:rPr>
              <a:t> داده شده است.</a:t>
            </a:r>
            <a:endParaRPr lang="en-US" sz="2800" dirty="0" smtClean="0">
              <a:cs typeface="B Compset" pitchFamily="2" charset="-78"/>
            </a:endParaRPr>
          </a:p>
          <a:p>
            <a:pPr algn="just" rtl="1">
              <a:buNone/>
            </a:pPr>
            <a:r>
              <a:rPr lang="fa-IR" sz="2800" dirty="0" smtClean="0">
                <a:cs typeface="B Compset" pitchFamily="2" charset="-78"/>
              </a:rPr>
              <a:t>ارزش </a:t>
            </a:r>
            <a:r>
              <a:rPr lang="fa-IR" sz="2800" dirty="0" err="1" smtClean="0">
                <a:cs typeface="B Compset" pitchFamily="2" charset="-78"/>
              </a:rPr>
              <a:t>فعلي</a:t>
            </a:r>
            <a:r>
              <a:rPr lang="fa-IR" sz="2800" dirty="0" smtClean="0">
                <a:cs typeface="B Compset" pitchFamily="2" charset="-78"/>
              </a:rPr>
              <a:t> خالص هر مورد را محاسبه کرده و </a:t>
            </a:r>
            <a:r>
              <a:rPr lang="fa-IR" sz="2800" dirty="0" err="1" smtClean="0">
                <a:cs typeface="B Compset" pitchFamily="2" charset="-78"/>
              </a:rPr>
              <a:t>باتوجه</a:t>
            </a:r>
            <a:r>
              <a:rPr lang="fa-IR" sz="2800" dirty="0" smtClean="0">
                <a:cs typeface="B Compset" pitchFamily="2" charset="-78"/>
              </a:rPr>
              <a:t> به ارزش </a:t>
            </a:r>
            <a:r>
              <a:rPr lang="fa-IR" sz="2800" dirty="0" err="1" smtClean="0">
                <a:cs typeface="B Compset" pitchFamily="2" charset="-78"/>
              </a:rPr>
              <a:t>فعلي</a:t>
            </a:r>
            <a:r>
              <a:rPr lang="fa-IR" sz="2800" dirty="0" smtClean="0">
                <a:cs typeface="B Compset" pitchFamily="2" charset="-78"/>
              </a:rPr>
              <a:t> خالص </a:t>
            </a:r>
            <a:r>
              <a:rPr lang="fa-IR" sz="2800" dirty="0" err="1" smtClean="0">
                <a:cs typeface="B Compset" pitchFamily="2" charset="-78"/>
              </a:rPr>
              <a:t>چگونگي</a:t>
            </a:r>
            <a:r>
              <a:rPr lang="fa-IR" sz="2800" dirty="0" smtClean="0">
                <a:cs typeface="B Compset" pitchFamily="2" charset="-78"/>
              </a:rPr>
              <a:t> انتخاب </a:t>
            </a:r>
            <a:r>
              <a:rPr lang="fa-IR" sz="2800" dirty="0" err="1" smtClean="0">
                <a:cs typeface="B Compset" pitchFamily="2" charset="-78"/>
              </a:rPr>
              <a:t>بهترين</a:t>
            </a:r>
            <a:r>
              <a:rPr lang="fa-IR" sz="2800" dirty="0" smtClean="0">
                <a:cs typeface="B Compset" pitchFamily="2" charset="-78"/>
              </a:rPr>
              <a:t> طرح را </a:t>
            </a:r>
            <a:r>
              <a:rPr lang="fa-IR" sz="2800" dirty="0" err="1" smtClean="0">
                <a:cs typeface="B Compset" pitchFamily="2" charset="-78"/>
              </a:rPr>
              <a:t>بيان</a:t>
            </a:r>
            <a:r>
              <a:rPr lang="fa-IR" sz="2800" dirty="0" smtClean="0">
                <a:cs typeface="B Compset" pitchFamily="2" charset="-78"/>
              </a:rPr>
              <a:t> </a:t>
            </a:r>
            <a:r>
              <a:rPr lang="fa-IR" sz="2800" dirty="0" err="1" smtClean="0">
                <a:cs typeface="B Compset" pitchFamily="2" charset="-78"/>
              </a:rPr>
              <a:t>کنيد</a:t>
            </a:r>
            <a:r>
              <a:rPr lang="fa-IR" sz="2800" dirty="0" smtClean="0">
                <a:cs typeface="B Compset" pitchFamily="2" charset="-78"/>
              </a:rPr>
              <a:t>؟</a:t>
            </a: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en-US" sz="2800" dirty="0" smtClean="0">
              <a:cs typeface="B Compset" pitchFamily="2" charset="-78"/>
            </a:endParaRPr>
          </a:p>
          <a:p>
            <a:pPr algn="r">
              <a:buNone/>
            </a:pPr>
            <a:endParaRPr lang="en-US" b="1"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75</a:t>
            </a:r>
            <a:endParaRPr lang="en-US" dirty="0">
              <a:solidFill>
                <a:schemeClr val="tx1"/>
              </a:solidFill>
            </a:endParaRPr>
          </a:p>
        </p:txBody>
      </p:sp>
      <p:sp>
        <p:nvSpPr>
          <p:cNvPr id="6" name="Rectangle 5"/>
          <p:cNvSpPr/>
          <p:nvPr/>
        </p:nvSpPr>
        <p:spPr>
          <a:xfrm>
            <a:off x="0"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pic>
        <p:nvPicPr>
          <p:cNvPr id="2050" name="Picture 2" descr="C:\Users\N!MA\Deskto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488" y="3429000"/>
            <a:ext cx="4143375" cy="2257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821363"/>
          </a:xfrm>
        </p:spPr>
        <p:txBody>
          <a:bodyPr>
            <a:normAutofit/>
          </a:bodyPr>
          <a:lstStyle/>
          <a:p>
            <a:pPr algn="r" rtl="1">
              <a:buNone/>
            </a:pPr>
            <a:r>
              <a:rPr lang="fa-IR" sz="3600" u="sng" dirty="0" smtClean="0">
                <a:cs typeface="B Compset" pitchFamily="2" charset="-78"/>
              </a:rPr>
              <a:t>3)</a:t>
            </a:r>
            <a:r>
              <a:rPr lang="fa-IR" sz="3600" b="1" u="sng" dirty="0" smtClean="0">
                <a:cs typeface="B Compset" pitchFamily="2" charset="-78"/>
              </a:rPr>
              <a:t>نرخ بازده </a:t>
            </a:r>
            <a:r>
              <a:rPr lang="fa-IR" sz="3600" b="1" u="sng" dirty="0" err="1" smtClean="0">
                <a:cs typeface="B Compset" pitchFamily="2" charset="-78"/>
              </a:rPr>
              <a:t>داخلي</a:t>
            </a:r>
            <a:r>
              <a:rPr lang="fa-IR" sz="3600" b="1" u="sng" dirty="0" smtClean="0">
                <a:cs typeface="B Compset" pitchFamily="2" charset="-78"/>
              </a:rPr>
              <a:t> </a:t>
            </a:r>
            <a:r>
              <a:rPr lang="en-US" sz="3600" b="1" u="sng" dirty="0" smtClean="0">
                <a:cs typeface="B Compset" pitchFamily="2" charset="-78"/>
              </a:rPr>
              <a:t>(IPR)</a:t>
            </a:r>
            <a:endParaRPr lang="fa-IR" sz="3600" b="1" u="sng" dirty="0" smtClean="0">
              <a:cs typeface="B Compset" pitchFamily="2" charset="-78"/>
            </a:endParaRPr>
          </a:p>
          <a:p>
            <a:pPr algn="r" rtl="1">
              <a:buNone/>
            </a:pPr>
            <a:endParaRPr lang="en-US" sz="3600" u="sng" dirty="0" smtClean="0">
              <a:cs typeface="B Compset" pitchFamily="2" charset="-78"/>
            </a:endParaRPr>
          </a:p>
          <a:p>
            <a:pPr algn="r" rtl="1">
              <a:buNone/>
            </a:pPr>
            <a:r>
              <a:rPr lang="fa-IR" dirty="0" smtClean="0">
                <a:cs typeface="B Compset" pitchFamily="2" charset="-78"/>
              </a:rPr>
              <a:t> </a:t>
            </a:r>
            <a:r>
              <a:rPr lang="fa-IR" sz="2800" dirty="0" err="1" smtClean="0">
                <a:cs typeface="B Compset" pitchFamily="2" charset="-78"/>
              </a:rPr>
              <a:t>يکي</a:t>
            </a:r>
            <a:r>
              <a:rPr lang="fa-IR" sz="2800" dirty="0" smtClean="0">
                <a:cs typeface="B Compset" pitchFamily="2" charset="-78"/>
              </a:rPr>
              <a:t> از </a:t>
            </a:r>
            <a:r>
              <a:rPr lang="fa-IR" sz="2800" dirty="0" err="1" smtClean="0">
                <a:cs typeface="B Compset" pitchFamily="2" charset="-78"/>
              </a:rPr>
              <a:t>معيارهايي</a:t>
            </a:r>
            <a:r>
              <a:rPr lang="fa-IR" sz="2800" dirty="0" smtClean="0">
                <a:cs typeface="B Compset" pitchFamily="2" charset="-78"/>
              </a:rPr>
              <a:t> که به طور </a:t>
            </a:r>
            <a:r>
              <a:rPr lang="fa-IR" sz="2800" dirty="0" err="1" smtClean="0">
                <a:cs typeface="B Compset" pitchFamily="2" charset="-78"/>
              </a:rPr>
              <a:t>ضمني</a:t>
            </a:r>
            <a:r>
              <a:rPr lang="fa-IR" sz="2800" dirty="0" smtClean="0">
                <a:cs typeface="B Compset" pitchFamily="2" charset="-78"/>
              </a:rPr>
              <a:t> به مفهوم ارزش </a:t>
            </a:r>
            <a:r>
              <a:rPr lang="fa-IR" sz="2800" dirty="0" err="1" smtClean="0">
                <a:cs typeface="B Compset" pitchFamily="2" charset="-78"/>
              </a:rPr>
              <a:t>زماني</a:t>
            </a:r>
            <a:r>
              <a:rPr lang="fa-IR" sz="2800" dirty="0" smtClean="0">
                <a:cs typeface="B Compset" pitchFamily="2" charset="-78"/>
              </a:rPr>
              <a:t> پول توجه </a:t>
            </a:r>
            <a:r>
              <a:rPr lang="fa-IR" sz="2800" dirty="0" err="1" smtClean="0">
                <a:cs typeface="B Compset" pitchFamily="2" charset="-78"/>
              </a:rPr>
              <a:t>مي</a:t>
            </a:r>
            <a:r>
              <a:rPr lang="fa-IR" sz="2800" dirty="0" smtClean="0">
                <a:cs typeface="B Compset" pitchFamily="2" charset="-78"/>
              </a:rPr>
              <a:t> کند </a:t>
            </a:r>
            <a:r>
              <a:rPr lang="fa-IR" sz="2800" dirty="0" err="1" smtClean="0">
                <a:cs typeface="B Compset" pitchFamily="2" charset="-78"/>
              </a:rPr>
              <a:t>معيار</a:t>
            </a:r>
            <a:r>
              <a:rPr lang="fa-IR" sz="2800" dirty="0" smtClean="0">
                <a:cs typeface="B Compset" pitchFamily="2" charset="-78"/>
              </a:rPr>
              <a:t> نرخ بازده </a:t>
            </a:r>
            <a:r>
              <a:rPr lang="fa-IR" sz="2800" dirty="0" err="1" smtClean="0">
                <a:cs typeface="B Compset" pitchFamily="2" charset="-78"/>
              </a:rPr>
              <a:t>داخلي</a:t>
            </a:r>
            <a:r>
              <a:rPr lang="fa-IR" sz="2800" dirty="0" smtClean="0">
                <a:cs typeface="B Compset" pitchFamily="2" charset="-78"/>
              </a:rPr>
              <a:t> است.</a:t>
            </a:r>
            <a:endParaRPr lang="en-US" sz="2800" dirty="0" smtClean="0">
              <a:cs typeface="B Compset" pitchFamily="2" charset="-78"/>
            </a:endParaRPr>
          </a:p>
          <a:p>
            <a:pPr algn="r" rtl="1">
              <a:buNone/>
            </a:pPr>
            <a:r>
              <a:rPr lang="fa-IR" sz="2800" dirty="0" smtClean="0">
                <a:cs typeface="B Compset" pitchFamily="2" charset="-78"/>
              </a:rPr>
              <a:t>منظور از نرخ بازده </a:t>
            </a:r>
            <a:r>
              <a:rPr lang="fa-IR" sz="2800" dirty="0" err="1" smtClean="0">
                <a:cs typeface="B Compset" pitchFamily="2" charset="-78"/>
              </a:rPr>
              <a:t>داخلي</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طرح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گذاري</a:t>
            </a:r>
            <a:r>
              <a:rPr lang="fa-IR" sz="2800" dirty="0" smtClean="0">
                <a:cs typeface="B Compset" pitchFamily="2" charset="-78"/>
              </a:rPr>
              <a:t> در </a:t>
            </a:r>
            <a:r>
              <a:rPr lang="fa-IR" sz="2800" dirty="0" err="1" smtClean="0">
                <a:cs typeface="B Compset" pitchFamily="2" charset="-78"/>
              </a:rPr>
              <a:t>حقيقت</a:t>
            </a:r>
            <a:r>
              <a:rPr lang="fa-IR" sz="2800" dirty="0" smtClean="0">
                <a:cs typeface="B Compset" pitchFamily="2" charset="-78"/>
              </a:rPr>
              <a:t> نرخ </a:t>
            </a:r>
            <a:r>
              <a:rPr lang="fa-IR" sz="2800" dirty="0" err="1" smtClean="0">
                <a:cs typeface="B Compset" pitchFamily="2" charset="-78"/>
              </a:rPr>
              <a:t>تنزيلي</a:t>
            </a:r>
            <a:r>
              <a:rPr lang="fa-IR" sz="2800" dirty="0" smtClean="0">
                <a:cs typeface="B Compset" pitchFamily="2" charset="-78"/>
              </a:rPr>
              <a:t> است که در آن ارزش </a:t>
            </a:r>
            <a:r>
              <a:rPr lang="fa-IR" sz="2800" dirty="0" err="1" smtClean="0">
                <a:cs typeface="B Compset" pitchFamily="2" charset="-78"/>
              </a:rPr>
              <a:t>فعلي</a:t>
            </a:r>
            <a:r>
              <a:rPr lang="fa-IR" sz="2800" dirty="0" smtClean="0">
                <a:cs typeface="B Compset" pitchFamily="2" charset="-78"/>
              </a:rPr>
              <a:t> خالص طرح (</a:t>
            </a:r>
            <a:r>
              <a:rPr lang="en-US" sz="2800" dirty="0" smtClean="0">
                <a:cs typeface="B Compset" pitchFamily="2" charset="-78"/>
              </a:rPr>
              <a:t>NPV</a:t>
            </a:r>
            <a:r>
              <a:rPr lang="fa-IR" sz="2800" dirty="0" smtClean="0">
                <a:cs typeface="B Compset" pitchFamily="2" charset="-78"/>
              </a:rPr>
              <a:t>)برابر </a:t>
            </a:r>
            <a:r>
              <a:rPr lang="fa-IR" sz="2800" dirty="0" err="1" smtClean="0">
                <a:cs typeface="B Compset" pitchFamily="2" charset="-78"/>
              </a:rPr>
              <a:t>باصفر</a:t>
            </a:r>
            <a:r>
              <a:rPr lang="fa-IR" sz="2800" dirty="0" smtClean="0">
                <a:cs typeface="B Compset" pitchFamily="2" charset="-78"/>
              </a:rPr>
              <a:t> شود.</a:t>
            </a:r>
            <a:endParaRPr lang="en-US" sz="2800" dirty="0" smtClean="0">
              <a:cs typeface="B Compset" pitchFamily="2" charset="-78"/>
            </a:endParaRPr>
          </a:p>
          <a:p>
            <a:pPr algn="r" rtl="1">
              <a:buNone/>
            </a:pPr>
            <a:r>
              <a:rPr lang="fa-IR" dirty="0" smtClean="0">
                <a:cs typeface="B Compset" pitchFamily="2" charset="-78"/>
              </a:rPr>
              <a:t>به عبارت </a:t>
            </a:r>
            <a:r>
              <a:rPr lang="fa-IR" dirty="0" err="1" smtClean="0">
                <a:cs typeface="B Compset" pitchFamily="2" charset="-78"/>
              </a:rPr>
              <a:t>ديگر</a:t>
            </a:r>
            <a:r>
              <a:rPr lang="fa-IR" dirty="0" smtClean="0">
                <a:cs typeface="B Compset" pitchFamily="2" charset="-78"/>
              </a:rPr>
              <a:t> چنانچه نرخ </a:t>
            </a:r>
            <a:r>
              <a:rPr lang="fa-IR" dirty="0" err="1" smtClean="0">
                <a:cs typeface="B Compset" pitchFamily="2" charset="-78"/>
              </a:rPr>
              <a:t>تنزيلي</a:t>
            </a:r>
            <a:r>
              <a:rPr lang="fa-IR" dirty="0" smtClean="0">
                <a:cs typeface="B Compset" pitchFamily="2" charset="-78"/>
              </a:rPr>
              <a:t> (</a:t>
            </a:r>
            <a:r>
              <a:rPr lang="fa-IR" dirty="0" err="1" smtClean="0">
                <a:cs typeface="B Compset" pitchFamily="2" charset="-78"/>
              </a:rPr>
              <a:t>براي</a:t>
            </a:r>
            <a:r>
              <a:rPr lang="fa-IR" dirty="0" smtClean="0">
                <a:cs typeface="B Compset" pitchFamily="2" charset="-78"/>
              </a:rPr>
              <a:t> مثال</a:t>
            </a:r>
            <a:r>
              <a:rPr lang="en-US" dirty="0" smtClean="0">
                <a:cs typeface="B Compset" pitchFamily="2" charset="-78"/>
              </a:rPr>
              <a:t>R</a:t>
            </a:r>
            <a:r>
              <a:rPr lang="fa-IR" dirty="0" smtClean="0">
                <a:cs typeface="B Compset" pitchFamily="2" charset="-78"/>
              </a:rPr>
              <a:t>) وجود داشته باشد که </a:t>
            </a:r>
            <a:r>
              <a:rPr lang="fa-IR" dirty="0" err="1" smtClean="0">
                <a:cs typeface="B Compset" pitchFamily="2" charset="-78"/>
              </a:rPr>
              <a:t>دراين</a:t>
            </a:r>
            <a:r>
              <a:rPr lang="fa-IR" dirty="0" smtClean="0">
                <a:cs typeface="B Compset" pitchFamily="2" charset="-78"/>
              </a:rPr>
              <a:t> نرخ بتوان نوشت .</a:t>
            </a:r>
            <a:endParaRPr lang="en-US" dirty="0" smtClean="0">
              <a:cs typeface="B Compset" pitchFamily="2" charset="-78"/>
            </a:endParaRPr>
          </a:p>
          <a:p>
            <a:pPr rtl="1">
              <a:buNone/>
            </a:pPr>
            <a:r>
              <a:rPr lang="en-US" dirty="0" smtClean="0">
                <a:cs typeface="B Compset" pitchFamily="2" charset="-78"/>
              </a:rPr>
              <a:t>NPV= (%R)=0</a:t>
            </a:r>
          </a:p>
          <a:p>
            <a:pPr algn="r" rtl="1">
              <a:buNone/>
            </a:pPr>
            <a:r>
              <a:rPr lang="fa-IR" dirty="0" smtClean="0">
                <a:cs typeface="B Compset" pitchFamily="2" charset="-78"/>
              </a:rPr>
              <a:t>در </a:t>
            </a:r>
            <a:r>
              <a:rPr lang="fa-IR" dirty="0" err="1" smtClean="0">
                <a:cs typeface="B Compset" pitchFamily="2" charset="-78"/>
              </a:rPr>
              <a:t>اينصورت</a:t>
            </a:r>
            <a:r>
              <a:rPr lang="fa-IR" dirty="0" smtClean="0">
                <a:cs typeface="B Compset" pitchFamily="2" charset="-78"/>
              </a:rPr>
              <a:t> </a:t>
            </a:r>
            <a:r>
              <a:rPr lang="en-US" dirty="0" smtClean="0">
                <a:cs typeface="B Compset" pitchFamily="2" charset="-78"/>
              </a:rPr>
              <a:t>R</a:t>
            </a:r>
            <a:r>
              <a:rPr lang="fa-IR" dirty="0" smtClean="0">
                <a:cs typeface="B Compset" pitchFamily="2" charset="-78"/>
              </a:rPr>
              <a:t> نرخ بازده </a:t>
            </a:r>
            <a:r>
              <a:rPr lang="fa-IR" dirty="0" err="1" smtClean="0">
                <a:cs typeface="B Compset" pitchFamily="2" charset="-78"/>
              </a:rPr>
              <a:t>داخلي</a:t>
            </a:r>
            <a:r>
              <a:rPr lang="fa-IR" dirty="0" smtClean="0">
                <a:cs typeface="B Compset" pitchFamily="2" charset="-78"/>
              </a:rPr>
              <a:t> </a:t>
            </a:r>
            <a:r>
              <a:rPr lang="fa-IR" dirty="0" err="1" smtClean="0">
                <a:cs typeface="B Compset" pitchFamily="2" charset="-78"/>
              </a:rPr>
              <a:t>اين</a:t>
            </a:r>
            <a:r>
              <a:rPr lang="fa-IR" dirty="0" smtClean="0">
                <a:cs typeface="B Compset" pitchFamily="2" charset="-78"/>
              </a:rPr>
              <a:t> طرح </a:t>
            </a:r>
            <a:r>
              <a:rPr lang="fa-IR" dirty="0" err="1" smtClean="0">
                <a:cs typeface="B Compset" pitchFamily="2" charset="-78"/>
              </a:rPr>
              <a:t>ناميده</a:t>
            </a:r>
            <a:r>
              <a:rPr lang="fa-IR" dirty="0" smtClean="0">
                <a:cs typeface="B Compset" pitchFamily="2" charset="-78"/>
              </a:rPr>
              <a:t> </a:t>
            </a:r>
            <a:r>
              <a:rPr lang="fa-IR" dirty="0" err="1" smtClean="0">
                <a:cs typeface="B Compset" pitchFamily="2" charset="-78"/>
              </a:rPr>
              <a:t>مي</a:t>
            </a:r>
            <a:r>
              <a:rPr lang="fa-IR" dirty="0" smtClean="0">
                <a:cs typeface="B Compset" pitchFamily="2" charset="-78"/>
              </a:rPr>
              <a:t> شود.</a:t>
            </a:r>
            <a:endParaRPr lang="en-US" dirty="0" smtClean="0">
              <a:cs typeface="B Compset" pitchFamily="2" charset="-78"/>
            </a:endParaRPr>
          </a:p>
          <a:p>
            <a:pPr algn="r">
              <a:buNone/>
            </a:pPr>
            <a:endParaRPr lang="en-US"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76</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867400"/>
          </a:xfrm>
        </p:spPr>
        <p:txBody>
          <a:bodyPr>
            <a:normAutofit/>
          </a:bodyPr>
          <a:lstStyle/>
          <a:p>
            <a:pPr algn="r" rtl="1">
              <a:buNone/>
            </a:pPr>
            <a:r>
              <a:rPr lang="fa-IR" b="1" dirty="0" smtClean="0">
                <a:cs typeface="B Compset" pitchFamily="2" charset="-78"/>
              </a:rPr>
              <a:t>مثال :</a:t>
            </a:r>
          </a:p>
          <a:p>
            <a:pPr algn="r" rtl="1">
              <a:buNone/>
            </a:pPr>
            <a:r>
              <a:rPr lang="fa-IR" dirty="0" smtClean="0">
                <a:cs typeface="B Compset" pitchFamily="2" charset="-78"/>
              </a:rPr>
              <a:t> ارزش فعلي خالص يک طرح در نرخهاي مختلف تنزيل در جدول زير وارده شده است (ارقام به ميليون ريال مي باشند) نرخ بازده داخلي اين طرح را به دست آوريد.</a:t>
            </a:r>
          </a:p>
          <a:p>
            <a:pPr algn="r" rtl="1">
              <a:buNone/>
            </a:pPr>
            <a:endParaRPr lang="fa-IR" dirty="0" smtClean="0">
              <a:cs typeface="B Compset" pitchFamily="2" charset="-78"/>
            </a:endParaRPr>
          </a:p>
          <a:p>
            <a:pPr algn="r" rtl="1">
              <a:buNone/>
            </a:pPr>
            <a:endParaRPr lang="en-US" dirty="0" smtClean="0">
              <a:cs typeface="B Compset" pitchFamily="2" charset="-78"/>
            </a:endParaRPr>
          </a:p>
          <a:p>
            <a:pPr algn="r" rtl="1">
              <a:buNone/>
            </a:pPr>
            <a:endParaRPr lang="en-US"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77</a:t>
            </a:r>
            <a:endParaRPr lang="en-US" dirty="0">
              <a:solidFill>
                <a:schemeClr val="tx1"/>
              </a:solidFill>
            </a:endParaRPr>
          </a:p>
        </p:txBody>
      </p:sp>
      <p:pic>
        <p:nvPicPr>
          <p:cNvPr id="4" name="Picture 3" descr="Capture.PNG15.PNG"/>
          <p:cNvPicPr>
            <a:picLocks noChangeAspect="1"/>
          </p:cNvPicPr>
          <p:nvPr/>
        </p:nvPicPr>
        <p:blipFill>
          <a:blip r:embed="rId2" cstate="print"/>
          <a:stretch>
            <a:fillRect/>
          </a:stretch>
        </p:blipFill>
        <p:spPr>
          <a:xfrm>
            <a:off x="457200" y="2667000"/>
            <a:ext cx="2253730" cy="3324392"/>
          </a:xfrm>
          <a:prstGeom prst="rect">
            <a:avLst/>
          </a:prstGeom>
        </p:spPr>
      </p:pic>
      <p:sp>
        <p:nvSpPr>
          <p:cNvPr id="6" name="Rectangle 5"/>
          <p:cNvSpPr/>
          <p:nvPr/>
        </p:nvSpPr>
        <p:spPr>
          <a:xfrm>
            <a:off x="-11502"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71624"/>
            <a:ext cx="8229600" cy="5745163"/>
          </a:xfrm>
        </p:spPr>
        <p:txBody>
          <a:bodyPr>
            <a:normAutofit/>
          </a:bodyPr>
          <a:lstStyle/>
          <a:p>
            <a:pPr algn="r" rtl="1">
              <a:buNone/>
            </a:pPr>
            <a:r>
              <a:rPr lang="fa-IR" b="1" dirty="0" smtClean="0">
                <a:cs typeface="B Compset" pitchFamily="2" charset="-78"/>
              </a:rPr>
              <a:t>4)</a:t>
            </a:r>
            <a:r>
              <a:rPr lang="fa-IR" b="1" dirty="0" err="1" smtClean="0">
                <a:cs typeface="B Compset" pitchFamily="2" charset="-78"/>
              </a:rPr>
              <a:t>معيار</a:t>
            </a:r>
            <a:r>
              <a:rPr lang="fa-IR" b="1" dirty="0" smtClean="0">
                <a:cs typeface="B Compset" pitchFamily="2" charset="-78"/>
              </a:rPr>
              <a:t> </a:t>
            </a:r>
            <a:r>
              <a:rPr lang="fa-IR" b="1" dirty="0" err="1" smtClean="0">
                <a:cs typeface="B Compset" pitchFamily="2" charset="-78"/>
              </a:rPr>
              <a:t>فايده</a:t>
            </a:r>
            <a:r>
              <a:rPr lang="fa-IR" b="1" dirty="0" smtClean="0">
                <a:cs typeface="B Compset" pitchFamily="2" charset="-78"/>
              </a:rPr>
              <a:t> به </a:t>
            </a:r>
            <a:r>
              <a:rPr lang="fa-IR" b="1" dirty="0" err="1" smtClean="0">
                <a:cs typeface="B Compset" pitchFamily="2" charset="-78"/>
              </a:rPr>
              <a:t>هزينه</a:t>
            </a:r>
            <a:r>
              <a:rPr lang="fa-IR" b="1" dirty="0" smtClean="0">
                <a:cs typeface="B Compset" pitchFamily="2" charset="-78"/>
              </a:rPr>
              <a:t> (</a:t>
            </a:r>
            <a:r>
              <a:rPr lang="en-US" b="1" dirty="0" smtClean="0">
                <a:cs typeface="B Compset" pitchFamily="2" charset="-78"/>
              </a:rPr>
              <a:t>CBA</a:t>
            </a:r>
            <a:r>
              <a:rPr lang="fa-IR" b="1" dirty="0" smtClean="0">
                <a:cs typeface="B Compset" pitchFamily="2" charset="-78"/>
              </a:rPr>
              <a:t>) </a:t>
            </a:r>
            <a:r>
              <a:rPr lang="en-US" b="1" dirty="0" smtClean="0">
                <a:cs typeface="B Compset" pitchFamily="2" charset="-78"/>
              </a:rPr>
              <a:t>(Cost- Benefit Analysis)</a:t>
            </a:r>
            <a:endParaRPr lang="fa-IR" b="1" dirty="0" smtClean="0">
              <a:cs typeface="B Compset" pitchFamily="2" charset="-78"/>
            </a:endParaRPr>
          </a:p>
          <a:p>
            <a:pPr algn="r" rtl="1">
              <a:buNone/>
            </a:pPr>
            <a:endParaRPr lang="en-US" dirty="0" smtClean="0">
              <a:cs typeface="B Compset" pitchFamily="2" charset="-78"/>
            </a:endParaRPr>
          </a:p>
          <a:p>
            <a:pPr algn="r" rtl="1">
              <a:buNone/>
            </a:pPr>
            <a:r>
              <a:rPr lang="fa-IR" dirty="0" err="1" smtClean="0">
                <a:cs typeface="B Compset" pitchFamily="2" charset="-78"/>
              </a:rPr>
              <a:t>اين</a:t>
            </a:r>
            <a:r>
              <a:rPr lang="fa-IR" dirty="0" smtClean="0">
                <a:cs typeface="B Compset" pitchFamily="2" charset="-78"/>
              </a:rPr>
              <a:t> </a:t>
            </a:r>
            <a:r>
              <a:rPr lang="fa-IR" dirty="0" err="1" smtClean="0">
                <a:cs typeface="B Compset" pitchFamily="2" charset="-78"/>
              </a:rPr>
              <a:t>معيار</a:t>
            </a:r>
            <a:r>
              <a:rPr lang="fa-IR" dirty="0" smtClean="0">
                <a:cs typeface="B Compset" pitchFamily="2" charset="-78"/>
              </a:rPr>
              <a:t> در </a:t>
            </a:r>
            <a:r>
              <a:rPr lang="fa-IR" dirty="0" err="1" smtClean="0">
                <a:cs typeface="B Compset" pitchFamily="2" charset="-78"/>
              </a:rPr>
              <a:t>ارزيابي</a:t>
            </a:r>
            <a:r>
              <a:rPr lang="fa-IR" dirty="0" smtClean="0">
                <a:cs typeface="B Compset" pitchFamily="2" charset="-78"/>
              </a:rPr>
              <a:t> طرحها کاربرد </a:t>
            </a:r>
            <a:r>
              <a:rPr lang="fa-IR" dirty="0" err="1" smtClean="0">
                <a:cs typeface="B Compset" pitchFamily="2" charset="-78"/>
              </a:rPr>
              <a:t>زيادي</a:t>
            </a:r>
            <a:r>
              <a:rPr lang="fa-IR" dirty="0" smtClean="0">
                <a:cs typeface="B Compset" pitchFamily="2" charset="-78"/>
              </a:rPr>
              <a:t> دارد و </a:t>
            </a:r>
            <a:r>
              <a:rPr lang="fa-IR" dirty="0" err="1" smtClean="0">
                <a:cs typeface="B Compset" pitchFamily="2" charset="-78"/>
              </a:rPr>
              <a:t>يکي</a:t>
            </a:r>
            <a:r>
              <a:rPr lang="fa-IR" dirty="0" smtClean="0">
                <a:cs typeface="B Compset" pitchFamily="2" charset="-78"/>
              </a:rPr>
              <a:t> از </a:t>
            </a:r>
            <a:r>
              <a:rPr lang="fa-IR" dirty="0" err="1" smtClean="0">
                <a:cs typeface="B Compset" pitchFamily="2" charset="-78"/>
              </a:rPr>
              <a:t>معيارهاي</a:t>
            </a:r>
            <a:r>
              <a:rPr lang="fa-IR" dirty="0" smtClean="0">
                <a:cs typeface="B Compset" pitchFamily="2" charset="-78"/>
              </a:rPr>
              <a:t> است که از </a:t>
            </a:r>
            <a:r>
              <a:rPr lang="fa-IR" dirty="0" err="1" smtClean="0">
                <a:cs typeface="B Compset" pitchFamily="2" charset="-78"/>
              </a:rPr>
              <a:t>ابتداي</a:t>
            </a:r>
            <a:r>
              <a:rPr lang="fa-IR" dirty="0" smtClean="0">
                <a:cs typeface="B Compset" pitchFamily="2" charset="-78"/>
              </a:rPr>
              <a:t> </a:t>
            </a:r>
            <a:r>
              <a:rPr lang="fa-IR" dirty="0" err="1" smtClean="0">
                <a:cs typeface="B Compset" pitchFamily="2" charset="-78"/>
              </a:rPr>
              <a:t>تحليل</a:t>
            </a:r>
            <a:r>
              <a:rPr lang="fa-IR" dirty="0" smtClean="0">
                <a:cs typeface="B Compset" pitchFamily="2" charset="-78"/>
              </a:rPr>
              <a:t> </a:t>
            </a:r>
            <a:r>
              <a:rPr lang="fa-IR" dirty="0" err="1" smtClean="0">
                <a:cs typeface="B Compset" pitchFamily="2" charset="-78"/>
              </a:rPr>
              <a:t>ارزياي</a:t>
            </a:r>
            <a:r>
              <a:rPr lang="fa-IR" dirty="0" smtClean="0">
                <a:cs typeface="B Compset" pitchFamily="2" charset="-78"/>
              </a:rPr>
              <a:t> طرح مد نظر قرار </a:t>
            </a:r>
            <a:r>
              <a:rPr lang="fa-IR" dirty="0" err="1" smtClean="0">
                <a:cs typeface="B Compset" pitchFamily="2" charset="-78"/>
              </a:rPr>
              <a:t>ميگرد</a:t>
            </a:r>
            <a:r>
              <a:rPr lang="fa-IR" dirty="0" smtClean="0">
                <a:cs typeface="B Compset" pitchFamily="2" charset="-78"/>
              </a:rPr>
              <a:t>.</a:t>
            </a:r>
            <a:endParaRPr lang="en-US" dirty="0" smtClean="0">
              <a:cs typeface="B Compset" pitchFamily="2" charset="-78"/>
            </a:endParaRPr>
          </a:p>
          <a:p>
            <a:pPr algn="r" rtl="1">
              <a:buNone/>
            </a:pPr>
            <a:r>
              <a:rPr lang="fa-IR" dirty="0" smtClean="0">
                <a:cs typeface="B Compset" pitchFamily="2" charset="-78"/>
              </a:rPr>
              <a:t>در </a:t>
            </a:r>
            <a:r>
              <a:rPr lang="fa-IR" dirty="0" err="1" smtClean="0">
                <a:cs typeface="B Compset" pitchFamily="2" charset="-78"/>
              </a:rPr>
              <a:t>حقيقت</a:t>
            </a:r>
            <a:r>
              <a:rPr lang="fa-IR" dirty="0" smtClean="0">
                <a:cs typeface="B Compset" pitchFamily="2" charset="-78"/>
              </a:rPr>
              <a:t> </a:t>
            </a:r>
            <a:r>
              <a:rPr lang="fa-IR" dirty="0" err="1" smtClean="0">
                <a:cs typeface="B Compset" pitchFamily="2" charset="-78"/>
              </a:rPr>
              <a:t>تحليل</a:t>
            </a:r>
            <a:r>
              <a:rPr lang="fa-IR" dirty="0" smtClean="0">
                <a:cs typeface="B Compset" pitchFamily="2" charset="-78"/>
              </a:rPr>
              <a:t> </a:t>
            </a:r>
            <a:r>
              <a:rPr lang="fa-IR" dirty="0" err="1" smtClean="0">
                <a:cs typeface="B Compset" pitchFamily="2" charset="-78"/>
              </a:rPr>
              <a:t>هزينه</a:t>
            </a:r>
            <a:r>
              <a:rPr lang="fa-IR" dirty="0" smtClean="0">
                <a:cs typeface="B Compset" pitchFamily="2" charset="-78"/>
              </a:rPr>
              <a:t> </a:t>
            </a:r>
            <a:r>
              <a:rPr lang="fa-IR" dirty="0" err="1" smtClean="0">
                <a:cs typeface="B Compset" pitchFamily="2" charset="-78"/>
              </a:rPr>
              <a:t>فايده</a:t>
            </a:r>
            <a:r>
              <a:rPr lang="fa-IR" dirty="0" smtClean="0">
                <a:cs typeface="B Compset" pitchFamily="2" charset="-78"/>
              </a:rPr>
              <a:t> که </a:t>
            </a:r>
            <a:r>
              <a:rPr lang="fa-IR" dirty="0" err="1" smtClean="0">
                <a:cs typeface="B Compset" pitchFamily="2" charset="-78"/>
              </a:rPr>
              <a:t>دراين</a:t>
            </a:r>
            <a:r>
              <a:rPr lang="fa-IR" dirty="0" smtClean="0">
                <a:cs typeface="B Compset" pitchFamily="2" charset="-78"/>
              </a:rPr>
              <a:t> </a:t>
            </a:r>
            <a:r>
              <a:rPr lang="fa-IR" dirty="0" err="1" smtClean="0">
                <a:cs typeface="B Compset" pitchFamily="2" charset="-78"/>
              </a:rPr>
              <a:t>معيار</a:t>
            </a:r>
            <a:r>
              <a:rPr lang="fa-IR" dirty="0" smtClean="0">
                <a:cs typeface="B Compset" pitchFamily="2" charset="-78"/>
              </a:rPr>
              <a:t> مورد استفاده قرار </a:t>
            </a:r>
            <a:r>
              <a:rPr lang="fa-IR" dirty="0" err="1" smtClean="0">
                <a:cs typeface="B Compset" pitchFamily="2" charset="-78"/>
              </a:rPr>
              <a:t>ميگرد</a:t>
            </a:r>
            <a:r>
              <a:rPr lang="fa-IR" dirty="0" smtClean="0">
                <a:cs typeface="B Compset" pitchFamily="2" charset="-78"/>
              </a:rPr>
              <a:t> پايه اساس </a:t>
            </a:r>
            <a:r>
              <a:rPr lang="fa-IR" dirty="0" err="1" smtClean="0">
                <a:cs typeface="B Compset" pitchFamily="2" charset="-78"/>
              </a:rPr>
              <a:t>ارزيابي</a:t>
            </a:r>
            <a:r>
              <a:rPr lang="fa-IR" dirty="0" smtClean="0">
                <a:cs typeface="B Compset" pitchFamily="2" charset="-78"/>
              </a:rPr>
              <a:t> طرحها </a:t>
            </a:r>
            <a:r>
              <a:rPr lang="fa-IR" dirty="0" err="1" smtClean="0">
                <a:cs typeface="B Compset" pitchFamily="2" charset="-78"/>
              </a:rPr>
              <a:t>مي</a:t>
            </a:r>
            <a:r>
              <a:rPr lang="fa-IR" dirty="0" smtClean="0">
                <a:cs typeface="B Compset" pitchFamily="2" charset="-78"/>
              </a:rPr>
              <a:t> باشد.</a:t>
            </a:r>
            <a:endParaRPr lang="en-US" dirty="0" smtClean="0">
              <a:cs typeface="B Compset" pitchFamily="2" charset="-78"/>
            </a:endParaRPr>
          </a:p>
          <a:p>
            <a:pPr algn="r" rtl="1">
              <a:buNone/>
            </a:pPr>
            <a:r>
              <a:rPr lang="fa-IR" dirty="0" smtClean="0">
                <a:cs typeface="B Compset" pitchFamily="2" charset="-78"/>
              </a:rPr>
              <a:t>بر اساس </a:t>
            </a:r>
            <a:r>
              <a:rPr lang="fa-IR" dirty="0" err="1" smtClean="0">
                <a:cs typeface="B Compset" pitchFamily="2" charset="-78"/>
              </a:rPr>
              <a:t>معيار</a:t>
            </a:r>
            <a:r>
              <a:rPr lang="fa-IR" dirty="0" smtClean="0">
                <a:cs typeface="B Compset" pitchFamily="2" charset="-78"/>
              </a:rPr>
              <a:t> نسبت </a:t>
            </a:r>
            <a:r>
              <a:rPr lang="fa-IR" dirty="0" err="1" smtClean="0">
                <a:cs typeface="B Compset" pitchFamily="2" charset="-78"/>
              </a:rPr>
              <a:t>فايده</a:t>
            </a:r>
            <a:r>
              <a:rPr lang="fa-IR" dirty="0" smtClean="0">
                <a:cs typeface="B Compset" pitchFamily="2" charset="-78"/>
              </a:rPr>
              <a:t> به </a:t>
            </a:r>
            <a:r>
              <a:rPr lang="fa-IR" dirty="0" err="1" smtClean="0">
                <a:cs typeface="B Compset" pitchFamily="2" charset="-78"/>
              </a:rPr>
              <a:t>هزينه</a:t>
            </a:r>
            <a:r>
              <a:rPr lang="fa-IR" dirty="0" smtClean="0">
                <a:cs typeface="B Compset" pitchFamily="2" charset="-78"/>
              </a:rPr>
              <a:t> لازم است </a:t>
            </a:r>
            <a:r>
              <a:rPr lang="fa-IR" dirty="0" err="1" smtClean="0">
                <a:cs typeface="B Compset" pitchFamily="2" charset="-78"/>
              </a:rPr>
              <a:t>براي</a:t>
            </a:r>
            <a:r>
              <a:rPr lang="fa-IR" dirty="0" smtClean="0">
                <a:cs typeface="B Compset" pitchFamily="2" charset="-78"/>
              </a:rPr>
              <a:t> هر طرح ارزش </a:t>
            </a:r>
            <a:r>
              <a:rPr lang="fa-IR" dirty="0" err="1" smtClean="0">
                <a:cs typeface="B Compset" pitchFamily="2" charset="-78"/>
              </a:rPr>
              <a:t>فعلي</a:t>
            </a:r>
            <a:r>
              <a:rPr lang="fa-IR" dirty="0" smtClean="0">
                <a:cs typeface="B Compset" pitchFamily="2" charset="-78"/>
              </a:rPr>
              <a:t> </a:t>
            </a:r>
            <a:r>
              <a:rPr lang="fa-IR" dirty="0" err="1" smtClean="0">
                <a:cs typeface="B Compset" pitchFamily="2" charset="-78"/>
              </a:rPr>
              <a:t>فايده</a:t>
            </a:r>
            <a:r>
              <a:rPr lang="fa-IR" dirty="0" smtClean="0">
                <a:cs typeface="B Compset" pitchFamily="2" charset="-78"/>
              </a:rPr>
              <a:t> ها و </a:t>
            </a:r>
            <a:r>
              <a:rPr lang="fa-IR" dirty="0" err="1" smtClean="0">
                <a:cs typeface="B Compset" pitchFamily="2" charset="-78"/>
              </a:rPr>
              <a:t>هزينه</a:t>
            </a:r>
            <a:r>
              <a:rPr lang="fa-IR" dirty="0" smtClean="0">
                <a:cs typeface="B Compset" pitchFamily="2" charset="-78"/>
              </a:rPr>
              <a:t> ها را به طور مجزا محاسبه </a:t>
            </a:r>
            <a:r>
              <a:rPr lang="fa-IR" dirty="0" err="1" smtClean="0">
                <a:cs typeface="B Compset" pitchFamily="2" charset="-78"/>
              </a:rPr>
              <a:t>نموئه</a:t>
            </a:r>
            <a:r>
              <a:rPr lang="fa-IR" dirty="0" smtClean="0">
                <a:cs typeface="B Compset" pitchFamily="2" charset="-78"/>
              </a:rPr>
              <a:t> و آنها را به </a:t>
            </a:r>
            <a:r>
              <a:rPr lang="fa-IR" dirty="0" err="1" smtClean="0">
                <a:cs typeface="B Compset" pitchFamily="2" charset="-78"/>
              </a:rPr>
              <a:t>ترتيب</a:t>
            </a:r>
            <a:r>
              <a:rPr lang="fa-IR" dirty="0" smtClean="0">
                <a:cs typeface="B Compset" pitchFamily="2" charset="-78"/>
              </a:rPr>
              <a:t> در صورت و مخرج </a:t>
            </a:r>
            <a:r>
              <a:rPr lang="fa-IR" dirty="0" err="1" smtClean="0">
                <a:cs typeface="B Compset" pitchFamily="2" charset="-78"/>
              </a:rPr>
              <a:t>يک</a:t>
            </a:r>
            <a:r>
              <a:rPr lang="fa-IR" dirty="0" smtClean="0">
                <a:cs typeface="B Compset" pitchFamily="2" charset="-78"/>
              </a:rPr>
              <a:t> کسر قرار داد.</a:t>
            </a:r>
            <a:endParaRPr lang="en-US" dirty="0" smtClean="0">
              <a:cs typeface="B Compset" pitchFamily="2" charset="-78"/>
            </a:endParaRPr>
          </a:p>
          <a:p>
            <a:pPr algn="l" rtl="1">
              <a:buNone/>
            </a:pPr>
            <a:endParaRPr lang="en-US"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78</a:t>
            </a:r>
            <a:endParaRPr lang="en-US" dirty="0">
              <a:solidFill>
                <a:schemeClr val="tx1"/>
              </a:solidFill>
            </a:endParaRPr>
          </a:p>
        </p:txBody>
      </p:sp>
      <p:sp>
        <p:nvSpPr>
          <p:cNvPr id="5" name="Rectangle 4"/>
          <p:cNvSpPr/>
          <p:nvPr/>
        </p:nvSpPr>
        <p:spPr>
          <a:xfrm>
            <a:off x="-12940"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229600" cy="4525963"/>
          </a:xfrm>
        </p:spPr>
        <p:txBody>
          <a:bodyPr/>
          <a:lstStyle/>
          <a:p>
            <a:pPr algn="r" rtl="1">
              <a:buNone/>
            </a:pPr>
            <a:endParaRPr lang="en-US" dirty="0" smtClean="0">
              <a:cs typeface="B Compset" pitchFamily="2" charset="-78"/>
            </a:endParaRPr>
          </a:p>
          <a:p>
            <a:pPr algn="r" rtl="1">
              <a:buNone/>
            </a:pPr>
            <a:r>
              <a:rPr lang="fa-IR" dirty="0" smtClean="0">
                <a:cs typeface="B Compset" pitchFamily="2" charset="-78"/>
              </a:rPr>
              <a:t>به عبارت </a:t>
            </a:r>
            <a:r>
              <a:rPr lang="fa-IR" dirty="0" err="1" smtClean="0">
                <a:cs typeface="B Compset" pitchFamily="2" charset="-78"/>
              </a:rPr>
              <a:t>ديگر</a:t>
            </a:r>
            <a:r>
              <a:rPr lang="fa-IR" dirty="0" smtClean="0">
                <a:cs typeface="B Compset" pitchFamily="2" charset="-78"/>
              </a:rPr>
              <a:t> </a:t>
            </a:r>
            <a:r>
              <a:rPr lang="fa-IR" dirty="0" err="1" smtClean="0">
                <a:cs typeface="B Compset" pitchFamily="2" charset="-78"/>
              </a:rPr>
              <a:t>چناچه</a:t>
            </a:r>
            <a:r>
              <a:rPr lang="fa-IR" dirty="0" smtClean="0">
                <a:cs typeface="B Compset" pitchFamily="2" charset="-78"/>
              </a:rPr>
              <a:t> ارزش </a:t>
            </a:r>
            <a:r>
              <a:rPr lang="fa-IR" dirty="0" err="1" smtClean="0">
                <a:cs typeface="B Compset" pitchFamily="2" charset="-78"/>
              </a:rPr>
              <a:t>فعلي</a:t>
            </a:r>
            <a:r>
              <a:rPr lang="fa-IR" dirty="0" smtClean="0">
                <a:cs typeface="B Compset" pitchFamily="2" charset="-78"/>
              </a:rPr>
              <a:t> </a:t>
            </a:r>
            <a:r>
              <a:rPr lang="fa-IR" dirty="0" err="1" smtClean="0">
                <a:cs typeface="B Compset" pitchFamily="2" charset="-78"/>
              </a:rPr>
              <a:t>عايديهاي</a:t>
            </a:r>
            <a:r>
              <a:rPr lang="fa-IR" dirty="0" smtClean="0">
                <a:cs typeface="B Compset" pitchFamily="2" charset="-78"/>
              </a:rPr>
              <a:t> </a:t>
            </a:r>
            <a:r>
              <a:rPr lang="fa-IR" dirty="0" err="1" smtClean="0">
                <a:cs typeface="B Compset" pitchFamily="2" charset="-78"/>
              </a:rPr>
              <a:t>يک</a:t>
            </a:r>
            <a:r>
              <a:rPr lang="fa-IR" dirty="0" smtClean="0">
                <a:cs typeface="B Compset" pitchFamily="2" charset="-78"/>
              </a:rPr>
              <a:t> طرح را با </a:t>
            </a:r>
            <a:r>
              <a:rPr lang="en-US" dirty="0" smtClean="0">
                <a:cs typeface="B Compset" pitchFamily="2" charset="-78"/>
              </a:rPr>
              <a:t>b</a:t>
            </a:r>
            <a:r>
              <a:rPr lang="fa-IR" dirty="0" smtClean="0">
                <a:cs typeface="B Compset" pitchFamily="2" charset="-78"/>
              </a:rPr>
              <a:t> و ارزش </a:t>
            </a:r>
            <a:r>
              <a:rPr lang="fa-IR" dirty="0" err="1" smtClean="0">
                <a:cs typeface="B Compset" pitchFamily="2" charset="-78"/>
              </a:rPr>
              <a:t>فعلي</a:t>
            </a:r>
            <a:r>
              <a:rPr lang="fa-IR" dirty="0" smtClean="0">
                <a:cs typeface="B Compset" pitchFamily="2" charset="-78"/>
              </a:rPr>
              <a:t> </a:t>
            </a:r>
            <a:r>
              <a:rPr lang="fa-IR" dirty="0" err="1" smtClean="0">
                <a:cs typeface="B Compset" pitchFamily="2" charset="-78"/>
              </a:rPr>
              <a:t>هزينه</a:t>
            </a:r>
            <a:r>
              <a:rPr lang="fa-IR" dirty="0" smtClean="0">
                <a:cs typeface="B Compset" pitchFamily="2" charset="-78"/>
              </a:rPr>
              <a:t> </a:t>
            </a:r>
            <a:r>
              <a:rPr lang="fa-IR" dirty="0" err="1" smtClean="0">
                <a:cs typeface="B Compset" pitchFamily="2" charset="-78"/>
              </a:rPr>
              <a:t>هاي</a:t>
            </a:r>
            <a:r>
              <a:rPr lang="fa-IR" dirty="0" smtClean="0">
                <a:cs typeface="B Compset" pitchFamily="2" charset="-78"/>
              </a:rPr>
              <a:t> آنرا با </a:t>
            </a:r>
            <a:r>
              <a:rPr lang="en-US" dirty="0" smtClean="0">
                <a:cs typeface="B Compset" pitchFamily="2" charset="-78"/>
              </a:rPr>
              <a:t>c</a:t>
            </a:r>
            <a:r>
              <a:rPr lang="fa-IR" dirty="0" smtClean="0">
                <a:cs typeface="B Compset" pitchFamily="2" charset="-78"/>
              </a:rPr>
              <a:t> </a:t>
            </a:r>
            <a:r>
              <a:rPr lang="fa-IR" dirty="0" err="1" smtClean="0">
                <a:cs typeface="B Compset" pitchFamily="2" charset="-78"/>
              </a:rPr>
              <a:t>نمايش</a:t>
            </a:r>
            <a:r>
              <a:rPr lang="fa-IR" dirty="0" smtClean="0">
                <a:cs typeface="B Compset" pitchFamily="2" charset="-78"/>
              </a:rPr>
              <a:t> </a:t>
            </a:r>
            <a:r>
              <a:rPr lang="fa-IR" dirty="0" err="1" smtClean="0">
                <a:cs typeface="B Compset" pitchFamily="2" charset="-78"/>
              </a:rPr>
              <a:t>دهيم</a:t>
            </a:r>
            <a:r>
              <a:rPr lang="fa-IR" dirty="0" smtClean="0">
                <a:cs typeface="B Compset" pitchFamily="2" charset="-78"/>
              </a:rPr>
              <a:t> در </a:t>
            </a:r>
            <a:r>
              <a:rPr lang="fa-IR" dirty="0" err="1" smtClean="0">
                <a:cs typeface="B Compset" pitchFamily="2" charset="-78"/>
              </a:rPr>
              <a:t>اينصورت</a:t>
            </a:r>
            <a:r>
              <a:rPr lang="fa-IR" dirty="0" smtClean="0">
                <a:cs typeface="B Compset" pitchFamily="2" charset="-78"/>
              </a:rPr>
              <a:t> نسبت </a:t>
            </a:r>
            <a:r>
              <a:rPr lang="fa-IR" dirty="0" err="1" smtClean="0">
                <a:cs typeface="B Compset" pitchFamily="2" charset="-78"/>
              </a:rPr>
              <a:t>فايده</a:t>
            </a:r>
            <a:r>
              <a:rPr lang="fa-IR" dirty="0" smtClean="0">
                <a:cs typeface="B Compset" pitchFamily="2" charset="-78"/>
              </a:rPr>
              <a:t> به </a:t>
            </a:r>
            <a:r>
              <a:rPr lang="fa-IR" dirty="0" err="1" smtClean="0">
                <a:cs typeface="B Compset" pitchFamily="2" charset="-78"/>
              </a:rPr>
              <a:t>هزينه</a:t>
            </a:r>
            <a:r>
              <a:rPr lang="fa-IR" dirty="0" smtClean="0">
                <a:cs typeface="B Compset" pitchFamily="2" charset="-78"/>
              </a:rPr>
              <a:t> را </a:t>
            </a:r>
            <a:r>
              <a:rPr lang="fa-IR" dirty="0" err="1" smtClean="0">
                <a:cs typeface="B Compset" pitchFamily="2" charset="-78"/>
              </a:rPr>
              <a:t>مي</a:t>
            </a:r>
            <a:r>
              <a:rPr lang="fa-IR" dirty="0" smtClean="0">
                <a:cs typeface="B Compset" pitchFamily="2" charset="-78"/>
              </a:rPr>
              <a:t> توان </a:t>
            </a:r>
            <a:r>
              <a:rPr lang="fa-IR" dirty="0" err="1" smtClean="0">
                <a:cs typeface="B Compset" pitchFamily="2" charset="-78"/>
              </a:rPr>
              <a:t>بصورت</a:t>
            </a:r>
            <a:r>
              <a:rPr lang="fa-IR" dirty="0" smtClean="0">
                <a:cs typeface="B Compset" pitchFamily="2" charset="-78"/>
              </a:rPr>
              <a:t> </a:t>
            </a:r>
            <a:r>
              <a:rPr lang="fa-IR" dirty="0" err="1" smtClean="0">
                <a:cs typeface="B Compset" pitchFamily="2" charset="-78"/>
              </a:rPr>
              <a:t>زير</a:t>
            </a:r>
            <a:r>
              <a:rPr lang="fa-IR" dirty="0" smtClean="0">
                <a:cs typeface="B Compset" pitchFamily="2" charset="-78"/>
              </a:rPr>
              <a:t> نشان داد</a:t>
            </a:r>
            <a:endParaRPr lang="en-US"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79</a:t>
            </a:r>
            <a:endParaRPr lang="en-US" dirty="0">
              <a:solidFill>
                <a:schemeClr val="tx1"/>
              </a:solidFill>
            </a:endParaRPr>
          </a:p>
        </p:txBody>
      </p:sp>
      <p:pic>
        <p:nvPicPr>
          <p:cNvPr id="4" name="Picture 3" descr="Capture.PNG16.PNG"/>
          <p:cNvPicPr>
            <a:picLocks noChangeAspect="1"/>
          </p:cNvPicPr>
          <p:nvPr/>
        </p:nvPicPr>
        <p:blipFill>
          <a:blip r:embed="rId2" cstate="print"/>
          <a:stretch>
            <a:fillRect/>
          </a:stretch>
        </p:blipFill>
        <p:spPr>
          <a:xfrm>
            <a:off x="990601" y="2867279"/>
            <a:ext cx="6248399" cy="3643265"/>
          </a:xfrm>
          <a:prstGeom prst="rect">
            <a:avLst/>
          </a:prstGeom>
        </p:spPr>
      </p:pic>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fa-IR" b="1" dirty="0" err="1" smtClean="0">
                <a:cs typeface="B Compset" pitchFamily="2" charset="-78"/>
              </a:rPr>
              <a:t>مفاهيم</a:t>
            </a:r>
            <a:r>
              <a:rPr lang="fa-IR" b="1" dirty="0" smtClean="0">
                <a:cs typeface="B Compset" pitchFamily="2" charset="-78"/>
              </a:rPr>
              <a:t> </a:t>
            </a:r>
            <a:r>
              <a:rPr lang="fa-IR" b="1" dirty="0" err="1" smtClean="0">
                <a:cs typeface="B Compset" pitchFamily="2" charset="-78"/>
              </a:rPr>
              <a:t>اساسي</a:t>
            </a:r>
            <a:r>
              <a:rPr lang="fa-IR" b="1" dirty="0" smtClean="0">
                <a:cs typeface="B Compset" pitchFamily="2" charset="-78"/>
              </a:rPr>
              <a:t> اقتصاد </a:t>
            </a:r>
            <a:r>
              <a:rPr lang="fa-IR" b="1" dirty="0" err="1" smtClean="0">
                <a:cs typeface="B Compset" pitchFamily="2" charset="-78"/>
              </a:rPr>
              <a:t>مهندسي</a:t>
            </a:r>
            <a:r>
              <a:rPr lang="en-US" dirty="0" smtClean="0">
                <a:cs typeface="B Compset" pitchFamily="2" charset="-78"/>
              </a:rPr>
              <a:t/>
            </a:r>
            <a:br>
              <a:rPr lang="en-US" dirty="0" smtClean="0">
                <a:cs typeface="B Compset" pitchFamily="2" charset="-78"/>
              </a:rPr>
            </a:br>
            <a:endParaRPr lang="en-US" dirty="0">
              <a:cs typeface="B Compset" pitchFamily="2" charset="-78"/>
            </a:endParaRPr>
          </a:p>
        </p:txBody>
      </p:sp>
      <p:sp>
        <p:nvSpPr>
          <p:cNvPr id="3" name="Content Placeholder 2"/>
          <p:cNvSpPr>
            <a:spLocks noGrp="1"/>
          </p:cNvSpPr>
          <p:nvPr>
            <p:ph idx="1"/>
          </p:nvPr>
        </p:nvSpPr>
        <p:spPr/>
        <p:txBody>
          <a:bodyPr>
            <a:normAutofit/>
          </a:bodyPr>
          <a:lstStyle/>
          <a:p>
            <a:pPr algn="r" rtl="1">
              <a:buNone/>
            </a:pPr>
            <a:r>
              <a:rPr lang="fa-IR" dirty="0" err="1" smtClean="0">
                <a:cs typeface="B Compset" pitchFamily="2" charset="-78"/>
              </a:rPr>
              <a:t>يکي</a:t>
            </a:r>
            <a:r>
              <a:rPr lang="fa-IR" dirty="0" smtClean="0">
                <a:cs typeface="B Compset" pitchFamily="2" charset="-78"/>
              </a:rPr>
              <a:t> </a:t>
            </a:r>
            <a:r>
              <a:rPr lang="fa-IR" dirty="0">
                <a:cs typeface="B Compset" pitchFamily="2" charset="-78"/>
              </a:rPr>
              <a:t>از اهداف مهم اقتصاد </a:t>
            </a:r>
            <a:r>
              <a:rPr lang="fa-IR" dirty="0" err="1">
                <a:cs typeface="B Compset" pitchFamily="2" charset="-78"/>
              </a:rPr>
              <a:t>مهندسي</a:t>
            </a:r>
            <a:r>
              <a:rPr lang="fa-IR" dirty="0">
                <a:cs typeface="B Compset" pitchFamily="2" charset="-78"/>
              </a:rPr>
              <a:t> استفاده از فنون </a:t>
            </a:r>
            <a:r>
              <a:rPr lang="fa-IR" dirty="0" err="1">
                <a:cs typeface="B Compset" pitchFamily="2" charset="-78"/>
              </a:rPr>
              <a:t>تحليلي</a:t>
            </a:r>
            <a:r>
              <a:rPr lang="fa-IR" dirty="0">
                <a:cs typeface="B Compset" pitchFamily="2" charset="-78"/>
              </a:rPr>
              <a:t> </a:t>
            </a:r>
            <a:r>
              <a:rPr lang="fa-IR" dirty="0" err="1">
                <a:cs typeface="B Compset" pitchFamily="2" charset="-78"/>
              </a:rPr>
              <a:t>براي</a:t>
            </a:r>
            <a:r>
              <a:rPr lang="fa-IR" dirty="0">
                <a:cs typeface="B Compset" pitchFamily="2" charset="-78"/>
              </a:rPr>
              <a:t> </a:t>
            </a:r>
            <a:r>
              <a:rPr lang="fa-IR" dirty="0" err="1">
                <a:cs typeface="B Compset" pitchFamily="2" charset="-78"/>
              </a:rPr>
              <a:t>ازريابي</a:t>
            </a:r>
            <a:r>
              <a:rPr lang="fa-IR" dirty="0">
                <a:cs typeface="B Compset" pitchFamily="2" charset="-78"/>
              </a:rPr>
              <a:t> </a:t>
            </a:r>
            <a:r>
              <a:rPr lang="fa-IR" dirty="0" err="1">
                <a:cs typeface="B Compset" pitchFamily="2" charset="-78"/>
              </a:rPr>
              <a:t>اقتصادي</a:t>
            </a:r>
            <a:r>
              <a:rPr lang="fa-IR" dirty="0">
                <a:cs typeface="B Compset" pitchFamily="2" charset="-78"/>
              </a:rPr>
              <a:t> پروژه </a:t>
            </a:r>
            <a:r>
              <a:rPr lang="fa-IR" dirty="0" err="1">
                <a:cs typeface="B Compset" pitchFamily="2" charset="-78"/>
              </a:rPr>
              <a:t>هاي</a:t>
            </a:r>
            <a:r>
              <a:rPr lang="fa-IR" dirty="0">
                <a:cs typeface="B Compset" pitchFamily="2" charset="-78"/>
              </a:rPr>
              <a:t> </a:t>
            </a:r>
            <a:r>
              <a:rPr lang="fa-IR" dirty="0" err="1">
                <a:cs typeface="B Compset" pitchFamily="2" charset="-78"/>
              </a:rPr>
              <a:t>مهندسي</a:t>
            </a:r>
            <a:r>
              <a:rPr lang="fa-IR" dirty="0">
                <a:cs typeface="B Compset" pitchFamily="2" charset="-78"/>
              </a:rPr>
              <a:t> است.</a:t>
            </a:r>
            <a:endParaRPr lang="en-US" dirty="0">
              <a:cs typeface="B Compset" pitchFamily="2" charset="-78"/>
            </a:endParaRPr>
          </a:p>
          <a:p>
            <a:pPr algn="r" rtl="1">
              <a:buNone/>
            </a:pPr>
            <a:r>
              <a:rPr lang="fa-IR" dirty="0">
                <a:cs typeface="B Compset" pitchFamily="2" charset="-78"/>
              </a:rPr>
              <a:t>سرتاسر کل </a:t>
            </a:r>
            <a:r>
              <a:rPr lang="fa-IR" dirty="0" err="1">
                <a:cs typeface="B Compset" pitchFamily="2" charset="-78"/>
              </a:rPr>
              <a:t>فرآيند</a:t>
            </a:r>
            <a:r>
              <a:rPr lang="fa-IR" dirty="0">
                <a:cs typeface="B Compset" pitchFamily="2" charset="-78"/>
              </a:rPr>
              <a:t> برنامه </a:t>
            </a:r>
            <a:r>
              <a:rPr lang="fa-IR" dirty="0" err="1">
                <a:cs typeface="B Compset" pitchFamily="2" charset="-78"/>
              </a:rPr>
              <a:t>ريزي</a:t>
            </a:r>
            <a:r>
              <a:rPr lang="fa-IR" dirty="0">
                <a:cs typeface="B Compset" pitchFamily="2" charset="-78"/>
              </a:rPr>
              <a:t>، </a:t>
            </a:r>
            <a:r>
              <a:rPr lang="fa-IR" dirty="0" err="1">
                <a:cs typeface="B Compset" pitchFamily="2" charset="-78"/>
              </a:rPr>
              <a:t>طراحي</a:t>
            </a:r>
            <a:r>
              <a:rPr lang="fa-IR" dirty="0">
                <a:cs typeface="B Compset" pitchFamily="2" charset="-78"/>
              </a:rPr>
              <a:t>،ساخت اجرا و </a:t>
            </a:r>
            <a:r>
              <a:rPr lang="fa-IR" dirty="0" err="1">
                <a:cs typeface="B Compset" pitchFamily="2" charset="-78"/>
              </a:rPr>
              <a:t>نگهداري</a:t>
            </a:r>
            <a:r>
              <a:rPr lang="fa-IR" dirty="0">
                <a:cs typeface="B Compset" pitchFamily="2" charset="-78"/>
              </a:rPr>
              <a:t> </a:t>
            </a:r>
            <a:r>
              <a:rPr lang="fa-IR" dirty="0" err="1">
                <a:cs typeface="B Compset" pitchFamily="2" charset="-78"/>
              </a:rPr>
              <a:t>سيستمهاي</a:t>
            </a:r>
            <a:r>
              <a:rPr lang="fa-IR" dirty="0">
                <a:cs typeface="B Compset" pitchFamily="2" charset="-78"/>
              </a:rPr>
              <a:t> </a:t>
            </a:r>
            <a:r>
              <a:rPr lang="fa-IR" dirty="0" err="1">
                <a:cs typeface="B Compset" pitchFamily="2" charset="-78"/>
              </a:rPr>
              <a:t>مهندسي</a:t>
            </a:r>
            <a:r>
              <a:rPr lang="fa-IR" dirty="0">
                <a:cs typeface="B Compset" pitchFamily="2" charset="-78"/>
              </a:rPr>
              <a:t>، مانند کارخانه </a:t>
            </a:r>
            <a:r>
              <a:rPr lang="fa-IR" dirty="0" err="1">
                <a:cs typeface="B Compset" pitchFamily="2" charset="-78"/>
              </a:rPr>
              <a:t>هاي</a:t>
            </a:r>
            <a:r>
              <a:rPr lang="fa-IR" dirty="0">
                <a:cs typeface="B Compset" pitchFamily="2" charset="-78"/>
              </a:rPr>
              <a:t> </a:t>
            </a:r>
            <a:r>
              <a:rPr lang="fa-IR" dirty="0" err="1">
                <a:cs typeface="B Compset" pitchFamily="2" charset="-78"/>
              </a:rPr>
              <a:t>صنعتي</a:t>
            </a:r>
            <a:r>
              <a:rPr lang="fa-IR" dirty="0">
                <a:cs typeface="B Compset" pitchFamily="2" charset="-78"/>
              </a:rPr>
              <a:t>،</a:t>
            </a:r>
            <a:r>
              <a:rPr lang="fa-IR" dirty="0" err="1">
                <a:cs typeface="B Compset" pitchFamily="2" charset="-78"/>
              </a:rPr>
              <a:t>طرحهاي</a:t>
            </a:r>
            <a:r>
              <a:rPr lang="fa-IR" dirty="0">
                <a:cs typeface="B Compset" pitchFamily="2" charset="-78"/>
              </a:rPr>
              <a:t> </a:t>
            </a:r>
            <a:r>
              <a:rPr lang="fa-IR" dirty="0" err="1">
                <a:cs typeface="B Compset" pitchFamily="2" charset="-78"/>
              </a:rPr>
              <a:t>ملي</a:t>
            </a:r>
            <a:r>
              <a:rPr lang="fa-IR" dirty="0">
                <a:cs typeface="B Compset" pitchFamily="2" charset="-78"/>
              </a:rPr>
              <a:t> و... </a:t>
            </a:r>
            <a:r>
              <a:rPr lang="fa-IR" dirty="0" err="1">
                <a:cs typeface="B Compset" pitchFamily="2" charset="-78"/>
              </a:rPr>
              <a:t>حاوي</a:t>
            </a:r>
            <a:r>
              <a:rPr lang="fa-IR" dirty="0">
                <a:cs typeface="B Compset" pitchFamily="2" charset="-78"/>
              </a:rPr>
              <a:t> </a:t>
            </a:r>
            <a:r>
              <a:rPr lang="fa-IR" dirty="0" err="1">
                <a:cs typeface="B Compset" pitchFamily="2" charset="-78"/>
              </a:rPr>
              <a:t>بسياري</a:t>
            </a:r>
            <a:r>
              <a:rPr lang="fa-IR" dirty="0">
                <a:cs typeface="B Compset" pitchFamily="2" charset="-78"/>
              </a:rPr>
              <a:t> </a:t>
            </a:r>
            <a:r>
              <a:rPr lang="fa-IR" dirty="0" err="1">
                <a:cs typeface="B Compset" pitchFamily="2" charset="-78"/>
              </a:rPr>
              <a:t>تصميمات</a:t>
            </a:r>
            <a:r>
              <a:rPr lang="fa-IR" dirty="0">
                <a:cs typeface="B Compset" pitchFamily="2" charset="-78"/>
              </a:rPr>
              <a:t> مهم و اغلب </a:t>
            </a:r>
            <a:r>
              <a:rPr lang="fa-IR" dirty="0" err="1">
                <a:cs typeface="B Compset" pitchFamily="2" charset="-78"/>
              </a:rPr>
              <a:t>پيچيده</a:t>
            </a:r>
            <a:r>
              <a:rPr lang="fa-IR" dirty="0">
                <a:cs typeface="B Compset" pitchFamily="2" charset="-78"/>
              </a:rPr>
              <a:t> است.</a:t>
            </a:r>
            <a:endParaRPr lang="en-US" dirty="0">
              <a:cs typeface="B Compset" pitchFamily="2" charset="-78"/>
            </a:endParaRPr>
          </a:p>
          <a:p>
            <a:pPr algn="r" rtl="1">
              <a:buNone/>
            </a:pPr>
            <a:r>
              <a:rPr lang="fa-IR" dirty="0">
                <a:cs typeface="B Compset" pitchFamily="2" charset="-78"/>
              </a:rPr>
              <a:t>در تحقق هر پروژه </a:t>
            </a:r>
            <a:r>
              <a:rPr lang="fa-IR" dirty="0" err="1">
                <a:cs typeface="B Compset" pitchFamily="2" charset="-78"/>
              </a:rPr>
              <a:t>جديد</a:t>
            </a:r>
            <a:r>
              <a:rPr lang="fa-IR" dirty="0">
                <a:cs typeface="B Compset" pitchFamily="2" charset="-78"/>
              </a:rPr>
              <a:t> که </a:t>
            </a:r>
            <a:r>
              <a:rPr lang="fa-IR" dirty="0" err="1">
                <a:cs typeface="B Compset" pitchFamily="2" charset="-78"/>
              </a:rPr>
              <a:t>نيازمند</a:t>
            </a:r>
            <a:r>
              <a:rPr lang="fa-IR" dirty="0">
                <a:cs typeface="B Compset" pitchFamily="2" charset="-78"/>
              </a:rPr>
              <a:t> </a:t>
            </a:r>
            <a:r>
              <a:rPr lang="fa-IR" dirty="0" err="1">
                <a:cs typeface="B Compset" pitchFamily="2" charset="-78"/>
              </a:rPr>
              <a:t>تکنولوژي</a:t>
            </a:r>
            <a:r>
              <a:rPr lang="fa-IR" dirty="0">
                <a:cs typeface="B Compset" pitchFamily="2" charset="-78"/>
              </a:rPr>
              <a:t> مدرن است، توجه به ملاحظات </a:t>
            </a:r>
            <a:r>
              <a:rPr lang="fa-IR" dirty="0" err="1">
                <a:cs typeface="B Compset" pitchFamily="2" charset="-78"/>
              </a:rPr>
              <a:t>فني</a:t>
            </a:r>
            <a:r>
              <a:rPr lang="fa-IR" dirty="0">
                <a:cs typeface="B Compset" pitchFamily="2" charset="-78"/>
              </a:rPr>
              <a:t> و </a:t>
            </a:r>
            <a:r>
              <a:rPr lang="fa-IR" dirty="0" err="1">
                <a:cs typeface="B Compset" pitchFamily="2" charset="-78"/>
              </a:rPr>
              <a:t>اقتصادي</a:t>
            </a:r>
            <a:r>
              <a:rPr lang="fa-IR" dirty="0">
                <a:cs typeface="B Compset" pitchFamily="2" charset="-78"/>
              </a:rPr>
              <a:t> </a:t>
            </a:r>
            <a:r>
              <a:rPr lang="fa-IR" dirty="0" err="1">
                <a:cs typeface="B Compset" pitchFamily="2" charset="-78"/>
              </a:rPr>
              <a:t>امري</a:t>
            </a:r>
            <a:r>
              <a:rPr lang="fa-IR" dirty="0">
                <a:cs typeface="B Compset" pitchFamily="2" charset="-78"/>
              </a:rPr>
              <a:t> مهم و </a:t>
            </a:r>
            <a:r>
              <a:rPr lang="fa-IR" dirty="0" err="1">
                <a:cs typeface="B Compset" pitchFamily="2" charset="-78"/>
              </a:rPr>
              <a:t>اساسي</a:t>
            </a:r>
            <a:r>
              <a:rPr lang="fa-IR" dirty="0">
                <a:cs typeface="B Compset" pitchFamily="2" charset="-78"/>
              </a:rPr>
              <a:t> است</a:t>
            </a:r>
            <a:r>
              <a:rPr lang="fa-IR" dirty="0" smtClean="0">
                <a:cs typeface="B Compset" pitchFamily="2" charset="-78"/>
              </a:rPr>
              <a:t>.</a:t>
            </a:r>
            <a:endParaRPr lang="en-US"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6</a:t>
            </a:r>
            <a:endParaRPr lang="en-US" dirty="0">
              <a:solidFill>
                <a:schemeClr val="tx1"/>
              </a:solidFill>
            </a:endParaRPr>
          </a:p>
        </p:txBody>
      </p:sp>
      <p:sp>
        <p:nvSpPr>
          <p:cNvPr id="6" name="Rectangle 5"/>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rmAutofit/>
          </a:bodyPr>
          <a:lstStyle/>
          <a:p>
            <a:pPr algn="r" rtl="1">
              <a:buNone/>
            </a:pPr>
            <a:r>
              <a:rPr lang="fa-IR" sz="2800" b="1" dirty="0" smtClean="0">
                <a:cs typeface="B Compset" pitchFamily="2" charset="-78"/>
              </a:rPr>
              <a:t>مثال:</a:t>
            </a:r>
          </a:p>
          <a:p>
            <a:pPr algn="r" rtl="1">
              <a:buNone/>
            </a:pPr>
            <a:r>
              <a:rPr lang="fa-IR" sz="2800" dirty="0" smtClean="0">
                <a:cs typeface="B Compset" pitchFamily="2" charset="-78"/>
              </a:rPr>
              <a:t> سه طرح  </a:t>
            </a:r>
            <a:r>
              <a:rPr lang="en-US" sz="2800" dirty="0" smtClean="0">
                <a:cs typeface="B Compset" pitchFamily="2" charset="-78"/>
              </a:rPr>
              <a:t>C,B,A</a:t>
            </a:r>
            <a:r>
              <a:rPr lang="fa-IR" sz="2800" dirty="0" smtClean="0">
                <a:cs typeface="B Compset" pitchFamily="2" charset="-78"/>
              </a:rPr>
              <a:t> وجود دارند و </a:t>
            </a:r>
            <a:r>
              <a:rPr lang="fa-IR" sz="2800" dirty="0" err="1" smtClean="0">
                <a:cs typeface="B Compset" pitchFamily="2" charset="-78"/>
              </a:rPr>
              <a:t>هزينه</a:t>
            </a:r>
            <a:r>
              <a:rPr lang="fa-IR" sz="2800" dirty="0" smtClean="0">
                <a:cs typeface="B Compset" pitchFamily="2" charset="-78"/>
              </a:rPr>
              <a:t> اوليه آنها به </a:t>
            </a:r>
            <a:r>
              <a:rPr lang="fa-IR" sz="2800" dirty="0" err="1" smtClean="0">
                <a:cs typeface="B Compset" pitchFamily="2" charset="-78"/>
              </a:rPr>
              <a:t>ترتيب</a:t>
            </a:r>
            <a:r>
              <a:rPr lang="fa-IR" sz="2800" dirty="0" smtClean="0">
                <a:cs typeface="B Compset" pitchFamily="2" charset="-78"/>
              </a:rPr>
              <a:t> برابر با 1000، 000ر10 و 000ر100 </a:t>
            </a:r>
            <a:r>
              <a:rPr lang="fa-IR" sz="2800" dirty="0" err="1" smtClean="0">
                <a:cs typeface="B Compset" pitchFamily="2" charset="-78"/>
              </a:rPr>
              <a:t>ريال</a:t>
            </a:r>
            <a:r>
              <a:rPr lang="fa-IR" sz="2800" dirty="0" smtClean="0">
                <a:cs typeface="B Compset" pitchFamily="2" charset="-78"/>
              </a:rPr>
              <a:t> </a:t>
            </a:r>
            <a:r>
              <a:rPr lang="fa-IR" sz="2800" dirty="0" err="1" smtClean="0">
                <a:cs typeface="B Compset" pitchFamily="2" charset="-78"/>
              </a:rPr>
              <a:t>مي</a:t>
            </a:r>
            <a:r>
              <a:rPr lang="fa-IR" sz="2800" dirty="0" smtClean="0">
                <a:cs typeface="B Compset" pitchFamily="2" charset="-78"/>
              </a:rPr>
              <a:t> باشد. </a:t>
            </a:r>
            <a:r>
              <a:rPr lang="fa-IR" sz="2800" dirty="0" err="1" smtClean="0">
                <a:cs typeface="B Compset" pitchFamily="2" charset="-78"/>
              </a:rPr>
              <a:t>جريان</a:t>
            </a:r>
            <a:r>
              <a:rPr lang="fa-IR" sz="2800" dirty="0" smtClean="0">
                <a:cs typeface="B Compset" pitchFamily="2" charset="-78"/>
              </a:rPr>
              <a:t> وجوه  </a:t>
            </a:r>
            <a:r>
              <a:rPr lang="fa-IR" sz="2800" dirty="0" err="1" smtClean="0">
                <a:cs typeface="B Compset" pitchFamily="2" charset="-78"/>
              </a:rPr>
              <a:t>عايدي</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طرح در جدول </a:t>
            </a:r>
            <a:r>
              <a:rPr lang="fa-IR" sz="2800" dirty="0" err="1" smtClean="0">
                <a:cs typeface="B Compset" pitchFamily="2" charset="-78"/>
              </a:rPr>
              <a:t>ذيل</a:t>
            </a:r>
            <a:r>
              <a:rPr lang="fa-IR" sz="2800" dirty="0" smtClean="0">
                <a:cs typeface="B Compset" pitchFamily="2" charset="-78"/>
              </a:rPr>
              <a:t> نشان داده شده است براساس نسبت </a:t>
            </a:r>
            <a:r>
              <a:rPr lang="fa-IR" sz="2800" dirty="0" err="1" smtClean="0">
                <a:cs typeface="B Compset" pitchFamily="2" charset="-78"/>
              </a:rPr>
              <a:t>فايده</a:t>
            </a:r>
            <a:r>
              <a:rPr lang="fa-IR" sz="2800" dirty="0" smtClean="0">
                <a:cs typeface="B Compset" pitchFamily="2" charset="-78"/>
              </a:rPr>
              <a:t> به </a:t>
            </a:r>
            <a:r>
              <a:rPr lang="fa-IR" sz="2800" dirty="0" err="1" smtClean="0">
                <a:cs typeface="B Compset" pitchFamily="2" charset="-78"/>
              </a:rPr>
              <a:t>هزينه</a:t>
            </a:r>
            <a:r>
              <a:rPr lang="fa-IR" sz="2800" dirty="0" smtClean="0">
                <a:cs typeface="B Compset" pitchFamily="2" charset="-78"/>
              </a:rPr>
              <a:t> </a:t>
            </a:r>
            <a:r>
              <a:rPr lang="fa-IR" sz="2800" dirty="0" err="1" smtClean="0">
                <a:cs typeface="B Compset" pitchFamily="2" charset="-78"/>
              </a:rPr>
              <a:t>اين</a:t>
            </a:r>
            <a:r>
              <a:rPr lang="fa-IR" sz="2800" dirty="0" smtClean="0">
                <a:cs typeface="B Compset" pitchFamily="2" charset="-78"/>
              </a:rPr>
              <a:t> 3 طرح مستقل را از نظر </a:t>
            </a:r>
            <a:r>
              <a:rPr lang="fa-IR" sz="2800" dirty="0" err="1" smtClean="0">
                <a:cs typeface="B Compset" pitchFamily="2" charset="-78"/>
              </a:rPr>
              <a:t>اقتصادي</a:t>
            </a:r>
            <a:r>
              <a:rPr lang="fa-IR" sz="2800" dirty="0" smtClean="0">
                <a:cs typeface="B Compset" pitchFamily="2" charset="-78"/>
              </a:rPr>
              <a:t> </a:t>
            </a:r>
            <a:r>
              <a:rPr lang="fa-IR" sz="2800" dirty="0" err="1" smtClean="0">
                <a:cs typeface="B Compset" pitchFamily="2" charset="-78"/>
              </a:rPr>
              <a:t>ارزيابي</a:t>
            </a:r>
            <a:r>
              <a:rPr lang="fa-IR" sz="2800" dirty="0" smtClean="0">
                <a:cs typeface="B Compset" pitchFamily="2" charset="-78"/>
              </a:rPr>
              <a:t> </a:t>
            </a:r>
            <a:r>
              <a:rPr lang="fa-IR" sz="2800" dirty="0" err="1" smtClean="0">
                <a:cs typeface="B Compset" pitchFamily="2" charset="-78"/>
              </a:rPr>
              <a:t>نمايند</a:t>
            </a:r>
            <a:r>
              <a:rPr lang="fa-IR" sz="2800" dirty="0" smtClean="0">
                <a:cs typeface="B Compset" pitchFamily="2" charset="-78"/>
              </a:rPr>
              <a:t>.</a:t>
            </a: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fa-IR" sz="2800" dirty="0" smtClean="0">
              <a:cs typeface="B Compset" pitchFamily="2" charset="-78"/>
            </a:endParaRPr>
          </a:p>
          <a:p>
            <a:pPr algn="r" rtl="1">
              <a:buNone/>
            </a:pPr>
            <a:endParaRPr lang="en-US" sz="2800" dirty="0" smtClean="0">
              <a:cs typeface="B Compset" pitchFamily="2" charset="-78"/>
            </a:endParaRPr>
          </a:p>
          <a:p>
            <a:pPr algn="r" rtl="1">
              <a:buNone/>
            </a:pPr>
            <a:endParaRPr lang="en-US" sz="2800" dirty="0">
              <a:cs typeface="B Compset" pitchFamily="2" charset="-78"/>
            </a:endParaRPr>
          </a:p>
        </p:txBody>
      </p:sp>
      <p:sp>
        <p:nvSpPr>
          <p:cNvPr id="5" name="Slide Number Placeholder 4"/>
          <p:cNvSpPr>
            <a:spLocks noGrp="1"/>
          </p:cNvSpPr>
          <p:nvPr>
            <p:ph type="sldNum" sz="quarter" idx="12"/>
          </p:nvPr>
        </p:nvSpPr>
        <p:spPr/>
        <p:txBody>
          <a:bodyPr/>
          <a:lstStyle/>
          <a:p>
            <a:r>
              <a:rPr lang="fa-IR" dirty="0" smtClean="0">
                <a:solidFill>
                  <a:schemeClr val="tx1"/>
                </a:solidFill>
              </a:rPr>
              <a:t>80</a:t>
            </a:r>
            <a:endParaRPr lang="en-US" dirty="0">
              <a:solidFill>
                <a:schemeClr val="tx1"/>
              </a:solidFill>
            </a:endParaRPr>
          </a:p>
        </p:txBody>
      </p:sp>
      <p:pic>
        <p:nvPicPr>
          <p:cNvPr id="4" name="Picture 3" descr="Capture.PNG17.PNG"/>
          <p:cNvPicPr>
            <a:picLocks noChangeAspect="1"/>
          </p:cNvPicPr>
          <p:nvPr/>
        </p:nvPicPr>
        <p:blipFill>
          <a:blip r:embed="rId2" cstate="print"/>
          <a:stretch>
            <a:fillRect/>
          </a:stretch>
        </p:blipFill>
        <p:spPr>
          <a:xfrm>
            <a:off x="381000" y="2895599"/>
            <a:ext cx="8001000" cy="2057401"/>
          </a:xfrm>
          <a:prstGeom prst="rect">
            <a:avLst/>
          </a:prstGeom>
        </p:spPr>
      </p:pic>
      <p:sp>
        <p:nvSpPr>
          <p:cNvPr id="6" name="Rectangle 5"/>
          <p:cNvSpPr/>
          <p:nvPr/>
        </p:nvSpPr>
        <p:spPr>
          <a:xfrm>
            <a:off x="0" y="6498096"/>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normAutofit/>
          </a:bodyPr>
          <a:lstStyle/>
          <a:p>
            <a:pPr algn="r"/>
            <a:r>
              <a:rPr lang="fa-IR" dirty="0" smtClean="0"/>
              <a:t>مباحث نوین تصمیم گیری</a:t>
            </a:r>
            <a:endParaRPr lang="en-US" dirty="0"/>
          </a:p>
        </p:txBody>
      </p:sp>
      <p:sp>
        <p:nvSpPr>
          <p:cNvPr id="3" name="Content Placeholder 2"/>
          <p:cNvSpPr>
            <a:spLocks noGrp="1"/>
          </p:cNvSpPr>
          <p:nvPr>
            <p:ph idx="1"/>
          </p:nvPr>
        </p:nvSpPr>
        <p:spPr>
          <a:xfrm>
            <a:off x="0" y="1524000"/>
            <a:ext cx="9067800" cy="4525963"/>
          </a:xfrm>
        </p:spPr>
        <p:txBody>
          <a:bodyPr/>
          <a:lstStyle/>
          <a:p>
            <a:pPr marL="0" indent="0" rtl="1">
              <a:buNone/>
            </a:pPr>
            <a:r>
              <a:rPr lang="fa-IR" sz="2400" u="sng" dirty="0">
                <a:cs typeface="B Lotus" panose="00000400000000000000" pitchFamily="2" charset="-78"/>
              </a:rPr>
              <a:t>مدل های تصمیم گیری چند معیاره </a:t>
            </a:r>
            <a:r>
              <a:rPr lang="en-US" sz="2400" u="sng" dirty="0">
                <a:cs typeface="B Lotus" panose="00000400000000000000" pitchFamily="2" charset="-78"/>
              </a:rPr>
              <a:t>   MCDM </a:t>
            </a:r>
            <a:r>
              <a:rPr lang="en-US" sz="2000" u="sng" dirty="0">
                <a:cs typeface="B Lotus" panose="00000400000000000000" pitchFamily="2" charset="-78"/>
              </a:rPr>
              <a:t>(</a:t>
            </a:r>
            <a:r>
              <a:rPr lang="en-US" sz="2000" u="sng" dirty="0">
                <a:solidFill>
                  <a:srgbClr val="FF0000"/>
                </a:solidFill>
                <a:cs typeface="B Lotus" panose="00000400000000000000" pitchFamily="2" charset="-78"/>
              </a:rPr>
              <a:t>M</a:t>
            </a:r>
            <a:r>
              <a:rPr lang="en-US" sz="2000" u="sng" dirty="0">
                <a:cs typeface="B Lotus" panose="00000400000000000000" pitchFamily="2" charset="-78"/>
              </a:rPr>
              <a:t>ulti </a:t>
            </a:r>
            <a:r>
              <a:rPr lang="en-US" sz="2000" u="sng" dirty="0">
                <a:solidFill>
                  <a:srgbClr val="FF0000"/>
                </a:solidFill>
                <a:cs typeface="B Lotus" panose="00000400000000000000" pitchFamily="2" charset="-78"/>
              </a:rPr>
              <a:t>C</a:t>
            </a:r>
            <a:r>
              <a:rPr lang="en-US" sz="2000" u="sng" dirty="0">
                <a:cs typeface="B Lotus" panose="00000400000000000000" pitchFamily="2" charset="-78"/>
              </a:rPr>
              <a:t>riteria </a:t>
            </a:r>
            <a:r>
              <a:rPr lang="en-US" sz="2000" u="sng" dirty="0">
                <a:solidFill>
                  <a:srgbClr val="FF0000"/>
                </a:solidFill>
                <a:cs typeface="B Lotus" panose="00000400000000000000" pitchFamily="2" charset="-78"/>
              </a:rPr>
              <a:t>D</a:t>
            </a:r>
            <a:r>
              <a:rPr lang="en-US" sz="2000" u="sng" dirty="0">
                <a:cs typeface="B Lotus" panose="00000400000000000000" pitchFamily="2" charset="-78"/>
              </a:rPr>
              <a:t>ecision </a:t>
            </a:r>
            <a:r>
              <a:rPr lang="en-US" sz="2000" u="sng" dirty="0">
                <a:solidFill>
                  <a:srgbClr val="FF0000"/>
                </a:solidFill>
                <a:cs typeface="B Lotus" panose="00000400000000000000" pitchFamily="2" charset="-78"/>
              </a:rPr>
              <a:t>M</a:t>
            </a:r>
            <a:r>
              <a:rPr lang="en-US" sz="2000" u="sng" dirty="0">
                <a:cs typeface="B Lotus" panose="00000400000000000000" pitchFamily="2" charset="-78"/>
              </a:rPr>
              <a:t>arking</a:t>
            </a:r>
            <a:r>
              <a:rPr lang="en-US" sz="2400" u="sng" dirty="0" smtClean="0">
                <a:cs typeface="B Lotus" panose="00000400000000000000" pitchFamily="2" charset="-78"/>
              </a:rPr>
              <a:t>)</a:t>
            </a:r>
            <a:endParaRPr lang="fa-IR" sz="2400" u="sng" dirty="0" smtClean="0">
              <a:cs typeface="B Lotus" panose="00000400000000000000" pitchFamily="2" charset="-78"/>
            </a:endParaRPr>
          </a:p>
          <a:p>
            <a:pPr marL="0" indent="0" rtl="1">
              <a:buNone/>
            </a:pPr>
            <a:endParaRPr lang="fa-IR" sz="2400" u="sng" dirty="0">
              <a:cs typeface="B Lotus" panose="00000400000000000000" pitchFamily="2" charset="-78"/>
            </a:endParaRPr>
          </a:p>
          <a:p>
            <a:pPr marL="0" indent="0" rtl="1">
              <a:buNone/>
            </a:pPr>
            <a:endParaRPr lang="en-US" sz="2400" dirty="0">
              <a:cs typeface="B Lotus" panose="00000400000000000000" pitchFamily="2" charset="-78"/>
            </a:endParaRPr>
          </a:p>
          <a:p>
            <a:pPr marL="0" lvl="0" indent="0">
              <a:buNone/>
            </a:pPr>
            <a:r>
              <a:rPr lang="en-US" dirty="0" smtClean="0">
                <a:solidFill>
                  <a:srgbClr val="C00000"/>
                </a:solidFill>
                <a:latin typeface="Times New Roman" panose="02020603050405020304" pitchFamily="18" charset="0"/>
                <a:cs typeface="Times New Roman" panose="02020603050405020304" pitchFamily="18" charset="0"/>
              </a:rPr>
              <a:t>1) </a:t>
            </a:r>
            <a:r>
              <a:rPr lang="en-US" dirty="0" smtClean="0">
                <a:solidFill>
                  <a:schemeClr val="tx1"/>
                </a:solidFill>
                <a:latin typeface="Times New Roman" panose="02020603050405020304" pitchFamily="18" charset="0"/>
                <a:cs typeface="Times New Roman" panose="02020603050405020304" pitchFamily="18" charset="0"/>
              </a:rPr>
              <a:t>MADM </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M</a:t>
            </a:r>
            <a:r>
              <a:rPr lang="en-US" sz="2400" dirty="0">
                <a:solidFill>
                  <a:schemeClr val="tx1"/>
                </a:solidFill>
                <a:latin typeface="Times New Roman" panose="02020603050405020304" pitchFamily="18" charset="0"/>
                <a:cs typeface="Times New Roman" panose="02020603050405020304" pitchFamily="18" charset="0"/>
              </a:rPr>
              <a:t>ulti </a:t>
            </a:r>
            <a:r>
              <a:rPr lang="en-US" sz="2400" dirty="0">
                <a:solidFill>
                  <a:srgbClr val="FF0000"/>
                </a:solidFill>
                <a:latin typeface="Times New Roman" panose="02020603050405020304" pitchFamily="18" charset="0"/>
                <a:cs typeface="Times New Roman" panose="02020603050405020304" pitchFamily="18" charset="0"/>
              </a:rPr>
              <a:t>A</a:t>
            </a:r>
            <a:r>
              <a:rPr lang="en-US" sz="2400" dirty="0">
                <a:solidFill>
                  <a:schemeClr val="tx1"/>
                </a:solidFill>
                <a:latin typeface="Times New Roman" panose="02020603050405020304" pitchFamily="18" charset="0"/>
                <a:cs typeface="Times New Roman" panose="02020603050405020304" pitchFamily="18" charset="0"/>
              </a:rPr>
              <a:t>ttribute </a:t>
            </a:r>
            <a:r>
              <a:rPr lang="en-US" sz="2400" dirty="0">
                <a:solidFill>
                  <a:srgbClr val="FF0000"/>
                </a:solidFill>
                <a:latin typeface="Times New Roman" panose="02020603050405020304" pitchFamily="18" charset="0"/>
                <a:cs typeface="Times New Roman" panose="02020603050405020304" pitchFamily="18" charset="0"/>
              </a:rPr>
              <a:t>D</a:t>
            </a:r>
            <a:r>
              <a:rPr lang="en-US" sz="2400" dirty="0">
                <a:solidFill>
                  <a:schemeClr val="tx1"/>
                </a:solidFill>
                <a:latin typeface="Times New Roman" panose="02020603050405020304" pitchFamily="18" charset="0"/>
                <a:cs typeface="Times New Roman" panose="02020603050405020304" pitchFamily="18" charset="0"/>
              </a:rPr>
              <a:t>ecision </a:t>
            </a:r>
            <a:r>
              <a:rPr lang="en-US" sz="2400" dirty="0">
                <a:solidFill>
                  <a:srgbClr val="FF0000"/>
                </a:solidFill>
                <a:latin typeface="Times New Roman" panose="02020603050405020304" pitchFamily="18" charset="0"/>
                <a:cs typeface="Times New Roman" panose="02020603050405020304" pitchFamily="18" charset="0"/>
              </a:rPr>
              <a:t>M</a:t>
            </a:r>
            <a:r>
              <a:rPr lang="en-US" sz="2400" dirty="0">
                <a:solidFill>
                  <a:schemeClr val="tx1"/>
                </a:solidFill>
                <a:latin typeface="Times New Roman" panose="02020603050405020304" pitchFamily="18" charset="0"/>
                <a:cs typeface="Times New Roman" panose="02020603050405020304" pitchFamily="18" charset="0"/>
              </a:rPr>
              <a:t>arking) </a:t>
            </a:r>
            <a:r>
              <a:rPr lang="fa-IR" dirty="0" smtClean="0">
                <a:solidFill>
                  <a:schemeClr val="tx1"/>
                </a:solidFill>
                <a:latin typeface="Times New Roman" panose="02020603050405020304" pitchFamily="18" charset="0"/>
                <a:cs typeface="B Lotus" panose="00000400000000000000" pitchFamily="2" charset="-78"/>
              </a:rPr>
              <a:t>تصمیم </a:t>
            </a:r>
            <a:r>
              <a:rPr lang="fa-IR" dirty="0">
                <a:solidFill>
                  <a:schemeClr val="tx1"/>
                </a:solidFill>
                <a:latin typeface="Times New Roman" panose="02020603050405020304" pitchFamily="18" charset="0"/>
                <a:cs typeface="B Lotus" panose="00000400000000000000" pitchFamily="2" charset="-78"/>
              </a:rPr>
              <a:t>گیری چند </a:t>
            </a:r>
            <a:r>
              <a:rPr lang="fa-IR" dirty="0" smtClean="0">
                <a:solidFill>
                  <a:schemeClr val="tx1"/>
                </a:solidFill>
                <a:latin typeface="Times New Roman" panose="02020603050405020304" pitchFamily="18" charset="0"/>
                <a:cs typeface="B Lotus" panose="00000400000000000000" pitchFamily="2" charset="-78"/>
              </a:rPr>
              <a:t>شاخصه                                                      </a:t>
            </a:r>
            <a:endParaRPr lang="en-US" dirty="0">
              <a:solidFill>
                <a:schemeClr val="tx1"/>
              </a:solidFill>
              <a:latin typeface="Times New Roman" panose="02020603050405020304" pitchFamily="18" charset="0"/>
              <a:cs typeface="B Lotus" panose="00000400000000000000" pitchFamily="2" charset="-78"/>
            </a:endParaRPr>
          </a:p>
          <a:p>
            <a:pPr marL="0" lvl="0" indent="0">
              <a:buNone/>
            </a:pPr>
            <a:r>
              <a:rPr lang="en-US" dirty="0" smtClean="0">
                <a:solidFill>
                  <a:srgbClr val="C00000"/>
                </a:solidFill>
                <a:latin typeface="Times New Roman" panose="02020603050405020304" pitchFamily="18" charset="0"/>
                <a:cs typeface="Times New Roman" panose="02020603050405020304" pitchFamily="18" charset="0"/>
              </a:rPr>
              <a:t>2) </a:t>
            </a:r>
            <a:r>
              <a:rPr lang="en-US" dirty="0" smtClean="0">
                <a:solidFill>
                  <a:schemeClr val="tx1"/>
                </a:solidFill>
                <a:latin typeface="Times New Roman" panose="02020603050405020304" pitchFamily="18" charset="0"/>
                <a:cs typeface="Times New Roman" panose="02020603050405020304" pitchFamily="18" charset="0"/>
              </a:rPr>
              <a:t>MODM </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M</a:t>
            </a:r>
            <a:r>
              <a:rPr lang="en-US" sz="2400" dirty="0">
                <a:solidFill>
                  <a:schemeClr val="tx1"/>
                </a:solidFill>
                <a:latin typeface="Times New Roman" panose="02020603050405020304" pitchFamily="18" charset="0"/>
                <a:cs typeface="Times New Roman" panose="02020603050405020304" pitchFamily="18" charset="0"/>
              </a:rPr>
              <a:t>ulti </a:t>
            </a:r>
            <a:r>
              <a:rPr lang="en-US" sz="2400" dirty="0">
                <a:solidFill>
                  <a:srgbClr val="FF0000"/>
                </a:solidFill>
                <a:latin typeface="Times New Roman" panose="02020603050405020304" pitchFamily="18" charset="0"/>
                <a:cs typeface="Times New Roman" panose="02020603050405020304" pitchFamily="18" charset="0"/>
              </a:rPr>
              <a:t>O</a:t>
            </a:r>
            <a:r>
              <a:rPr lang="en-US" sz="2400" dirty="0">
                <a:solidFill>
                  <a:schemeClr val="tx1"/>
                </a:solidFill>
                <a:latin typeface="Times New Roman" panose="02020603050405020304" pitchFamily="18" charset="0"/>
                <a:cs typeface="Times New Roman" panose="02020603050405020304" pitchFamily="18" charset="0"/>
              </a:rPr>
              <a:t>bjective </a:t>
            </a:r>
            <a:r>
              <a:rPr lang="en-US" sz="2400" dirty="0">
                <a:solidFill>
                  <a:srgbClr val="FF0000"/>
                </a:solidFill>
                <a:latin typeface="Times New Roman" panose="02020603050405020304" pitchFamily="18" charset="0"/>
                <a:cs typeface="Times New Roman" panose="02020603050405020304" pitchFamily="18" charset="0"/>
              </a:rPr>
              <a:t>D</a:t>
            </a:r>
            <a:r>
              <a:rPr lang="en-US" sz="2400" dirty="0">
                <a:solidFill>
                  <a:schemeClr val="tx1"/>
                </a:solidFill>
                <a:latin typeface="Times New Roman" panose="02020603050405020304" pitchFamily="18" charset="0"/>
                <a:cs typeface="Times New Roman" panose="02020603050405020304" pitchFamily="18" charset="0"/>
              </a:rPr>
              <a:t>ecision </a:t>
            </a:r>
            <a:r>
              <a:rPr lang="en-US" sz="2400" dirty="0" smtClean="0">
                <a:solidFill>
                  <a:srgbClr val="FF0000"/>
                </a:solidFill>
                <a:latin typeface="Times New Roman" panose="02020603050405020304" pitchFamily="18" charset="0"/>
                <a:cs typeface="Times New Roman" panose="02020603050405020304" pitchFamily="18" charset="0"/>
              </a:rPr>
              <a:t>M</a:t>
            </a:r>
            <a:r>
              <a:rPr lang="en-US" sz="2400" dirty="0" smtClean="0">
                <a:solidFill>
                  <a:schemeClr val="tx1"/>
                </a:solidFill>
                <a:latin typeface="Times New Roman" panose="02020603050405020304" pitchFamily="18" charset="0"/>
                <a:cs typeface="Times New Roman" panose="02020603050405020304" pitchFamily="18" charset="0"/>
              </a:rPr>
              <a:t>arking)             </a:t>
            </a:r>
            <a:r>
              <a:rPr lang="fa-IR" dirty="0" smtClean="0">
                <a:solidFill>
                  <a:schemeClr val="tx1"/>
                </a:solidFill>
                <a:cs typeface="B Lotus" panose="00000400000000000000" pitchFamily="2" charset="-78"/>
              </a:rPr>
              <a:t>تصمیم </a:t>
            </a:r>
            <a:r>
              <a:rPr lang="fa-IR" dirty="0">
                <a:solidFill>
                  <a:schemeClr val="tx1"/>
                </a:solidFill>
                <a:cs typeface="B Lotus" panose="00000400000000000000" pitchFamily="2" charset="-78"/>
              </a:rPr>
              <a:t>گیری </a:t>
            </a:r>
            <a:r>
              <a:rPr lang="fa-IR" dirty="0" smtClean="0">
                <a:solidFill>
                  <a:schemeClr val="tx1"/>
                </a:solidFill>
                <a:cs typeface="B Lotus" panose="00000400000000000000" pitchFamily="2" charset="-78"/>
              </a:rPr>
              <a:t>هدفه</a:t>
            </a:r>
            <a:r>
              <a:rPr lang="en-US" dirty="0" smtClean="0">
                <a:solidFill>
                  <a:schemeClr val="tx1"/>
                </a:solidFill>
                <a:cs typeface="B Lotus" panose="00000400000000000000" pitchFamily="2" charset="-78"/>
              </a:rPr>
              <a:t>       </a:t>
            </a:r>
            <a:endParaRPr lang="en-US" dirty="0">
              <a:solidFill>
                <a:schemeClr val="tx1"/>
              </a:solidFill>
              <a:cs typeface="B Lotus" panose="00000400000000000000" pitchFamily="2" charset="-78"/>
            </a:endParaRPr>
          </a:p>
          <a:p>
            <a:pPr marL="0" indent="0">
              <a:buNone/>
            </a:pPr>
            <a:endParaRPr lang="en-US" dirty="0"/>
          </a:p>
        </p:txBody>
      </p:sp>
      <p:sp>
        <p:nvSpPr>
          <p:cNvPr id="4" name="Slide Number Placeholder 3"/>
          <p:cNvSpPr>
            <a:spLocks noGrp="1"/>
          </p:cNvSpPr>
          <p:nvPr>
            <p:ph type="sldNum" sz="quarter" idx="12"/>
          </p:nvPr>
        </p:nvSpPr>
        <p:spPr>
          <a:xfrm>
            <a:off x="8229600" y="6477000"/>
            <a:ext cx="758952" cy="231648"/>
          </a:xfrm>
        </p:spPr>
        <p:txBody>
          <a:bodyPr/>
          <a:lstStyle/>
          <a:p>
            <a:r>
              <a:rPr lang="fa-IR" dirty="0" smtClean="0">
                <a:solidFill>
                  <a:schemeClr val="tx2"/>
                </a:solidFill>
              </a:rPr>
              <a:t>81</a:t>
            </a:r>
            <a:endParaRPr lang="en-US" dirty="0">
              <a:solidFill>
                <a:schemeClr val="tx2"/>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391501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8229600" cy="1143000"/>
          </a:xfrm>
        </p:spPr>
        <p:txBody>
          <a:bodyPr>
            <a:normAutofit fontScale="90000"/>
          </a:bodyPr>
          <a:lstStyle/>
          <a:p>
            <a:pPr algn="r" rtl="1"/>
            <a:r>
              <a:rPr lang="en-US" dirty="0" smtClean="0"/>
              <a:t> </a:t>
            </a:r>
            <a:r>
              <a:rPr lang="fa-IR" dirty="0">
                <a:cs typeface="B Lotus" panose="00000400000000000000" pitchFamily="2" charset="-78"/>
              </a:rPr>
              <a:t>تکنیک های </a:t>
            </a:r>
            <a:r>
              <a:rPr lang="en-US" dirty="0">
                <a:latin typeface="Times New Roman" panose="02020603050405020304" pitchFamily="18" charset="0"/>
                <a:cs typeface="Times New Roman" panose="02020603050405020304" pitchFamily="18" charset="0"/>
              </a:rPr>
              <a:t>MADM</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76200" y="1928018"/>
            <a:ext cx="8839200" cy="4525963"/>
          </a:xfrm>
        </p:spPr>
        <p:txBody>
          <a:bodyPr/>
          <a:lstStyle/>
          <a:p>
            <a:pPr marL="514350" indent="-514350" algn="l">
              <a:buClr>
                <a:srgbClr val="C00000"/>
              </a:buClr>
              <a:buSzPct val="90000"/>
              <a:buFont typeface="+mj-lt"/>
              <a:buAutoNum type="arabicParenR"/>
            </a:pPr>
            <a:r>
              <a:rPr lang="en-US" dirty="0" smtClean="0">
                <a:latin typeface="Times New Roman" panose="02020603050405020304" pitchFamily="18" charset="0"/>
                <a:cs typeface="Times New Roman" panose="02020603050405020304" pitchFamily="18" charset="0"/>
              </a:rPr>
              <a:t>SAW</a:t>
            </a:r>
          </a:p>
          <a:p>
            <a:pPr marL="514350" indent="-514350" algn="l">
              <a:buClr>
                <a:srgbClr val="C00000"/>
              </a:buClr>
              <a:buSzPct val="90000"/>
              <a:buFont typeface="+mj-lt"/>
              <a:buAutoNum type="arabicParenR"/>
            </a:pPr>
            <a:r>
              <a:rPr lang="en-US" dirty="0" smtClean="0">
                <a:latin typeface="Times New Roman" panose="02020603050405020304" pitchFamily="18" charset="0"/>
                <a:cs typeface="Times New Roman" panose="02020603050405020304" pitchFamily="18" charset="0"/>
              </a:rPr>
              <a:t>TOPSIS</a:t>
            </a:r>
          </a:p>
          <a:p>
            <a:pPr marL="514350" indent="-514350">
              <a:buClr>
                <a:srgbClr val="C00000"/>
              </a:buClr>
              <a:buSzPct val="90000"/>
              <a:buFont typeface="+mj-lt"/>
              <a:buAutoNum type="arabicParenR"/>
            </a:pPr>
            <a:r>
              <a:rPr lang="en-US" dirty="0" smtClean="0">
                <a:latin typeface="Times New Roman" panose="02020603050405020304" pitchFamily="18" charset="0"/>
                <a:cs typeface="Times New Roman" panose="02020603050405020304" pitchFamily="18" charset="0"/>
              </a:rPr>
              <a:t>ELECTRE           </a:t>
            </a:r>
            <a:r>
              <a:rPr lang="en-US" dirty="0" smtClean="0"/>
              <a:t>AHP   </a:t>
            </a:r>
            <a:r>
              <a:rPr lang="fa-IR" dirty="0" smtClean="0">
                <a:cs typeface="B Lotus" panose="00000400000000000000" pitchFamily="2" charset="-78"/>
              </a:rPr>
              <a:t>گروهی</a:t>
            </a:r>
            <a:endParaRPr lang="en-US" dirty="0" smtClean="0">
              <a:latin typeface="Times New Roman" panose="02020603050405020304" pitchFamily="18" charset="0"/>
              <a:cs typeface="B Lotus" panose="00000400000000000000" pitchFamily="2" charset="-78"/>
            </a:endParaRPr>
          </a:p>
          <a:p>
            <a:pPr marL="514350" indent="-514350" algn="l">
              <a:buClr>
                <a:srgbClr val="C00000"/>
              </a:buClr>
              <a:buSzPct val="90000"/>
              <a:buFont typeface="+mj-lt"/>
              <a:buAutoNum type="arabicParenR"/>
            </a:pPr>
            <a:r>
              <a:rPr lang="en-US" dirty="0" smtClean="0">
                <a:latin typeface="Times New Roman" panose="02020603050405020304" pitchFamily="18" charset="0"/>
                <a:cs typeface="Times New Roman" panose="02020603050405020304" pitchFamily="18" charset="0"/>
              </a:rPr>
              <a:t>AHP   </a:t>
            </a:r>
          </a:p>
          <a:p>
            <a:pPr marL="514350" indent="-514350" algn="l">
              <a:buClr>
                <a:srgbClr val="C00000"/>
              </a:buClr>
              <a:buSzPct val="90000"/>
              <a:buFont typeface="+mj-lt"/>
              <a:buAutoNum type="arabicParenR"/>
            </a:pPr>
            <a:r>
              <a:rPr lang="en-US" dirty="0" smtClean="0">
                <a:latin typeface="Times New Roman" panose="02020603050405020304" pitchFamily="18" charset="0"/>
                <a:cs typeface="Times New Roman" panose="02020603050405020304" pitchFamily="18" charset="0"/>
              </a:rPr>
              <a:t>ANP</a:t>
            </a:r>
            <a:r>
              <a:rPr lang="fa-I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AHP</a:t>
            </a:r>
            <a:r>
              <a:rPr lang="fa-I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fa-IR" dirty="0" smtClean="0">
                <a:latin typeface="Times New Roman" panose="02020603050405020304" pitchFamily="18" charset="0"/>
                <a:cs typeface="B Lotus" panose="00000400000000000000" pitchFamily="2" charset="-78"/>
              </a:rPr>
              <a:t>بازنگری شده</a:t>
            </a:r>
            <a:endParaRPr lang="en-US" dirty="0">
              <a:latin typeface="Times New Roman" panose="02020603050405020304" pitchFamily="18" charset="0"/>
              <a:cs typeface="B Lotus" panose="00000400000000000000" pitchFamily="2" charset="-78"/>
            </a:endParaRPr>
          </a:p>
          <a:p>
            <a:pPr marL="514350" indent="-514350" algn="l">
              <a:buFont typeface="+mj-lt"/>
              <a:buAutoNum type="arabicParenR"/>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r>
              <a:rPr lang="fa-IR" dirty="0" smtClean="0">
                <a:solidFill>
                  <a:schemeClr val="tx2"/>
                </a:solidFill>
              </a:rPr>
              <a:t>82</a:t>
            </a:r>
            <a:endParaRPr lang="en-US" dirty="0">
              <a:solidFill>
                <a:schemeClr val="tx2"/>
              </a:solidFill>
            </a:endParaRPr>
          </a:p>
        </p:txBody>
      </p:sp>
      <p:cxnSp>
        <p:nvCxnSpPr>
          <p:cNvPr id="6" name="Straight Arrow Connector 5"/>
          <p:cNvCxnSpPr/>
          <p:nvPr/>
        </p:nvCxnSpPr>
        <p:spPr>
          <a:xfrm>
            <a:off x="1353669" y="3657600"/>
            <a:ext cx="1547682" cy="457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353669" y="3124200"/>
            <a:ext cx="1541931" cy="5334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180309588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14400"/>
            <a:ext cx="9067800" cy="1143000"/>
          </a:xfrm>
        </p:spPr>
        <p:txBody>
          <a:bodyPr>
            <a:normAutofit fontScale="90000"/>
          </a:bodyPr>
          <a:lstStyle/>
          <a:p>
            <a:pPr marL="514350" lvl="0" indent="-514350">
              <a:buFont typeface="+mj-lt"/>
              <a:buAutoNum type="arabicPeriod"/>
            </a:pPr>
            <a:r>
              <a:rPr lang="en-US" sz="2700" b="1" dirty="0">
                <a:solidFill>
                  <a:schemeClr val="tx1"/>
                </a:solidFill>
                <a:effectLst/>
                <a:latin typeface="Times New Roman" panose="02020603050405020304" pitchFamily="18" charset="0"/>
                <a:cs typeface="Times New Roman" panose="02020603050405020304" pitchFamily="18" charset="0"/>
              </a:rPr>
              <a:t>TOPSIS</a:t>
            </a:r>
            <a:r>
              <a:rPr lang="en-US" sz="3100" b="1" dirty="0">
                <a:solidFill>
                  <a:schemeClr val="tx1"/>
                </a:solidFill>
                <a:effectLst/>
                <a:latin typeface="Times New Roman" panose="02020603050405020304" pitchFamily="18" charset="0"/>
                <a:cs typeface="Times New Roman" panose="02020603050405020304" pitchFamily="18" charset="0"/>
              </a:rPr>
              <a:t> </a:t>
            </a:r>
            <a:r>
              <a:rPr lang="en-US" sz="2200" b="1" dirty="0">
                <a:solidFill>
                  <a:schemeClr val="tx1"/>
                </a:solidFill>
                <a:effectLst/>
                <a:latin typeface="Times New Roman" panose="02020603050405020304" pitchFamily="18" charset="0"/>
                <a:cs typeface="Times New Roman" panose="02020603050405020304" pitchFamily="18" charset="0"/>
              </a:rPr>
              <a:t>(</a:t>
            </a:r>
            <a:r>
              <a:rPr lang="en-US" sz="2200" b="1" u="sng" dirty="0">
                <a:solidFill>
                  <a:srgbClr val="FF0000"/>
                </a:solidFill>
                <a:effectLst/>
                <a:latin typeface="Times New Roman" panose="02020603050405020304" pitchFamily="18" charset="0"/>
                <a:cs typeface="Times New Roman" panose="02020603050405020304" pitchFamily="18" charset="0"/>
              </a:rPr>
              <a:t>T</a:t>
            </a:r>
            <a:r>
              <a:rPr lang="en-US" sz="2200" b="1" dirty="0">
                <a:solidFill>
                  <a:schemeClr val="tx1"/>
                </a:solidFill>
                <a:effectLst/>
                <a:latin typeface="Times New Roman" panose="02020603050405020304" pitchFamily="18" charset="0"/>
                <a:cs typeface="Times New Roman" panose="02020603050405020304" pitchFamily="18" charset="0"/>
              </a:rPr>
              <a:t>echnique For </a:t>
            </a:r>
            <a:r>
              <a:rPr lang="en-US" sz="2200" b="1" u="sng" dirty="0">
                <a:solidFill>
                  <a:srgbClr val="FF0000"/>
                </a:solidFill>
                <a:effectLst/>
                <a:latin typeface="Times New Roman" panose="02020603050405020304" pitchFamily="18" charset="0"/>
                <a:cs typeface="Times New Roman" panose="02020603050405020304" pitchFamily="18" charset="0"/>
              </a:rPr>
              <a:t>O</a:t>
            </a:r>
            <a:r>
              <a:rPr lang="en-US" sz="2200" b="1" dirty="0">
                <a:solidFill>
                  <a:schemeClr val="tx1"/>
                </a:solidFill>
                <a:effectLst/>
                <a:latin typeface="Times New Roman" panose="02020603050405020304" pitchFamily="18" charset="0"/>
                <a:cs typeface="Times New Roman" panose="02020603050405020304" pitchFamily="18" charset="0"/>
              </a:rPr>
              <a:t>rder </a:t>
            </a:r>
            <a:r>
              <a:rPr lang="en-US" sz="2200" b="1" u="sng" dirty="0">
                <a:solidFill>
                  <a:srgbClr val="FF0000"/>
                </a:solidFill>
                <a:effectLst/>
                <a:latin typeface="Times New Roman" panose="02020603050405020304" pitchFamily="18" charset="0"/>
                <a:cs typeface="Times New Roman" panose="02020603050405020304" pitchFamily="18" charset="0"/>
              </a:rPr>
              <a:t>P</a:t>
            </a:r>
            <a:r>
              <a:rPr lang="en-US" sz="2200" b="1" dirty="0">
                <a:solidFill>
                  <a:schemeClr val="tx1"/>
                </a:solidFill>
                <a:effectLst/>
                <a:latin typeface="Times New Roman" panose="02020603050405020304" pitchFamily="18" charset="0"/>
                <a:cs typeface="Times New Roman" panose="02020603050405020304" pitchFamily="18" charset="0"/>
              </a:rPr>
              <a:t>reference by </a:t>
            </a:r>
            <a:r>
              <a:rPr lang="en-US" sz="2200" b="1" u="sng" dirty="0">
                <a:solidFill>
                  <a:srgbClr val="FF0000"/>
                </a:solidFill>
                <a:effectLst/>
                <a:latin typeface="Times New Roman" panose="02020603050405020304" pitchFamily="18" charset="0"/>
                <a:cs typeface="Times New Roman" panose="02020603050405020304" pitchFamily="18" charset="0"/>
              </a:rPr>
              <a:t>S</a:t>
            </a:r>
            <a:r>
              <a:rPr lang="en-US" sz="2200" b="1" dirty="0">
                <a:solidFill>
                  <a:schemeClr val="tx1"/>
                </a:solidFill>
                <a:effectLst/>
                <a:latin typeface="Times New Roman" panose="02020603050405020304" pitchFamily="18" charset="0"/>
                <a:cs typeface="Times New Roman" panose="02020603050405020304" pitchFamily="18" charset="0"/>
              </a:rPr>
              <a:t>imilarity to </a:t>
            </a:r>
            <a:r>
              <a:rPr lang="en-US" sz="2200" b="1" u="sng" dirty="0">
                <a:solidFill>
                  <a:srgbClr val="FF0000"/>
                </a:solidFill>
                <a:effectLst/>
                <a:latin typeface="Times New Roman" panose="02020603050405020304" pitchFamily="18" charset="0"/>
                <a:cs typeface="Times New Roman" panose="02020603050405020304" pitchFamily="18" charset="0"/>
              </a:rPr>
              <a:t>I</a:t>
            </a:r>
            <a:r>
              <a:rPr lang="en-US" sz="2200" b="1" dirty="0">
                <a:solidFill>
                  <a:schemeClr val="tx1"/>
                </a:solidFill>
                <a:effectLst/>
                <a:latin typeface="Times New Roman" panose="02020603050405020304" pitchFamily="18" charset="0"/>
                <a:cs typeface="Times New Roman" panose="02020603050405020304" pitchFamily="18" charset="0"/>
              </a:rPr>
              <a:t>deal </a:t>
            </a:r>
            <a:r>
              <a:rPr lang="en-US" sz="2200" b="1" u="sng" dirty="0">
                <a:solidFill>
                  <a:srgbClr val="FF0000"/>
                </a:solidFill>
                <a:effectLst/>
                <a:latin typeface="Times New Roman" panose="02020603050405020304" pitchFamily="18" charset="0"/>
                <a:cs typeface="Times New Roman" panose="02020603050405020304" pitchFamily="18" charset="0"/>
              </a:rPr>
              <a:t>S</a:t>
            </a:r>
            <a:r>
              <a:rPr lang="en-US" sz="2200" b="1" dirty="0">
                <a:solidFill>
                  <a:schemeClr val="tx1"/>
                </a:solidFill>
                <a:effectLst/>
                <a:latin typeface="Times New Roman" panose="02020603050405020304" pitchFamily="18" charset="0"/>
                <a:cs typeface="Times New Roman" panose="02020603050405020304" pitchFamily="18" charset="0"/>
              </a:rPr>
              <a:t>olution)</a:t>
            </a:r>
            <a:r>
              <a:rPr lang="en-US" dirty="0">
                <a:effectLst/>
              </a:rPr>
              <a:t/>
            </a:r>
            <a:br>
              <a:rPr lang="en-US" dirty="0">
                <a:effectLst/>
              </a:rPr>
            </a:br>
            <a:endParaRPr lang="en-US" dirty="0"/>
          </a:p>
        </p:txBody>
      </p:sp>
      <p:sp>
        <p:nvSpPr>
          <p:cNvPr id="3" name="Content Placeholder 2"/>
          <p:cNvSpPr>
            <a:spLocks noGrp="1"/>
          </p:cNvSpPr>
          <p:nvPr>
            <p:ph idx="1"/>
          </p:nvPr>
        </p:nvSpPr>
        <p:spPr>
          <a:xfrm>
            <a:off x="457200" y="1676400"/>
            <a:ext cx="8229600" cy="4389120"/>
          </a:xfrm>
        </p:spPr>
        <p:txBody>
          <a:bodyPr>
            <a:normAutofit/>
          </a:bodyPr>
          <a:lstStyle/>
          <a:p>
            <a:pPr algn="r" rtl="1">
              <a:buClr>
                <a:srgbClr val="C00000"/>
              </a:buClr>
              <a:buFont typeface="Wingdings" panose="05000000000000000000" pitchFamily="2" charset="2"/>
              <a:buChar char="q"/>
            </a:pPr>
            <a:r>
              <a:rPr lang="fa-IR" dirty="0">
                <a:cs typeface="B Lotus" panose="00000400000000000000" pitchFamily="2" charset="-78"/>
              </a:rPr>
              <a:t>مدل </a:t>
            </a:r>
            <a:r>
              <a:rPr lang="en-US" dirty="0">
                <a:latin typeface="Times New Roman" panose="02020603050405020304" pitchFamily="18" charset="0"/>
                <a:cs typeface="Times New Roman" panose="02020603050405020304" pitchFamily="18" charset="0"/>
              </a:rPr>
              <a:t>TOPSIS</a:t>
            </a:r>
            <a:r>
              <a:rPr lang="fa-IR" dirty="0">
                <a:cs typeface="B Lotus" panose="00000400000000000000" pitchFamily="2" charset="-78"/>
              </a:rPr>
              <a:t> در سال 1981 توسط هوانگ و یون (</a:t>
            </a:r>
            <a:r>
              <a:rPr lang="en-US" dirty="0">
                <a:latin typeface="Times New Roman" panose="02020603050405020304" pitchFamily="18" charset="0"/>
                <a:cs typeface="Times New Roman" panose="02020603050405020304" pitchFamily="18" charset="0"/>
              </a:rPr>
              <a:t>Hwang</a:t>
            </a:r>
            <a:r>
              <a:rPr lang="en-US" dirty="0">
                <a:cs typeface="B Lotus" panose="00000400000000000000" pitchFamily="2" charset="-78"/>
              </a:rPr>
              <a:t> </a:t>
            </a:r>
            <a:r>
              <a:rPr lang="en-US" dirty="0">
                <a:latin typeface="Times New Roman" panose="02020603050405020304" pitchFamily="18" charset="0"/>
                <a:cs typeface="Times New Roman" panose="02020603050405020304" pitchFamily="18" charset="0"/>
              </a:rPr>
              <a:t>and Yoon</a:t>
            </a:r>
            <a:r>
              <a:rPr lang="fa-IR" dirty="0">
                <a:cs typeface="B Lotus" panose="00000400000000000000" pitchFamily="2" charset="-78"/>
              </a:rPr>
              <a:t>)  پیشنهاد شده این مدل یکی از بهترین مدلهای تصمیم گیری چند شاخصه است.در این روش </a:t>
            </a:r>
            <a:r>
              <a:rPr lang="en-US" dirty="0">
                <a:latin typeface="Times New Roman" panose="02020603050405020304" pitchFamily="18" charset="0"/>
                <a:cs typeface="Times New Roman" panose="02020603050405020304" pitchFamily="18" charset="0"/>
              </a:rPr>
              <a:t>m</a:t>
            </a:r>
            <a:r>
              <a:rPr lang="fa-IR" dirty="0">
                <a:cs typeface="B Lotus" panose="00000400000000000000" pitchFamily="2" charset="-78"/>
              </a:rPr>
              <a:t> گزینه به وسیله </a:t>
            </a:r>
            <a:r>
              <a:rPr lang="en-US" dirty="0">
                <a:latin typeface="Times New Roman" panose="02020603050405020304" pitchFamily="18" charset="0"/>
                <a:cs typeface="Times New Roman" panose="02020603050405020304" pitchFamily="18" charset="0"/>
              </a:rPr>
              <a:t>n</a:t>
            </a:r>
            <a:r>
              <a:rPr lang="fa-IR" dirty="0">
                <a:cs typeface="B Lotus" panose="00000400000000000000" pitchFamily="2" charset="-78"/>
              </a:rPr>
              <a:t> شاخص مورد ارزیابی قرار میگیرد.</a:t>
            </a:r>
            <a:endParaRPr lang="en-US" dirty="0">
              <a:cs typeface="B Lotus" panose="00000400000000000000" pitchFamily="2" charset="-78"/>
            </a:endParaRPr>
          </a:p>
          <a:p>
            <a:pPr algn="r" rtl="1">
              <a:buClr>
                <a:srgbClr val="C00000"/>
              </a:buClr>
              <a:buFont typeface="Wingdings" panose="05000000000000000000" pitchFamily="2" charset="2"/>
              <a:buChar char="q"/>
            </a:pPr>
            <a:r>
              <a:rPr lang="fa-IR" dirty="0">
                <a:cs typeface="B Lotus" panose="00000400000000000000" pitchFamily="2" charset="-78"/>
              </a:rPr>
              <a:t>اساس این تکنیک بر این مفهوم استوار است که گزینه انتخابی باید کمترین فاصله را با ایده آل مثبت (بهترین حالت ممکن) و بیشترین فاصله را با ایده آل منفی (بدترین حالت ممکن) داشته باشد.</a:t>
            </a:r>
            <a:endParaRPr lang="en-US" dirty="0">
              <a:cs typeface="B Lotus" panose="00000400000000000000"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fa-IR" dirty="0" smtClean="0">
                <a:solidFill>
                  <a:schemeClr val="tx1"/>
                </a:solidFill>
              </a:rPr>
              <a:t>83</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230700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normAutofit fontScale="90000"/>
          </a:bodyPr>
          <a:lstStyle/>
          <a:p>
            <a:pPr algn="r" rtl="1"/>
            <a:r>
              <a:rPr lang="fa-IR" dirty="0" smtClean="0"/>
              <a:t> </a:t>
            </a:r>
            <a:r>
              <a:rPr lang="fa-IR" sz="5400" dirty="0" smtClean="0">
                <a:cs typeface="B Zar" panose="00000400000000000000" pitchFamily="2" charset="-78"/>
              </a:rPr>
              <a:t>ماتریس تصمیم</a:t>
            </a:r>
            <a:endParaRPr lang="en-US" dirty="0">
              <a:cs typeface="B Zar" panose="00000400000000000000" pitchFamily="2" charset="-78"/>
            </a:endParaRPr>
          </a:p>
        </p:txBody>
      </p:sp>
      <mc:AlternateContent xmlns:mc="http://schemas.openxmlformats.org/markup-compatibility/2006" xmlns:a14="http://schemas.microsoft.com/office/drawing/2010/main">
        <mc:Choice Requires="a14">
          <p:sp>
            <p:nvSpPr>
              <p:cNvPr id="8" name="Content Placeholder 7"/>
              <p:cNvSpPr>
                <a:spLocks noGrp="1"/>
              </p:cNvSpPr>
              <p:nvPr>
                <p:ph idx="1"/>
              </p:nvPr>
            </p:nvSpPr>
            <p:spPr>
              <a:xfrm>
                <a:off x="304800" y="1295400"/>
                <a:ext cx="8382000" cy="7239000"/>
              </a:xfrm>
            </p:spPr>
            <p:txBody>
              <a:bodyPr>
                <a:normAutofit fontScale="25000" lnSpcReduction="20000"/>
              </a:bodyPr>
              <a:lstStyle/>
              <a:p>
                <a:pPr marL="0" indent="0" rtl="1">
                  <a:buNone/>
                </a:pPr>
                <a:r>
                  <a:rPr lang="fa-IR" sz="8000" dirty="0" smtClean="0"/>
                  <a:t> </a:t>
                </a:r>
                <a14:m>
                  <m:oMath xmlns:m="http://schemas.openxmlformats.org/officeDocument/2006/math">
                    <m:sSub>
                      <m:sSubPr>
                        <m:ctrlPr>
                          <a:rPr lang="en-US" sz="9600" i="1">
                            <a:latin typeface="Cambria Math"/>
                          </a:rPr>
                        </m:ctrlPr>
                      </m:sSubPr>
                      <m:e>
                        <m:r>
                          <a:rPr lang="en-US" sz="9600" i="1">
                            <a:latin typeface="Cambria Math"/>
                          </a:rPr>
                          <m:t>𝑋</m:t>
                        </m:r>
                      </m:e>
                      <m:sub>
                        <m:r>
                          <a:rPr lang="en-US" sz="9600" i="1">
                            <a:latin typeface="Cambria Math"/>
                          </a:rPr>
                          <m:t>1</m:t>
                        </m:r>
                      </m:sub>
                    </m:sSub>
                  </m:oMath>
                </a14:m>
                <a:r>
                  <a:rPr lang="en-US" sz="9600" dirty="0"/>
                  <a:t>       </a:t>
                </a:r>
                <a14:m>
                  <m:oMath xmlns:m="http://schemas.openxmlformats.org/officeDocument/2006/math">
                    <m:sSub>
                      <m:sSubPr>
                        <m:ctrlPr>
                          <a:rPr lang="en-US" sz="9600" i="1">
                            <a:latin typeface="Cambria Math"/>
                          </a:rPr>
                        </m:ctrlPr>
                      </m:sSubPr>
                      <m:e>
                        <m:r>
                          <a:rPr lang="en-US" sz="9600" i="1">
                            <a:latin typeface="Cambria Math"/>
                          </a:rPr>
                          <m:t>𝑋</m:t>
                        </m:r>
                      </m:e>
                      <m:sub>
                        <m:r>
                          <a:rPr lang="en-US" sz="9600" i="1">
                            <a:latin typeface="Cambria Math"/>
                          </a:rPr>
                          <m:t>2</m:t>
                        </m:r>
                      </m:sub>
                    </m:sSub>
                  </m:oMath>
                </a14:m>
                <a:r>
                  <a:rPr lang="en-US" sz="9600" dirty="0"/>
                  <a:t>                      </a:t>
                </a:r>
                <a14:m>
                  <m:oMath xmlns:m="http://schemas.openxmlformats.org/officeDocument/2006/math">
                    <m:sSub>
                      <m:sSubPr>
                        <m:ctrlPr>
                          <a:rPr lang="en-US" sz="9600" i="1">
                            <a:latin typeface="Cambria Math"/>
                          </a:rPr>
                        </m:ctrlPr>
                      </m:sSubPr>
                      <m:e>
                        <m:r>
                          <a:rPr lang="en-US" sz="9600" i="1">
                            <a:latin typeface="Cambria Math"/>
                          </a:rPr>
                          <m:t>𝑋</m:t>
                        </m:r>
                      </m:e>
                      <m:sub>
                        <m:r>
                          <a:rPr lang="en-US" sz="9600" i="1">
                            <a:latin typeface="Cambria Math"/>
                          </a:rPr>
                          <m:t>𝑗</m:t>
                        </m:r>
                      </m:sub>
                    </m:sSub>
                  </m:oMath>
                </a14:m>
                <a:r>
                  <a:rPr lang="en-US" sz="9600" dirty="0"/>
                  <a:t>                      </a:t>
                </a:r>
                <a14:m>
                  <m:oMath xmlns:m="http://schemas.openxmlformats.org/officeDocument/2006/math">
                    <m:sSub>
                      <m:sSubPr>
                        <m:ctrlPr>
                          <a:rPr lang="en-US" sz="9600" i="1">
                            <a:latin typeface="Cambria Math"/>
                          </a:rPr>
                        </m:ctrlPr>
                      </m:sSubPr>
                      <m:e>
                        <m:r>
                          <a:rPr lang="en-US" sz="9600" i="1">
                            <a:latin typeface="Cambria Math"/>
                          </a:rPr>
                          <m:t>𝑋</m:t>
                        </m:r>
                      </m:e>
                      <m:sub>
                        <m:r>
                          <a:rPr lang="en-US" sz="9600" i="1">
                            <a:latin typeface="Cambria Math"/>
                          </a:rPr>
                          <m:t>𝑛</m:t>
                        </m:r>
                      </m:sub>
                    </m:sSub>
                  </m:oMath>
                </a14:m>
                <a:r>
                  <a:rPr lang="fa-IR" sz="9600" dirty="0"/>
                  <a:t>        </a:t>
                </a:r>
                <a:r>
                  <a:rPr lang="en-US" sz="9600" dirty="0"/>
                  <a:t>    </a:t>
                </a:r>
                <a:r>
                  <a:rPr lang="fa-IR" sz="9600" dirty="0"/>
                  <a:t>  </a:t>
                </a:r>
                <a:endParaRPr lang="en-US" sz="9600" dirty="0"/>
              </a:p>
              <a:p>
                <a:pPr marL="0" indent="0" rtl="1">
                  <a:buNone/>
                </a:pPr>
                <a:r>
                  <a:rPr lang="en-US" sz="9600" dirty="0"/>
                  <a:t>D= </a:t>
                </a:r>
                <a14:m>
                  <m:oMath xmlns:m="http://schemas.openxmlformats.org/officeDocument/2006/math">
                    <m:m>
                      <m:mPr>
                        <m:mcs>
                          <m:mc>
                            <m:mcPr>
                              <m:count m:val="1"/>
                              <m:mcJc m:val="center"/>
                            </m:mcPr>
                          </m:mc>
                        </m:mcs>
                        <m:ctrlPr>
                          <a:rPr lang="en-US" sz="9600" i="1">
                            <a:latin typeface="Cambria Math"/>
                          </a:rPr>
                        </m:ctrlPr>
                      </m:mPr>
                      <m:mr>
                        <m:e>
                          <m:m>
                            <m:mPr>
                              <m:mcs>
                                <m:mc>
                                  <m:mcPr>
                                    <m:count m:val="1"/>
                                    <m:mcJc m:val="center"/>
                                  </m:mcPr>
                                </m:mc>
                              </m:mcs>
                              <m:ctrlPr>
                                <a:rPr lang="en-US" sz="9600" i="1">
                                  <a:latin typeface="Cambria Math"/>
                                </a:rPr>
                              </m:ctrlPr>
                            </m:mPr>
                            <m:mr>
                              <m:e>
                                <m:m>
                                  <m:mPr>
                                    <m:mcs>
                                      <m:mc>
                                        <m:mcPr>
                                          <m:count m:val="1"/>
                                          <m:mcJc m:val="center"/>
                                        </m:mcPr>
                                      </m:mc>
                                    </m:mcs>
                                    <m:ctrlPr>
                                      <a:rPr lang="en-US" sz="9600" i="1">
                                        <a:latin typeface="Cambria Math"/>
                                      </a:rPr>
                                    </m:ctrlPr>
                                  </m:mPr>
                                  <m:mr>
                                    <m:e>
                                      <m:m>
                                        <m:mPr>
                                          <m:mcs>
                                            <m:mc>
                                              <m:mcPr>
                                                <m:count m:val="1"/>
                                                <m:mcJc m:val="center"/>
                                              </m:mcPr>
                                            </m:mc>
                                          </m:mcs>
                                          <m:ctrlPr>
                                            <a:rPr lang="en-US" sz="9600" i="1">
                                              <a:latin typeface="Cambria Math"/>
                                            </a:rPr>
                                          </m:ctrlPr>
                                        </m:mPr>
                                        <m:mr>
                                          <m:e>
                                            <m:m>
                                              <m:mPr>
                                                <m:mcs>
                                                  <m:mc>
                                                    <m:mcPr>
                                                      <m:count m:val="1"/>
                                                      <m:mcJc m:val="center"/>
                                                    </m:mcPr>
                                                  </m:mc>
                                                </m:mcs>
                                                <m:ctrlPr>
                                                  <a:rPr lang="en-US" sz="9600" i="1">
                                                    <a:latin typeface="Cambria Math"/>
                                                  </a:rPr>
                                                </m:ctrlPr>
                                              </m:mPr>
                                              <m:mr>
                                                <m:e>
                                                  <m:m>
                                                    <m:mPr>
                                                      <m:mcs>
                                                        <m:mc>
                                                          <m:mcPr>
                                                            <m:count m:val="1"/>
                                                            <m:mcJc m:val="center"/>
                                                          </m:mcPr>
                                                        </m:mc>
                                                      </m:mcs>
                                                      <m:ctrlPr>
                                                        <a:rPr lang="en-US" sz="9600" i="1">
                                                          <a:latin typeface="Cambria Math"/>
                                                        </a:rPr>
                                                      </m:ctrlPr>
                                                    </m:mPr>
                                                    <m:mr>
                                                      <m:e>
                                                        <m:m>
                                                          <m:mPr>
                                                            <m:mcs>
                                                              <m:mc>
                                                                <m:mcPr>
                                                                  <m:count m:val="1"/>
                                                                  <m:mcJc m:val="center"/>
                                                                </m:mcPr>
                                                              </m:mc>
                                                            </m:mcs>
                                                            <m:ctrlPr>
                                                              <a:rPr lang="en-US" sz="9600" i="1">
                                                                <a:latin typeface="Cambria Math"/>
                                                              </a:rPr>
                                                            </m:ctrlPr>
                                                          </m:mPr>
                                                          <m:mr>
                                                            <m:e>
                                                              <m:sSub>
                                                                <m:sSubPr>
                                                                  <m:ctrlPr>
                                                                    <a:rPr lang="en-US" sz="9600" i="1">
                                                                      <a:latin typeface="Cambria Math"/>
                                                                    </a:rPr>
                                                                  </m:ctrlPr>
                                                                </m:sSubPr>
                                                                <m:e>
                                                                  <m:r>
                                                                    <a:rPr lang="en-US" sz="9600" b="0" i="1" smtClean="0">
                                                                      <a:latin typeface="Cambria Math"/>
                                                                    </a:rPr>
                                                                    <m:t>𝐴</m:t>
                                                                  </m:r>
                                                                </m:e>
                                                                <m:sub>
                                                                  <m:r>
                                                                    <a:rPr lang="en-US" sz="9600" b="0" i="1" smtClean="0">
                                                                      <a:latin typeface="Cambria Math"/>
                                                                    </a:rPr>
                                                                    <m:t>1</m:t>
                                                                  </m:r>
                                                                </m:sub>
                                                              </m:sSub>
                                                            </m:e>
                                                          </m:mr>
                                                          <m:mr>
                                                            <m:e>
                                                              <m:sSub>
                                                                <m:sSubPr>
                                                                  <m:ctrlPr>
                                                                    <a:rPr lang="en-US" sz="9600" i="1">
                                                                      <a:latin typeface="Cambria Math"/>
                                                                    </a:rPr>
                                                                  </m:ctrlPr>
                                                                </m:sSubPr>
                                                                <m:e>
                                                                  <m:r>
                                                                    <a:rPr lang="en-US" sz="9600" b="0" i="1" smtClean="0">
                                                                      <a:latin typeface="Cambria Math"/>
                                                                    </a:rPr>
                                                                    <m:t>𝐴</m:t>
                                                                  </m:r>
                                                                </m:e>
                                                                <m:sub>
                                                                  <m:r>
                                                                    <a:rPr lang="en-US" sz="9600" b="0" i="1" smtClean="0">
                                                                      <a:latin typeface="Cambria Math"/>
                                                                    </a:rPr>
                                                                    <m:t>2</m:t>
                                                                  </m:r>
                                                                </m:sub>
                                                              </m:sSub>
                                                            </m:e>
                                                          </m:mr>
                                                          <m:mr>
                                                            <m:e>
                                                              <m:r>
                                                                <a:rPr lang="en-US" sz="9600" i="1">
                                                                  <a:latin typeface="Cambria Math"/>
                                                                </a:rPr>
                                                                <m:t>.</m:t>
                                                              </m:r>
                                                            </m:e>
                                                          </m:mr>
                                                        </m:m>
                                                      </m:e>
                                                    </m:mr>
                                                    <m:mr>
                                                      <m:e>
                                                        <m:r>
                                                          <a:rPr lang="en-US" sz="9600" i="1">
                                                            <a:latin typeface="Cambria Math"/>
                                                          </a:rPr>
                                                          <m:t>.</m:t>
                                                        </m:r>
                                                      </m:e>
                                                    </m:mr>
                                                    <m:mr>
                                                      <m:e>
                                                        <m:r>
                                                          <a:rPr lang="en-US" sz="9600" b="0" i="1" smtClean="0">
                                                            <a:latin typeface="Cambria Math"/>
                                                          </a:rPr>
                                                          <m:t>.</m:t>
                                                        </m:r>
                                                      </m:e>
                                                    </m:mr>
                                                  </m:m>
                                                </m:e>
                                              </m:mr>
                                              <m:mr>
                                                <m:e>
                                                  <m:sSub>
                                                    <m:sSubPr>
                                                      <m:ctrlPr>
                                                        <a:rPr lang="en-US" sz="9600" i="1" smtClean="0">
                                                          <a:latin typeface="Cambria Math"/>
                                                        </a:rPr>
                                                      </m:ctrlPr>
                                                    </m:sSubPr>
                                                    <m:e>
                                                      <m:r>
                                                        <a:rPr lang="en-US" sz="9600" b="0" i="1" smtClean="0">
                                                          <a:latin typeface="Cambria Math"/>
                                                        </a:rPr>
                                                        <m:t>𝐴</m:t>
                                                      </m:r>
                                                    </m:e>
                                                    <m:sub>
                                                      <m:r>
                                                        <a:rPr lang="en-US" sz="9600" b="0" i="1" smtClean="0">
                                                          <a:latin typeface="Cambria Math"/>
                                                        </a:rPr>
                                                        <m:t>𝑖</m:t>
                                                      </m:r>
                                                    </m:sub>
                                                  </m:sSub>
                                                </m:e>
                                              </m:mr>
                                            </m:m>
                                          </m:e>
                                        </m:mr>
                                        <m:mr>
                                          <m:e>
                                            <m:r>
                                              <a:rPr lang="en-US" sz="9600" i="1">
                                                <a:latin typeface="Cambria Math"/>
                                              </a:rPr>
                                              <m:t>.</m:t>
                                            </m:r>
                                          </m:e>
                                        </m:mr>
                                      </m:m>
                                    </m:e>
                                  </m:mr>
                                  <m:mr>
                                    <m:e>
                                      <m:r>
                                        <a:rPr lang="en-US" sz="9600" i="1">
                                          <a:latin typeface="Cambria Math"/>
                                        </a:rPr>
                                        <m:t>.</m:t>
                                      </m:r>
                                    </m:e>
                                  </m:mr>
                                </m:m>
                              </m:e>
                            </m:mr>
                            <m:mr>
                              <m:e>
                                <m:r>
                                  <a:rPr lang="en-US" sz="9600" i="1">
                                    <a:latin typeface="Cambria Math"/>
                                  </a:rPr>
                                  <m:t>.</m:t>
                                </m:r>
                              </m:e>
                            </m:mr>
                          </m:m>
                        </m:e>
                      </m:mr>
                      <m:mr>
                        <m:e>
                          <m:sSub>
                            <m:sSubPr>
                              <m:ctrlPr>
                                <a:rPr lang="en-US" sz="9600" i="1" smtClean="0">
                                  <a:latin typeface="Cambria Math"/>
                                </a:rPr>
                              </m:ctrlPr>
                            </m:sSubPr>
                            <m:e>
                              <m:r>
                                <a:rPr lang="en-US" sz="9600" b="0" i="1" smtClean="0">
                                  <a:latin typeface="Cambria Math"/>
                                </a:rPr>
                                <m:t>𝐴</m:t>
                              </m:r>
                            </m:e>
                            <m:sub>
                              <m:r>
                                <a:rPr lang="en-US" sz="9600" b="0" i="1" smtClean="0">
                                  <a:latin typeface="Cambria Math"/>
                                </a:rPr>
                                <m:t>𝑚</m:t>
                              </m:r>
                            </m:sub>
                          </m:sSub>
                        </m:e>
                      </m:mr>
                    </m:m>
                  </m:oMath>
                </a14:m>
                <a:r>
                  <a:rPr lang="en-US" sz="9600" dirty="0"/>
                  <a:t> </a:t>
                </a:r>
                <a14:m>
                  <m:oMath xmlns:m="http://schemas.openxmlformats.org/officeDocument/2006/math">
                    <m:d>
                      <m:dPr>
                        <m:begChr m:val="["/>
                        <m:endChr m:val="]"/>
                        <m:ctrlPr>
                          <a:rPr lang="en-US" sz="9600" i="1">
                            <a:latin typeface="Cambria Math"/>
                          </a:rPr>
                        </m:ctrlPr>
                      </m:dPr>
                      <m:e>
                        <m:m>
                          <m:mPr>
                            <m:mcs>
                              <m:mc>
                                <m:mcPr>
                                  <m:count m:val="3"/>
                                  <m:mcJc m:val="center"/>
                                </m:mcPr>
                              </m:mc>
                            </m:mcs>
                            <m:ctrlPr>
                              <a:rPr lang="en-US" sz="9600" i="1">
                                <a:latin typeface="Cambria Math"/>
                              </a:rPr>
                            </m:ctrlPr>
                          </m:mPr>
                          <m:mr>
                            <m:e>
                              <m:m>
                                <m:mPr>
                                  <m:mcs>
                                    <m:mc>
                                      <m:mcPr>
                                        <m:count m:val="1"/>
                                        <m:mcJc m:val="center"/>
                                      </m:mcPr>
                                    </m:mc>
                                  </m:mcs>
                                  <m:ctrlPr>
                                    <a:rPr lang="en-US" sz="9600" i="1">
                                      <a:latin typeface="Cambria Math"/>
                                    </a:rPr>
                                  </m:ctrlPr>
                                </m:mPr>
                                <m:mr>
                                  <m:e>
                                    <m:sSub>
                                      <m:sSubPr>
                                        <m:ctrlPr>
                                          <a:rPr lang="en-US" sz="9600" i="1">
                                            <a:latin typeface="Cambria Math"/>
                                          </a:rPr>
                                        </m:ctrlPr>
                                      </m:sSubPr>
                                      <m:e>
                                        <m:r>
                                          <a:rPr lang="en-US" sz="9600" i="1">
                                            <a:latin typeface="Cambria Math"/>
                                          </a:rPr>
                                          <m:t>𝑋</m:t>
                                        </m:r>
                                      </m:e>
                                      <m:sub>
                                        <m:r>
                                          <a:rPr lang="en-US" sz="9600" i="1">
                                            <a:latin typeface="Cambria Math"/>
                                          </a:rPr>
                                          <m:t>11</m:t>
                                        </m:r>
                                      </m:sub>
                                    </m:sSub>
                                  </m:e>
                                </m:mr>
                                <m:mr>
                                  <m:e>
                                    <m:sSub>
                                      <m:sSubPr>
                                        <m:ctrlPr>
                                          <a:rPr lang="en-US" sz="9600" i="1">
                                            <a:latin typeface="Cambria Math"/>
                                          </a:rPr>
                                        </m:ctrlPr>
                                      </m:sSubPr>
                                      <m:e>
                                        <m:r>
                                          <a:rPr lang="en-US" sz="9600" i="1">
                                            <a:latin typeface="Cambria Math"/>
                                          </a:rPr>
                                          <m:t>𝑋</m:t>
                                        </m:r>
                                      </m:e>
                                      <m:sub>
                                        <m:r>
                                          <a:rPr lang="en-US" sz="9600" i="1">
                                            <a:latin typeface="Cambria Math"/>
                                          </a:rPr>
                                          <m:t>21</m:t>
                                        </m:r>
                                      </m:sub>
                                    </m:sSub>
                                  </m:e>
                                </m:m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m:t>
                                                </m:r>
                                              </m:e>
                                            </m:mr>
                                            <m:mr>
                                              <m:e>
                                                <m:sSub>
                                                  <m:sSubPr>
                                                    <m:ctrlPr>
                                                      <a:rPr lang="en-US" sz="9600" i="1">
                                                        <a:latin typeface="Cambria Math"/>
                                                      </a:rPr>
                                                    </m:ctrlPr>
                                                  </m:sSubPr>
                                                  <m:e>
                                                    <m:r>
                                                      <a:rPr lang="en-US" sz="9600" i="1">
                                                        <a:latin typeface="Cambria Math"/>
                                                      </a:rPr>
                                                      <m:t>𝑋</m:t>
                                                    </m:r>
                                                  </m:e>
                                                  <m:sub>
                                                    <m:r>
                                                      <a:rPr lang="en-US" sz="9600" i="1">
                                                        <a:latin typeface="Cambria Math"/>
                                                      </a:rPr>
                                                      <m:t>𝑖</m:t>
                                                    </m:r>
                                                    <m:r>
                                                      <a:rPr lang="en-US" sz="9600" i="1">
                                                        <a:latin typeface="Cambria Math"/>
                                                      </a:rPr>
                                                      <m:t>1</m:t>
                                                    </m:r>
                                                  </m:sub>
                                                </m:sSub>
                                              </m:e>
                                            </m:m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m:t>
                                                            </m:r>
                                                          </m:e>
                                                        </m:mr>
                                                        <m:mr>
                                                          <m:e>
                                                            <m:sSub>
                                                              <m:sSubPr>
                                                                <m:ctrlPr>
                                                                  <a:rPr lang="en-US" sz="9600" i="1">
                                                                    <a:latin typeface="Cambria Math"/>
                                                                  </a:rPr>
                                                                </m:ctrlPr>
                                                              </m:sSubPr>
                                                              <m:e>
                                                                <m:r>
                                                                  <a:rPr lang="en-US" sz="9600" i="1">
                                                                    <a:latin typeface="Cambria Math"/>
                                                                  </a:rPr>
                                                                  <m:t>𝑋</m:t>
                                                                </m:r>
                                                              </m:e>
                                                              <m:sub>
                                                                <m:r>
                                                                  <a:rPr lang="en-US" sz="9600" i="1">
                                                                    <a:latin typeface="Cambria Math"/>
                                                                  </a:rPr>
                                                                  <m:t>𝑚</m:t>
                                                                </m:r>
                                                                <m:r>
                                                                  <a:rPr lang="en-US" sz="9600" i="1">
                                                                    <a:latin typeface="Cambria Math"/>
                                                                  </a:rPr>
                                                                  <m:t>1</m:t>
                                                                </m:r>
                                                              </m:sub>
                                                            </m:sSub>
                                                          </m:e>
                                                        </m:mr>
                                                      </m:m>
                                                    </m:e>
                                                  </m:mr>
                                                </m:m>
                                              </m:e>
                                            </m:mr>
                                          </m:m>
                                        </m:e>
                                      </m:mr>
                                    </m:m>
                                  </m:e>
                                </m:mr>
                              </m:m>
                            </m:e>
                            <m:e>
                              <m:m>
                                <m:mPr>
                                  <m:mcs>
                                    <m:mc>
                                      <m:mcPr>
                                        <m:count m:val="1"/>
                                        <m:mcJc m:val="center"/>
                                      </m:mcPr>
                                    </m:mc>
                                  </m:mcs>
                                  <m:ctrlPr>
                                    <a:rPr lang="en-US" sz="9600" i="1">
                                      <a:latin typeface="Cambria Math"/>
                                    </a:rPr>
                                  </m:ctrlPr>
                                </m:mPr>
                                <m:mr>
                                  <m:e>
                                    <m:sSub>
                                      <m:sSubPr>
                                        <m:ctrlPr>
                                          <a:rPr lang="en-US" sz="9600" i="1">
                                            <a:latin typeface="Cambria Math"/>
                                          </a:rPr>
                                        </m:ctrlPr>
                                      </m:sSubPr>
                                      <m:e>
                                        <m:r>
                                          <a:rPr lang="en-US" sz="9600" i="1">
                                            <a:latin typeface="Cambria Math"/>
                                          </a:rPr>
                                          <m:t>𝑋</m:t>
                                        </m:r>
                                      </m:e>
                                      <m:sub>
                                        <m:r>
                                          <a:rPr lang="en-US" sz="9600" i="1">
                                            <a:latin typeface="Cambria Math"/>
                                          </a:rPr>
                                          <m:t>12</m:t>
                                        </m:r>
                                      </m:sub>
                                    </m:sSub>
                                  </m:e>
                                </m:mr>
                                <m:mr>
                                  <m:e>
                                    <m:sSub>
                                      <m:sSubPr>
                                        <m:ctrlPr>
                                          <a:rPr lang="en-US" sz="9600" i="1">
                                            <a:latin typeface="Cambria Math"/>
                                          </a:rPr>
                                        </m:ctrlPr>
                                      </m:sSubPr>
                                      <m:e>
                                        <m:r>
                                          <a:rPr lang="en-US" sz="9600" i="1">
                                            <a:latin typeface="Cambria Math"/>
                                          </a:rPr>
                                          <m:t>𝑋</m:t>
                                        </m:r>
                                      </m:e>
                                      <m:sub>
                                        <m:r>
                                          <a:rPr lang="en-US" sz="9600" i="1">
                                            <a:latin typeface="Cambria Math"/>
                                          </a:rPr>
                                          <m:t>22</m:t>
                                        </m:r>
                                      </m:sub>
                                    </m:sSub>
                                  </m:e>
                                </m:m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m:t>
                                                </m:r>
                                              </m:e>
                                            </m:mr>
                                            <m:mr>
                                              <m:e>
                                                <m:sSub>
                                                  <m:sSubPr>
                                                    <m:ctrlPr>
                                                      <a:rPr lang="en-US" sz="9600" i="1">
                                                        <a:latin typeface="Cambria Math"/>
                                                      </a:rPr>
                                                    </m:ctrlPr>
                                                  </m:sSubPr>
                                                  <m:e>
                                                    <m:r>
                                                      <a:rPr lang="en-US" sz="9600" i="1">
                                                        <a:latin typeface="Cambria Math"/>
                                                      </a:rPr>
                                                      <m:t>𝑋</m:t>
                                                    </m:r>
                                                  </m:e>
                                                  <m:sub>
                                                    <m:r>
                                                      <a:rPr lang="en-US" sz="9600" i="1">
                                                        <a:latin typeface="Cambria Math"/>
                                                      </a:rPr>
                                                      <m:t>𝑖</m:t>
                                                    </m:r>
                                                    <m:r>
                                                      <a:rPr lang="en-US" sz="9600" i="1">
                                                        <a:latin typeface="Cambria Math"/>
                                                      </a:rPr>
                                                      <m:t>2</m:t>
                                                    </m:r>
                                                  </m:sub>
                                                </m:sSub>
                                              </m:e>
                                            </m:m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m:t>
                                                            </m:r>
                                                          </m:e>
                                                        </m:mr>
                                                        <m:mr>
                                                          <m:e>
                                                            <m:sSub>
                                                              <m:sSubPr>
                                                                <m:ctrlPr>
                                                                  <a:rPr lang="en-US" sz="9600" i="1">
                                                                    <a:latin typeface="Cambria Math"/>
                                                                  </a:rPr>
                                                                </m:ctrlPr>
                                                              </m:sSubPr>
                                                              <m:e>
                                                                <m:r>
                                                                  <a:rPr lang="en-US" sz="9600" i="1">
                                                                    <a:latin typeface="Cambria Math"/>
                                                                  </a:rPr>
                                                                  <m:t>𝑋</m:t>
                                                                </m:r>
                                                              </m:e>
                                                              <m:sub>
                                                                <m:r>
                                                                  <a:rPr lang="en-US" sz="9600" i="1">
                                                                    <a:latin typeface="Cambria Math"/>
                                                                  </a:rPr>
                                                                  <m:t>𝑚</m:t>
                                                                </m:r>
                                                                <m:r>
                                                                  <a:rPr lang="en-US" sz="9600" i="1">
                                                                    <a:latin typeface="Cambria Math"/>
                                                                  </a:rPr>
                                                                  <m:t>2</m:t>
                                                                </m:r>
                                                              </m:sub>
                                                            </m:sSub>
                                                          </m:e>
                                                        </m:mr>
                                                      </m:m>
                                                    </m:e>
                                                  </m:mr>
                                                </m:m>
                                              </m:e>
                                            </m:mr>
                                          </m:m>
                                        </m:e>
                                      </m:mr>
                                    </m:m>
                                  </m:e>
                                </m:mr>
                              </m:m>
                            </m:e>
                            <m:e>
                              <m:m>
                                <m:mPr>
                                  <m:mcs>
                                    <m:mc>
                                      <m:mcPr>
                                        <m:count m:val="3"/>
                                        <m:mcJc m:val="center"/>
                                      </m:mcPr>
                                    </m:mc>
                                  </m:mcs>
                                  <m:ctrlPr>
                                    <a:rPr lang="en-US" sz="9600" i="1">
                                      <a:latin typeface="Cambria Math"/>
                                    </a:rPr>
                                  </m:ctrlPr>
                                </m:mP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
                                                          </m:e>
                                                        </m:mr>
                                                      </m:m>
                                                    </m:e>
                                                  </m:mr>
                                                </m:m>
                                              </m:e>
                                            </m:mr>
                                          </m:m>
                                        </m:e>
                                      </m:mr>
                                    </m:m>
                                  </m:e>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
                                                          </m:e>
                                                        </m:mr>
                                                      </m:m>
                                                    </m:e>
                                                  </m:mr>
                                                </m:m>
                                              </m:e>
                                            </m:mr>
                                          </m:m>
                                        </m:e>
                                      </m:mr>
                                    </m:m>
                                  </m:e>
                                  <m:e>
                                    <m:m>
                                      <m:mPr>
                                        <m:mcs>
                                          <m:mc>
                                            <m:mcPr>
                                              <m:count m:val="3"/>
                                              <m:mcJc m:val="center"/>
                                            </m:mcPr>
                                          </m:mc>
                                        </m:mcs>
                                        <m:ctrlPr>
                                          <a:rPr lang="en-US" sz="9600" i="1">
                                            <a:latin typeface="Cambria Math"/>
                                          </a:rPr>
                                        </m:ctrlPr>
                                      </m:mP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
                                                                </m:e>
                                                              </m:mr>
                                                            </m:m>
                                                          </m:e>
                                                        </m:mr>
                                                      </m:m>
                                                    </m:e>
                                                  </m:mr>
                                                </m:m>
                                              </m:e>
                                            </m:mr>
                                          </m:m>
                                        </m:e>
                                        <m:e>
                                          <m:m>
                                            <m:mPr>
                                              <m:mcs>
                                                <m:mc>
                                                  <m:mcPr>
                                                    <m:count m:val="1"/>
                                                    <m:mcJc m:val="center"/>
                                                  </m:mcPr>
                                                </m:mc>
                                              </m:mcs>
                                              <m:ctrlPr>
                                                <a:rPr lang="en-US" sz="9600" i="1">
                                                  <a:latin typeface="Cambria Math"/>
                                                </a:rPr>
                                              </m:ctrlPr>
                                            </m:mPr>
                                            <m:mr>
                                              <m:e>
                                                <m:sSub>
                                                  <m:sSubPr>
                                                    <m:ctrlPr>
                                                      <a:rPr lang="en-US" sz="9600" i="1">
                                                        <a:latin typeface="Cambria Math"/>
                                                      </a:rPr>
                                                    </m:ctrlPr>
                                                  </m:sSubPr>
                                                  <m:e>
                                                    <m:r>
                                                      <a:rPr lang="en-US" sz="9600" i="1">
                                                        <a:latin typeface="Cambria Math"/>
                                                      </a:rPr>
                                                      <m:t>𝑋</m:t>
                                                    </m:r>
                                                  </m:e>
                                                  <m:sub>
                                                    <m:r>
                                                      <a:rPr lang="en-US" sz="9600" i="1">
                                                        <a:latin typeface="Cambria Math"/>
                                                      </a:rPr>
                                                      <m:t>1</m:t>
                                                    </m:r>
                                                    <m:r>
                                                      <a:rPr lang="en-US" sz="9600" i="1">
                                                        <a:latin typeface="Cambria Math"/>
                                                      </a:rPr>
                                                      <m:t>𝑗</m:t>
                                                    </m:r>
                                                  </m:sub>
                                                </m:sSub>
                                              </m:e>
                                            </m:mr>
                                            <m:mr>
                                              <m:e>
                                                <m:sSub>
                                                  <m:sSubPr>
                                                    <m:ctrlPr>
                                                      <a:rPr lang="en-US" sz="9600" i="1">
                                                        <a:latin typeface="Cambria Math"/>
                                                      </a:rPr>
                                                    </m:ctrlPr>
                                                  </m:sSubPr>
                                                  <m:e>
                                                    <m:r>
                                                      <a:rPr lang="en-US" sz="9600" i="1">
                                                        <a:latin typeface="Cambria Math"/>
                                                      </a:rPr>
                                                      <m:t>𝑋</m:t>
                                                    </m:r>
                                                  </m:e>
                                                  <m:sub>
                                                    <m:r>
                                                      <a:rPr lang="en-US" sz="9600" i="1">
                                                        <a:latin typeface="Cambria Math"/>
                                                      </a:rPr>
                                                      <m:t>2</m:t>
                                                    </m:r>
                                                    <m:r>
                                                      <a:rPr lang="en-US" sz="9600" i="1">
                                                        <a:latin typeface="Cambria Math"/>
                                                      </a:rPr>
                                                      <m:t>𝑗</m:t>
                                                    </m:r>
                                                  </m:sub>
                                                </m:sSub>
                                              </m:e>
                                            </m:m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m:t>
                                                            </m:r>
                                                          </m:e>
                                                        </m:mr>
                                                        <m:mr>
                                                          <m:e>
                                                            <m:sSub>
                                                              <m:sSubPr>
                                                                <m:ctrlPr>
                                                                  <a:rPr lang="en-US" sz="9600" i="1">
                                                                    <a:latin typeface="Cambria Math"/>
                                                                  </a:rPr>
                                                                </m:ctrlPr>
                                                              </m:sSubPr>
                                                              <m:e>
                                                                <m:r>
                                                                  <a:rPr lang="en-US" sz="9600" i="1">
                                                                    <a:latin typeface="Cambria Math"/>
                                                                  </a:rPr>
                                                                  <m:t>𝑋</m:t>
                                                                </m:r>
                                                              </m:e>
                                                              <m:sub>
                                                                <m:r>
                                                                  <a:rPr lang="en-US" sz="9600" i="1">
                                                                    <a:latin typeface="Cambria Math"/>
                                                                  </a:rPr>
                                                                  <m:t>𝑖𝑗</m:t>
                                                                </m:r>
                                                              </m:sub>
                                                            </m:sSub>
                                                          </m:e>
                                                        </m:m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m:t>
                                                                        </m:r>
                                                                      </m:e>
                                                                    </m:mr>
                                                                    <m:mr>
                                                                      <m:e>
                                                                        <m:sSub>
                                                                          <m:sSubPr>
                                                                            <m:ctrlPr>
                                                                              <a:rPr lang="en-US" sz="9600" i="1">
                                                                                <a:latin typeface="Cambria Math"/>
                                                                              </a:rPr>
                                                                            </m:ctrlPr>
                                                                          </m:sSubPr>
                                                                          <m:e>
                                                                            <m:r>
                                                                              <a:rPr lang="en-US" sz="9600" i="1">
                                                                                <a:latin typeface="Cambria Math"/>
                                                                              </a:rPr>
                                                                              <m:t>𝑋</m:t>
                                                                            </m:r>
                                                                          </m:e>
                                                                          <m:sub>
                                                                            <m:r>
                                                                              <a:rPr lang="en-US" sz="9600" i="1">
                                                                                <a:latin typeface="Cambria Math"/>
                                                                              </a:rPr>
                                                                              <m:t>𝑚𝑗</m:t>
                                                                            </m:r>
                                                                          </m:sub>
                                                                        </m:sSub>
                                                                      </m:e>
                                                                    </m:mr>
                                                                  </m:m>
                                                                </m:e>
                                                              </m:mr>
                                                            </m:m>
                                                          </m:e>
                                                        </m:mr>
                                                      </m:m>
                                                    </m:e>
                                                  </m:mr>
                                                </m:m>
                                              </m:e>
                                            </m:mr>
                                          </m:m>
                                        </m:e>
                                        <m:e>
                                          <m:m>
                                            <m:mPr>
                                              <m:mcs>
                                                <m:mc>
                                                  <m:mcPr>
                                                    <m:count m:val="3"/>
                                                    <m:mcJc m:val="center"/>
                                                  </m:mcPr>
                                                </m:mc>
                                              </m:mcs>
                                              <m:ctrlPr>
                                                <a:rPr lang="en-US" sz="9600" i="1">
                                                  <a:latin typeface="Cambria Math"/>
                                                </a:rPr>
                                              </m:ctrlPr>
                                            </m:mP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
                                                                      </m:e>
                                                                    </m:mr>
                                                                  </m:m>
                                                                </m:e>
                                                              </m:mr>
                                                            </m:m>
                                                          </m:e>
                                                        </m:mr>
                                                      </m:m>
                                                    </m:e>
                                                  </m:mr>
                                                </m:m>
                                              </m:e>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
                                                                      </m:e>
                                                                    </m:mr>
                                                                  </m:m>
                                                                </m:e>
                                                              </m:mr>
                                                            </m:m>
                                                          </m:e>
                                                        </m:mr>
                                                      </m:m>
                                                    </m:e>
                                                  </m:mr>
                                                </m:m>
                                              </m:e>
                                              <m:e>
                                                <m:m>
                                                  <m:mPr>
                                                    <m:mcs>
                                                      <m:mc>
                                                        <m:mcPr>
                                                          <m:count m:val="2"/>
                                                          <m:mcJc m:val="center"/>
                                                        </m:mcPr>
                                                      </m:mc>
                                                    </m:mcs>
                                                    <m:ctrlPr>
                                                      <a:rPr lang="en-US" sz="9600" i="1">
                                                        <a:latin typeface="Cambria Math"/>
                                                      </a:rPr>
                                                    </m:ctrlPr>
                                                  </m:mP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 </m:t>
                                                                              </m:r>
                                                                            </m:e>
                                                                          </m:mr>
                                                                          <m:mr>
                                                                            <m:e>
                                                                              <m:m>
                                                                                <m:mPr>
                                                                                  <m:mcs>
                                                                                    <m:mc>
                                                                                      <m:mcPr>
                                                                                        <m:count m:val="1"/>
                                                                                        <m:mcJc m:val="center"/>
                                                                                      </m:mcPr>
                                                                                    </m:mc>
                                                                                  </m:mcs>
                                                                                  <m:ctrlPr>
                                                                                    <a:rPr lang="en-US" sz="9600" i="1">
                                                                                      <a:latin typeface="Cambria Math"/>
                                                                                    </a:rPr>
                                                                                  </m:ctrlPr>
                                                                                </m:mPr>
                                                                                <m:mr>
                                                                                  <m:e>
                                                                                    <m:r>
                                                                                      <a:rPr lang="en-US" sz="9600" i="1">
                                                                                        <a:latin typeface="Cambria Math"/>
                                                                                      </a:rPr>
                                                                                      <m:t> </m:t>
                                                                                    </m:r>
                                                                                  </m:e>
                                                                                </m:mr>
                                                                                <m:mr>
                                                                                  <m:e>
                                                                                    <m:r>
                                                                                      <a:rPr lang="en-US" sz="9600" i="1">
                                                                                        <a:latin typeface="Cambria Math"/>
                                                                                      </a:rPr>
                                                                                      <m:t>.</m:t>
                                                                                    </m:r>
                                                                                  </m:e>
                                                                                </m:mr>
                                                                              </m:m>
                                                                            </m:e>
                                                                          </m:mr>
                                                                        </m:m>
                                                                      </m:e>
                                                                    </m:mr>
                                                                  </m:m>
                                                                </m:e>
                                                              </m:mr>
                                                            </m:m>
                                                          </m:e>
                                                        </m:mr>
                                                      </m:m>
                                                    </m:e>
                                                    <m:e>
                                                      <m:m>
                                                        <m:mPr>
                                                          <m:mcs>
                                                            <m:mc>
                                                              <m:mcPr>
                                                                <m:count m:val="1"/>
                                                                <m:mcJc m:val="center"/>
                                                              </m:mcPr>
                                                            </m:mc>
                                                          </m:mcs>
                                                          <m:ctrlPr>
                                                            <a:rPr lang="en-US" sz="9600" i="1">
                                                              <a:latin typeface="Cambria Math"/>
                                                            </a:rPr>
                                                          </m:ctrlPr>
                                                        </m:mPr>
                                                        <m:mr>
                                                          <m:e>
                                                            <m:sSub>
                                                              <m:sSubPr>
                                                                <m:ctrlPr>
                                                                  <a:rPr lang="en-US" sz="9600" i="1">
                                                                    <a:latin typeface="Cambria Math"/>
                                                                  </a:rPr>
                                                                </m:ctrlPr>
                                                              </m:sSubPr>
                                                              <m:e>
                                                                <m:r>
                                                                  <a:rPr lang="en-US" sz="9600" i="1">
                                                                    <a:latin typeface="Cambria Math"/>
                                                                  </a:rPr>
                                                                  <m:t>𝑋</m:t>
                                                                </m:r>
                                                              </m:e>
                                                              <m:sub>
                                                                <m:r>
                                                                  <a:rPr lang="en-US" sz="9600" i="1">
                                                                    <a:latin typeface="Cambria Math"/>
                                                                  </a:rPr>
                                                                  <m:t>1</m:t>
                                                                </m:r>
                                                                <m:r>
                                                                  <a:rPr lang="en-US" sz="9600" i="1">
                                                                    <a:latin typeface="Cambria Math"/>
                                                                  </a:rPr>
                                                                  <m:t>𝑛</m:t>
                                                                </m:r>
                                                              </m:sub>
                                                            </m:sSub>
                                                          </m:e>
                                                        </m:mr>
                                                        <m:mr>
                                                          <m:e>
                                                            <m:sSub>
                                                              <m:sSubPr>
                                                                <m:ctrlPr>
                                                                  <a:rPr lang="en-US" sz="9600" i="1">
                                                                    <a:latin typeface="Cambria Math"/>
                                                                  </a:rPr>
                                                                </m:ctrlPr>
                                                              </m:sSubPr>
                                                              <m:e>
                                                                <m:r>
                                                                  <a:rPr lang="en-US" sz="9600" i="1">
                                                                    <a:latin typeface="Cambria Math"/>
                                                                  </a:rPr>
                                                                  <m:t>𝑋</m:t>
                                                                </m:r>
                                                              </m:e>
                                                              <m:sub>
                                                                <m:r>
                                                                  <a:rPr lang="en-US" sz="9600" i="1">
                                                                    <a:latin typeface="Cambria Math"/>
                                                                  </a:rPr>
                                                                  <m:t>2</m:t>
                                                                </m:r>
                                                                <m:r>
                                                                  <a:rPr lang="en-US" sz="9600" i="1">
                                                                    <a:latin typeface="Cambria Math"/>
                                                                  </a:rPr>
                                                                  <m:t>𝑛</m:t>
                                                                </m:r>
                                                              </m:sub>
                                                            </m:sSub>
                                                          </m:e>
                                                        </m:m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m:t>
                                                                        </m:r>
                                                                      </m:e>
                                                                    </m:mr>
                                                                    <m:mr>
                                                                      <m:e>
                                                                        <m:sSub>
                                                                          <m:sSubPr>
                                                                            <m:ctrlPr>
                                                                              <a:rPr lang="en-US" sz="9600" i="1">
                                                                                <a:latin typeface="Cambria Math"/>
                                                                              </a:rPr>
                                                                            </m:ctrlPr>
                                                                          </m:sSubPr>
                                                                          <m:e>
                                                                            <m:r>
                                                                              <a:rPr lang="en-US" sz="9600" i="1">
                                                                                <a:latin typeface="Cambria Math"/>
                                                                              </a:rPr>
                                                                              <m:t>𝑋</m:t>
                                                                            </m:r>
                                                                          </m:e>
                                                                          <m:sub>
                                                                            <m:r>
                                                                              <a:rPr lang="en-US" sz="9600" i="1">
                                                                                <a:latin typeface="Cambria Math"/>
                                                                              </a:rPr>
                                                                              <m:t>𝑖𝑛</m:t>
                                                                            </m:r>
                                                                          </m:sub>
                                                                        </m:sSub>
                                                                      </m:e>
                                                                    </m:mr>
                                                                    <m:mr>
                                                                      <m:e>
                                                                        <m:m>
                                                                          <m:mPr>
                                                                            <m:mcs>
                                                                              <m:mc>
                                                                                <m:mcPr>
                                                                                  <m:count m:val="1"/>
                                                                                  <m:mcJc m:val="center"/>
                                                                                </m:mcPr>
                                                                              </m:mc>
                                                                            </m:mcs>
                                                                            <m:ctrlPr>
                                                                              <a:rPr lang="en-US" sz="9600" i="1">
                                                                                <a:latin typeface="Cambria Math"/>
                                                                              </a:rPr>
                                                                            </m:ctrlPr>
                                                                          </m:mPr>
                                                                          <m:mr>
                                                                            <m:e>
                                                                              <m:r>
                                                                                <a:rPr lang="en-US" sz="9600" i="1">
                                                                                  <a:latin typeface="Cambria Math"/>
                                                                                </a:rPr>
                                                                                <m:t>.</m:t>
                                                                              </m:r>
                                                                            </m:e>
                                                                          </m:mr>
                                                                          <m:mr>
                                                                            <m:e>
                                                                              <m:r>
                                                                                <a:rPr lang="en-US" sz="9600" i="1">
                                                                                  <a:latin typeface="Cambria Math"/>
                                                                                </a:rPr>
                                                                                <m:t>.</m:t>
                                                                              </m:r>
                                                                            </m:e>
                                                                          </m:mr>
                                                                          <m:mr>
                                                                            <m:e>
                                                                              <m:m>
                                                                                <m:mPr>
                                                                                  <m:mcs>
                                                                                    <m:mc>
                                                                                      <m:mcPr>
                                                                                        <m:count m:val="1"/>
                                                                                        <m:mcJc m:val="center"/>
                                                                                      </m:mcPr>
                                                                                    </m:mc>
                                                                                  </m:mcs>
                                                                                  <m:ctrlPr>
                                                                                    <a:rPr lang="en-US" sz="9600" i="1">
                                                                                      <a:latin typeface="Cambria Math"/>
                                                                                    </a:rPr>
                                                                                  </m:ctrlPr>
                                                                                </m:mPr>
                                                                                <m:mr>
                                                                                  <m:e>
                                                                                    <m:r>
                                                                                      <a:rPr lang="en-US" sz="9600" i="1">
                                                                                        <a:latin typeface="Cambria Math"/>
                                                                                      </a:rPr>
                                                                                      <m:t>.</m:t>
                                                                                    </m:r>
                                                                                  </m:e>
                                                                                </m:mr>
                                                                                <m:mr>
                                                                                  <m:e>
                                                                                    <m:sSub>
                                                                                      <m:sSubPr>
                                                                                        <m:ctrlPr>
                                                                                          <a:rPr lang="en-US" sz="9600" i="1">
                                                                                            <a:latin typeface="Cambria Math"/>
                                                                                          </a:rPr>
                                                                                        </m:ctrlPr>
                                                                                      </m:sSubPr>
                                                                                      <m:e>
                                                                                        <m:r>
                                                                                          <a:rPr lang="en-US" sz="9600" i="1">
                                                                                            <a:latin typeface="Cambria Math"/>
                                                                                          </a:rPr>
                                                                                          <m:t>𝑋</m:t>
                                                                                        </m:r>
                                                                                      </m:e>
                                                                                      <m:sub>
                                                                                        <m:r>
                                                                                          <a:rPr lang="en-US" sz="9600" i="1">
                                                                                            <a:latin typeface="Cambria Math"/>
                                                                                          </a:rPr>
                                                                                          <m:t>𝑚</m:t>
                                                                                        </m:r>
                                                                                        <m:r>
                                                                                          <a:rPr lang="en-US" sz="9600" b="0" i="1" smtClean="0">
                                                                                            <a:latin typeface="Cambria Math"/>
                                                                                          </a:rPr>
                                                                                          <m:t>𝑛</m:t>
                                                                                        </m:r>
                                                                                      </m:sub>
                                                                                    </m:sSub>
                                                                                  </m:e>
                                                                                </m:mr>
                                                                              </m:m>
                                                                            </m:e>
                                                                          </m:mr>
                                                                        </m:m>
                                                                      </m:e>
                                                                    </m:mr>
                                                                  </m:m>
                                                                </m:e>
                                                              </m:mr>
                                                            </m:m>
                                                          </m:e>
                                                        </m:mr>
                                                      </m:m>
                                                    </m:e>
                                                  </m:mr>
                                                </m:m>
                                              </m:e>
                                            </m:mr>
                                          </m:m>
                                        </m:e>
                                      </m:mr>
                                    </m:m>
                                  </m:e>
                                </m:mr>
                              </m:m>
                            </m:e>
                          </m:mr>
                        </m:m>
                      </m:e>
                    </m:d>
                  </m:oMath>
                </a14:m>
                <a:endParaRPr lang="en-US" sz="9600" dirty="0"/>
              </a:p>
              <a:p>
                <a:pPr marL="0" indent="0" algn="r" rtl="1">
                  <a:buNone/>
                </a:pPr>
                <a:endParaRPr lang="fa-IR" sz="4800" i="1" dirty="0" smtClean="0"/>
              </a:p>
              <a:p>
                <a:pPr marL="0" indent="0" algn="r" rtl="1">
                  <a:buNone/>
                </a:pPr>
                <a:endParaRPr lang="fa-IR" sz="4200" i="1" dirty="0"/>
              </a:p>
              <a:p>
                <a:pPr marL="0" indent="0" algn="r" rtl="1">
                  <a:buNone/>
                </a:pPr>
                <a:endParaRPr lang="fa-IR" sz="14400" i="1" dirty="0" smtClean="0">
                  <a:cs typeface="B Lotus" panose="00000400000000000000" pitchFamily="2" charset="-78"/>
                </a:endParaRPr>
              </a:p>
              <a:p>
                <a:pPr marL="0" indent="0" algn="r" rtl="1">
                  <a:buNone/>
                </a:pPr>
                <a14:m>
                  <m:oMath xmlns:m="http://schemas.openxmlformats.org/officeDocument/2006/math">
                    <m:sSub>
                      <m:sSubPr>
                        <m:ctrlPr>
                          <a:rPr lang="en-US" sz="14400" i="1">
                            <a:latin typeface="Cambria Math"/>
                          </a:rPr>
                        </m:ctrlPr>
                      </m:sSubPr>
                      <m:e>
                        <m:r>
                          <a:rPr lang="en-US" sz="14400" b="0" i="1" smtClean="0">
                            <a:latin typeface="Cambria Math"/>
                          </a:rPr>
                          <m:t>𝐴</m:t>
                        </m:r>
                      </m:e>
                      <m:sub>
                        <m:r>
                          <a:rPr lang="en-US" sz="14400" b="0" i="1" smtClean="0">
                            <a:latin typeface="Cambria Math"/>
                          </a:rPr>
                          <m:t>𝑖</m:t>
                        </m:r>
                      </m:sub>
                    </m:sSub>
                  </m:oMath>
                </a14:m>
                <a:r>
                  <a:rPr lang="fa-IR" sz="14400" dirty="0">
                    <a:cs typeface="B Lotus" panose="00000400000000000000" pitchFamily="2" charset="-78"/>
                  </a:rPr>
                  <a:t> : گزینه ی </a:t>
                </a:r>
                <a:r>
                  <a:rPr lang="en-US" sz="14400" dirty="0" err="1">
                    <a:cs typeface="B Lotus" panose="00000400000000000000" pitchFamily="2" charset="-78"/>
                  </a:rPr>
                  <a:t>i</a:t>
                </a:r>
                <a:r>
                  <a:rPr lang="fa-IR" sz="14400" dirty="0">
                    <a:cs typeface="B Lotus" panose="00000400000000000000" pitchFamily="2" charset="-78"/>
                  </a:rPr>
                  <a:t> ام</a:t>
                </a:r>
                <a:endParaRPr lang="en-US" sz="14400" dirty="0">
                  <a:cs typeface="B Lotus" panose="00000400000000000000" pitchFamily="2" charset="-78"/>
                </a:endParaRPr>
              </a:p>
              <a:p>
                <a:pPr marL="0" indent="0" algn="r" rtl="1">
                  <a:buNone/>
                </a:pPr>
                <a:r>
                  <a:rPr lang="fa-IR" sz="11200" dirty="0">
                    <a:cs typeface="B Lotus" panose="00000400000000000000" pitchFamily="2" charset="-78"/>
                  </a:rPr>
                  <a:t> </a:t>
                </a:r>
                <a14:m>
                  <m:oMath xmlns:m="http://schemas.openxmlformats.org/officeDocument/2006/math">
                    <m:sSub>
                      <m:sSubPr>
                        <m:ctrlPr>
                          <a:rPr lang="en-US" sz="11200" i="1">
                            <a:latin typeface="Cambria Math"/>
                          </a:rPr>
                        </m:ctrlPr>
                      </m:sSubPr>
                      <m:e>
                        <m:r>
                          <a:rPr lang="en-US" sz="11200" i="1">
                            <a:latin typeface="Cambria Math"/>
                          </a:rPr>
                          <m:t>𝑋</m:t>
                        </m:r>
                      </m:e>
                      <m:sub>
                        <m:r>
                          <a:rPr lang="en-US" sz="11200" b="0" i="1" smtClean="0">
                            <a:latin typeface="Cambria Math"/>
                          </a:rPr>
                          <m:t>𝑖𝑗</m:t>
                        </m:r>
                      </m:sub>
                    </m:sSub>
                  </m:oMath>
                </a14:m>
                <a:r>
                  <a:rPr lang="fa-IR" sz="11200" dirty="0">
                    <a:cs typeface="B Lotus" panose="00000400000000000000" pitchFamily="2" charset="-78"/>
                  </a:rPr>
                  <a:t> : مقدار عددی بدست آمده از گزینه </a:t>
                </a:r>
                <a:r>
                  <a:rPr lang="en-US" sz="11200" dirty="0" err="1">
                    <a:cs typeface="B Lotus" panose="00000400000000000000" pitchFamily="2" charset="-78"/>
                  </a:rPr>
                  <a:t>i</a:t>
                </a:r>
                <a:r>
                  <a:rPr lang="fa-IR" sz="11200" dirty="0">
                    <a:cs typeface="B Lotus" panose="00000400000000000000" pitchFamily="2" charset="-78"/>
                  </a:rPr>
                  <a:t> ام با شاخص </a:t>
                </a:r>
                <a:r>
                  <a:rPr lang="en-US" sz="11200" dirty="0">
                    <a:cs typeface="B Lotus" panose="00000400000000000000" pitchFamily="2" charset="-78"/>
                  </a:rPr>
                  <a:t>j</a:t>
                </a:r>
                <a:r>
                  <a:rPr lang="fa-IR" sz="11200" dirty="0">
                    <a:cs typeface="B Lotus" panose="00000400000000000000" pitchFamily="2" charset="-78"/>
                  </a:rPr>
                  <a:t> ام</a:t>
                </a:r>
                <a:endParaRPr lang="en-US" sz="11200" dirty="0">
                  <a:cs typeface="B Lotus" panose="00000400000000000000" pitchFamily="2" charset="-78"/>
                </a:endParaRPr>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xfrm>
                <a:off x="304800" y="1295400"/>
                <a:ext cx="8382000" cy="7239000"/>
              </a:xfrm>
              <a:blipFill rotWithShape="1">
                <a:blip r:embed="rId2"/>
                <a:stretch>
                  <a:fillRect l="-3127" t="-1516" r="-1455"/>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r>
              <a:rPr lang="fa-IR" dirty="0" smtClean="0">
                <a:solidFill>
                  <a:schemeClr val="tx1"/>
                </a:solidFill>
              </a:rPr>
              <a:t>84</a:t>
            </a:r>
            <a:endParaRPr lang="en-US" dirty="0">
              <a:solidFill>
                <a:schemeClr val="tx1"/>
              </a:solidFill>
            </a:endParaRPr>
          </a:p>
        </p:txBody>
      </p:sp>
      <p:sp>
        <p:nvSpPr>
          <p:cNvPr id="10" name="Rectangle 9"/>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25667889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barn(inVertical)">
                                      <p:cBhvr>
                                        <p:cTn id="7" dur="500"/>
                                        <p:tgtEl>
                                          <p:spTgt spid="8">
                                            <p:txEl>
                                              <p:pRg st="5" end="5"/>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8">
                                            <p:txEl>
                                              <p:pRg st="6" end="6"/>
                                            </p:txEl>
                                          </p:spTgt>
                                        </p:tgtEl>
                                        <p:attrNameLst>
                                          <p:attrName>style.visibility</p:attrName>
                                        </p:attrNameLst>
                                      </p:cBhvr>
                                      <p:to>
                                        <p:strVal val="visible"/>
                                      </p:to>
                                    </p:set>
                                    <p:animEffect transition="in" filter="barn(inVertical)">
                                      <p:cBhvr>
                                        <p:cTn id="1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rmAutofit fontScale="90000"/>
          </a:bodyPr>
          <a:lstStyle/>
          <a:p>
            <a:pPr algn="r" rtl="1"/>
            <a:r>
              <a:rPr lang="fa-IR" dirty="0">
                <a:cs typeface="B Lotus" panose="00000400000000000000" pitchFamily="2" charset="-78"/>
              </a:rPr>
              <a:t>انجام این روش مستلزم طی گام های ذیل </a:t>
            </a:r>
            <a:r>
              <a:rPr lang="fa-IR" dirty="0" smtClean="0">
                <a:cs typeface="B Lotus" panose="00000400000000000000" pitchFamily="2" charset="-78"/>
              </a:rPr>
              <a:t>است:</a:t>
            </a:r>
            <a:r>
              <a:rPr lang="en-US" dirty="0">
                <a:cs typeface="B Lotus" panose="00000400000000000000" pitchFamily="2" charset="-78"/>
              </a:rPr>
              <a:t/>
            </a:r>
            <a:br>
              <a:rPr lang="en-US" dirty="0">
                <a:cs typeface="B Lotus" panose="00000400000000000000" pitchFamily="2" charset="-78"/>
              </a:rPr>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905000"/>
                <a:ext cx="8686800" cy="4999038"/>
              </a:xfrm>
            </p:spPr>
            <p:txBody>
              <a:bodyPr>
                <a:normAutofit/>
              </a:bodyPr>
              <a:lstStyle/>
              <a:p>
                <a:pPr marL="0" indent="0" algn="r">
                  <a:buNone/>
                </a:pPr>
                <a:r>
                  <a:rPr lang="fa-IR" sz="3200" dirty="0" smtClean="0">
                    <a:solidFill>
                      <a:srgbClr val="FF0000"/>
                    </a:solidFill>
                    <a:cs typeface="B Lotus" panose="00000400000000000000" pitchFamily="2" charset="-78"/>
                  </a:rPr>
                  <a:t>گام </a:t>
                </a:r>
                <a:r>
                  <a:rPr lang="fa-IR" sz="3200" dirty="0">
                    <a:solidFill>
                      <a:srgbClr val="FF0000"/>
                    </a:solidFill>
                    <a:cs typeface="B Lotus" panose="00000400000000000000" pitchFamily="2" charset="-78"/>
                  </a:rPr>
                  <a:t>1- </a:t>
                </a:r>
                <a:r>
                  <a:rPr lang="fa-IR" sz="3200" dirty="0">
                    <a:cs typeface="B Lotus" panose="00000400000000000000" pitchFamily="2" charset="-78"/>
                  </a:rPr>
                  <a:t>ماتریس تصمیم گیری بی مقیاس شود. برای این منظور از رابطه ذیل استفاده می شود.</a:t>
                </a:r>
                <a:endParaRPr lang="en-US" sz="3200" dirty="0">
                  <a:cs typeface="B Lotus" panose="00000400000000000000" pitchFamily="2" charset="-78"/>
                </a:endParaRPr>
              </a:p>
              <a:p>
                <a:pPr marL="0" indent="0" algn="r">
                  <a:buNone/>
                </a:pPr>
                <a14:m>
                  <m:oMathPara xmlns:m="http://schemas.openxmlformats.org/officeDocument/2006/math">
                    <m:oMathParaPr>
                      <m:jc m:val="centerGroup"/>
                    </m:oMathParaPr>
                    <m:oMath xmlns:m="http://schemas.openxmlformats.org/officeDocument/2006/math">
                      <m:sSub>
                        <m:sSubPr>
                          <m:ctrlPr>
                            <a:rPr lang="en-US" sz="3200" i="1">
                              <a:latin typeface="Cambria Math"/>
                            </a:rPr>
                          </m:ctrlPr>
                        </m:sSubPr>
                        <m:e>
                          <m:r>
                            <a:rPr lang="en-US" sz="3200" i="1">
                              <a:latin typeface="Cambria Math"/>
                            </a:rPr>
                            <m:t>𝑟</m:t>
                          </m:r>
                        </m:e>
                        <m:sub>
                          <m:r>
                            <a:rPr lang="en-US" sz="3200" i="1">
                              <a:latin typeface="Cambria Math"/>
                            </a:rPr>
                            <m:t>𝑖𝑗</m:t>
                          </m:r>
                        </m:sub>
                      </m:sSub>
                      <m:r>
                        <a:rPr lang="en-US" sz="3200">
                          <a:latin typeface="Cambria Math"/>
                        </a:rPr>
                        <m:t>=</m:t>
                      </m:r>
                      <m:f>
                        <m:fPr>
                          <m:ctrlPr>
                            <a:rPr lang="en-US" sz="3200" i="1">
                              <a:latin typeface="Cambria Math"/>
                            </a:rPr>
                          </m:ctrlPr>
                        </m:fPr>
                        <m:num>
                          <m:sSub>
                            <m:sSubPr>
                              <m:ctrlPr>
                                <a:rPr lang="en-US" sz="3200" i="1">
                                  <a:latin typeface="Cambria Math"/>
                                </a:rPr>
                              </m:ctrlPr>
                            </m:sSubPr>
                            <m:e>
                              <m:r>
                                <a:rPr lang="en-US" sz="3200" i="1">
                                  <a:latin typeface="Cambria Math"/>
                                </a:rPr>
                                <m:t>𝑥</m:t>
                              </m:r>
                            </m:e>
                            <m:sub>
                              <m:r>
                                <a:rPr lang="en-US" sz="3200" i="1">
                                  <a:latin typeface="Cambria Math"/>
                                </a:rPr>
                                <m:t>𝑖𝑗</m:t>
                              </m:r>
                            </m:sub>
                          </m:sSub>
                        </m:num>
                        <m:den>
                          <m:rad>
                            <m:radPr>
                              <m:degHide m:val="on"/>
                              <m:ctrlPr>
                                <a:rPr lang="en-US" sz="3200" i="1">
                                  <a:latin typeface="Cambria Math"/>
                                </a:rPr>
                              </m:ctrlPr>
                            </m:radPr>
                            <m:deg/>
                            <m:e>
                              <m:nary>
                                <m:naryPr>
                                  <m:chr m:val="∑"/>
                                  <m:limLoc m:val="subSup"/>
                                  <m:ctrlPr>
                                    <a:rPr lang="en-US" sz="3200" i="1">
                                      <a:latin typeface="Cambria Math"/>
                                    </a:rPr>
                                  </m:ctrlPr>
                                </m:naryPr>
                                <m:sub>
                                  <m:r>
                                    <a:rPr lang="en-US" sz="3200" i="1">
                                      <a:latin typeface="Cambria Math"/>
                                    </a:rPr>
                                    <m:t>𝑖</m:t>
                                  </m:r>
                                  <m:r>
                                    <a:rPr lang="en-US" sz="3200" i="1">
                                      <a:latin typeface="Cambria Math"/>
                                    </a:rPr>
                                    <m:t>=</m:t>
                                  </m:r>
                                  <m:r>
                                    <a:rPr lang="en-US" sz="3200" i="1">
                                      <a:latin typeface="Cambria Math"/>
                                    </a:rPr>
                                    <m:t>1</m:t>
                                  </m:r>
                                </m:sub>
                                <m:sup>
                                  <m:r>
                                    <a:rPr lang="en-US" sz="3200" i="1">
                                      <a:latin typeface="Cambria Math"/>
                                    </a:rPr>
                                    <m:t>𝑚</m:t>
                                  </m:r>
                                </m:sup>
                                <m:e>
                                  <m:sSup>
                                    <m:sSupPr>
                                      <m:ctrlPr>
                                        <a:rPr lang="en-US" sz="3200" i="1">
                                          <a:latin typeface="Cambria Math"/>
                                        </a:rPr>
                                      </m:ctrlPr>
                                    </m:sSupPr>
                                    <m:e>
                                      <m:sSub>
                                        <m:sSubPr>
                                          <m:ctrlPr>
                                            <a:rPr lang="en-US" sz="3200" i="1">
                                              <a:latin typeface="Cambria Math"/>
                                            </a:rPr>
                                          </m:ctrlPr>
                                        </m:sSubPr>
                                        <m:e>
                                          <m:r>
                                            <a:rPr lang="en-US" sz="3200" i="1">
                                              <a:latin typeface="Cambria Math"/>
                                            </a:rPr>
                                            <m:t>𝑋</m:t>
                                          </m:r>
                                        </m:e>
                                        <m:sub>
                                          <m:r>
                                            <a:rPr lang="en-US" sz="3200" i="1">
                                              <a:latin typeface="Cambria Math"/>
                                            </a:rPr>
                                            <m:t>𝑖𝑗</m:t>
                                          </m:r>
                                        </m:sub>
                                      </m:sSub>
                                    </m:e>
                                    <m:sup>
                                      <m:r>
                                        <a:rPr lang="en-US" sz="3200" i="1">
                                          <a:latin typeface="Cambria Math"/>
                                        </a:rPr>
                                        <m:t>2</m:t>
                                      </m:r>
                                    </m:sup>
                                  </m:sSup>
                                </m:e>
                              </m:nary>
                            </m:e>
                          </m:rad>
                        </m:den>
                      </m:f>
                    </m:oMath>
                  </m:oMathPara>
                </a14:m>
                <a:endParaRPr lang="en-US" sz="3200" dirty="0">
                  <a:cs typeface="B Lotus" panose="00000400000000000000" pitchFamily="2" charset="-78"/>
                </a:endParaRPr>
              </a:p>
              <a:p>
                <a:pPr marL="0" indent="0" algn="r" rtl="1">
                  <a:buNone/>
                </a:pPr>
                <a:r>
                  <a:rPr lang="fa-IR" sz="3200" dirty="0" smtClean="0">
                    <a:solidFill>
                      <a:srgbClr val="FF0000"/>
                    </a:solidFill>
                    <a:cs typeface="B Lotus" panose="00000400000000000000" pitchFamily="2" charset="-78"/>
                  </a:rPr>
                  <a:t>گام </a:t>
                </a:r>
                <a:r>
                  <a:rPr lang="fa-IR" sz="3200" dirty="0">
                    <a:solidFill>
                      <a:srgbClr val="FF0000"/>
                    </a:solidFill>
                    <a:cs typeface="B Lotus" panose="00000400000000000000" pitchFamily="2" charset="-78"/>
                  </a:rPr>
                  <a:t>2- </a:t>
                </a:r>
                <a:r>
                  <a:rPr lang="fa-IR" sz="3200" dirty="0">
                    <a:cs typeface="B Lotus" panose="00000400000000000000" pitchFamily="2" charset="-78"/>
                  </a:rPr>
                  <a:t>وزنهای اختصاصی داده شده را در ماتریس بی مقیاس ضرب می کنیم.</a:t>
                </a:r>
                <a:endParaRPr lang="en-US" sz="3200" dirty="0">
                  <a:cs typeface="B Lotus" panose="00000400000000000000" pitchFamily="2" charset="-78"/>
                </a:endParaRPr>
              </a:p>
              <a:p>
                <a:pPr marL="0" indent="0" algn="r">
                  <a:buNone/>
                </a:pPr>
                <a:r>
                  <a:rPr lang="fa-IR" sz="3200" dirty="0">
                    <a:solidFill>
                      <a:srgbClr val="FF0000"/>
                    </a:solidFill>
                    <a:cs typeface="B Lotus" panose="00000400000000000000" pitchFamily="2" charset="-78"/>
                  </a:rPr>
                  <a:t>گام 3- </a:t>
                </a:r>
                <a:r>
                  <a:rPr lang="fa-IR" sz="3200" dirty="0">
                    <a:cs typeface="B Lotus" panose="00000400000000000000" pitchFamily="2" charset="-78"/>
                  </a:rPr>
                  <a:t>ایده آل مثبت و منفی را بدست می آوریم</a:t>
                </a:r>
                <a:r>
                  <a:rPr lang="fa-IR" sz="3200" dirty="0" smtClean="0">
                    <a:cs typeface="B Lotus" panose="00000400000000000000" pitchFamily="2" charset="-78"/>
                  </a:rPr>
                  <a:t>.</a:t>
                </a:r>
              </a:p>
              <a:p>
                <a:pPr marL="0" indent="0" algn="r">
                  <a:buNone/>
                </a:pPr>
                <a:endParaRPr lang="en-US" sz="12800" dirty="0">
                  <a:cs typeface="B Lotus" panose="000004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905000"/>
                <a:ext cx="8686800" cy="4999038"/>
              </a:xfrm>
              <a:blipFill rotWithShape="1">
                <a:blip r:embed="rId2"/>
                <a:stretch>
                  <a:fillRect l="-632" t="-1585" r="-175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r>
              <a:rPr lang="fa-IR" dirty="0" smtClean="0">
                <a:solidFill>
                  <a:schemeClr val="tx1"/>
                </a:solidFill>
              </a:rPr>
              <a:t>85</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7804240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066800"/>
                <a:ext cx="8686800" cy="5486400"/>
              </a:xfrm>
            </p:spPr>
            <p:txBody>
              <a:bodyPr>
                <a:normAutofit fontScale="25000" lnSpcReduction="20000"/>
              </a:bodyPr>
              <a:lstStyle/>
              <a:p>
                <a:pPr marL="0" indent="0" algn="r">
                  <a:buNone/>
                </a:pPr>
                <a:r>
                  <a:rPr lang="fa-IR" sz="11100" dirty="0">
                    <a:solidFill>
                      <a:srgbClr val="FF0000"/>
                    </a:solidFill>
                    <a:cs typeface="B Lotus" panose="00000400000000000000" pitchFamily="2" charset="-78"/>
                  </a:rPr>
                  <a:t>گام </a:t>
                </a:r>
                <a:r>
                  <a:rPr lang="fa-IR" sz="11200" dirty="0">
                    <a:solidFill>
                      <a:srgbClr val="FF0000"/>
                    </a:solidFill>
                    <a:cs typeface="B Lotus" panose="00000400000000000000" pitchFamily="2" charset="-78"/>
                  </a:rPr>
                  <a:t>4-</a:t>
                </a:r>
                <a:r>
                  <a:rPr lang="fa-IR" sz="11200" dirty="0">
                    <a:cs typeface="B Lotus" panose="00000400000000000000" pitchFamily="2" charset="-78"/>
                  </a:rPr>
                  <a:t> فاصله هر گزینه را با ایده آل مثبت و منفی به دست می آوریم.</a:t>
                </a:r>
                <a:endParaRPr lang="en-US" sz="11200" dirty="0">
                  <a:cs typeface="B Lotus" panose="00000400000000000000" pitchFamily="2" charset="-78"/>
                </a:endParaRPr>
              </a:p>
              <a:p>
                <a:pPr marL="0" indent="0" algn="r">
                  <a:buNone/>
                </a:pPr>
                <a:r>
                  <a:rPr lang="fa-IR" sz="11200" dirty="0">
                    <a:cs typeface="B Lotus" panose="00000400000000000000" pitchFamily="2" charset="-78"/>
                  </a:rPr>
                  <a:t>برای این منظور فاصله عناصر هر سطر را از مقادیر ایده آل مثبت و منفی کسر و به توان می رسانیم.</a:t>
                </a:r>
                <a:endParaRPr lang="en-US" sz="11200" dirty="0">
                  <a:cs typeface="B Lotus" panose="00000400000000000000" pitchFamily="2" charset="-78"/>
                </a:endParaRPr>
              </a:p>
              <a:p>
                <a:pPr marL="0" indent="0">
                  <a:buNone/>
                </a:pPr>
                <a14:m>
                  <m:oMathPara xmlns:m="http://schemas.openxmlformats.org/officeDocument/2006/math">
                    <m:oMathParaPr>
                      <m:jc m:val="centerGroup"/>
                    </m:oMathParaPr>
                    <m:oMath xmlns:m="http://schemas.openxmlformats.org/officeDocument/2006/math">
                      <m:sSub>
                        <m:sSubPr>
                          <m:ctrlPr>
                            <a:rPr lang="en-US" sz="11200" i="1">
                              <a:latin typeface="Cambria Math"/>
                            </a:rPr>
                          </m:ctrlPr>
                        </m:sSubPr>
                        <m:e>
                          <m:r>
                            <a:rPr lang="en-US" sz="11200" i="1">
                              <a:latin typeface="Cambria Math"/>
                            </a:rPr>
                            <m:t>𝑠</m:t>
                          </m:r>
                        </m:e>
                        <m:sub>
                          <m:sSup>
                            <m:sSupPr>
                              <m:ctrlPr>
                                <a:rPr lang="en-US" sz="11200" i="1">
                                  <a:latin typeface="Cambria Math"/>
                                </a:rPr>
                              </m:ctrlPr>
                            </m:sSupPr>
                            <m:e>
                              <m:r>
                                <a:rPr lang="en-US" sz="11200" i="1">
                                  <a:latin typeface="Cambria Math"/>
                                </a:rPr>
                                <m:t>𝑖</m:t>
                              </m:r>
                            </m:e>
                            <m:sup>
                              <m:r>
                                <a:rPr lang="en-US" sz="11200" i="1">
                                  <a:latin typeface="Cambria Math"/>
                                </a:rPr>
                                <m:t>+</m:t>
                              </m:r>
                            </m:sup>
                          </m:sSup>
                        </m:sub>
                      </m:sSub>
                      <m:r>
                        <a:rPr lang="en-US" sz="11200" i="1">
                          <a:latin typeface="Cambria Math"/>
                        </a:rPr>
                        <m:t>=</m:t>
                      </m:r>
                      <m:rad>
                        <m:radPr>
                          <m:degHide m:val="on"/>
                          <m:ctrlPr>
                            <a:rPr lang="en-US" sz="11200" i="1">
                              <a:latin typeface="Cambria Math"/>
                            </a:rPr>
                          </m:ctrlPr>
                        </m:radPr>
                        <m:deg/>
                        <m:e>
                          <m:nary>
                            <m:naryPr>
                              <m:chr m:val="∑"/>
                              <m:limLoc m:val="undOvr"/>
                              <m:ctrlPr>
                                <a:rPr lang="en-US" sz="11200" i="1">
                                  <a:latin typeface="Cambria Math"/>
                                </a:rPr>
                              </m:ctrlPr>
                            </m:naryPr>
                            <m:sub>
                              <m:r>
                                <a:rPr lang="en-US" sz="11200" i="1">
                                  <a:latin typeface="Cambria Math"/>
                                </a:rPr>
                                <m:t>𝑗</m:t>
                              </m:r>
                              <m:r>
                                <a:rPr lang="en-US" sz="11200" i="1">
                                  <a:latin typeface="Cambria Math"/>
                                </a:rPr>
                                <m:t>=</m:t>
                              </m:r>
                              <m:r>
                                <a:rPr lang="en-US" sz="11200" i="1">
                                  <a:latin typeface="Cambria Math"/>
                                </a:rPr>
                                <m:t>1</m:t>
                              </m:r>
                            </m:sub>
                            <m:sup>
                              <m:r>
                                <a:rPr lang="en-US" sz="11200" i="1">
                                  <a:latin typeface="Cambria Math"/>
                                </a:rPr>
                                <m:t>𝑛</m:t>
                              </m:r>
                            </m:sup>
                            <m:e>
                              <m:sSup>
                                <m:sSupPr>
                                  <m:ctrlPr>
                                    <a:rPr lang="en-US" sz="11200" i="1">
                                      <a:latin typeface="Cambria Math"/>
                                    </a:rPr>
                                  </m:ctrlPr>
                                </m:sSupPr>
                                <m:e>
                                  <m:d>
                                    <m:dPr>
                                      <m:ctrlPr>
                                        <a:rPr lang="en-US" sz="11200" i="1">
                                          <a:latin typeface="Cambria Math"/>
                                        </a:rPr>
                                      </m:ctrlPr>
                                    </m:dPr>
                                    <m:e>
                                      <m:sSub>
                                        <m:sSubPr>
                                          <m:ctrlPr>
                                            <a:rPr lang="en-US" sz="11200" i="1">
                                              <a:latin typeface="Cambria Math"/>
                                            </a:rPr>
                                          </m:ctrlPr>
                                        </m:sSubPr>
                                        <m:e>
                                          <m:r>
                                            <a:rPr lang="en-US" sz="11200" i="1">
                                              <a:latin typeface="Cambria Math"/>
                                            </a:rPr>
                                            <m:t>𝑣</m:t>
                                          </m:r>
                                        </m:e>
                                        <m:sub>
                                          <m:r>
                                            <a:rPr lang="en-US" sz="11200" i="1">
                                              <a:latin typeface="Cambria Math"/>
                                            </a:rPr>
                                            <m:t>𝑖𝑗</m:t>
                                          </m:r>
                                        </m:sub>
                                      </m:sSub>
                                      <m:r>
                                        <a:rPr lang="en-US" sz="11200" i="1">
                                          <a:latin typeface="Cambria Math"/>
                                        </a:rPr>
                                        <m:t>−</m:t>
                                      </m:r>
                                      <m:sSup>
                                        <m:sSupPr>
                                          <m:ctrlPr>
                                            <a:rPr lang="en-US" sz="11200" i="1">
                                              <a:latin typeface="Cambria Math"/>
                                            </a:rPr>
                                          </m:ctrlPr>
                                        </m:sSupPr>
                                        <m:e>
                                          <m:sSub>
                                            <m:sSubPr>
                                              <m:ctrlPr>
                                                <a:rPr lang="en-US" sz="11200" i="1">
                                                  <a:latin typeface="Cambria Math"/>
                                                </a:rPr>
                                              </m:ctrlPr>
                                            </m:sSubPr>
                                            <m:e>
                                              <m:r>
                                                <a:rPr lang="en-US" sz="11200" i="1">
                                                  <a:latin typeface="Cambria Math"/>
                                                </a:rPr>
                                                <m:t>𝑣</m:t>
                                              </m:r>
                                            </m:e>
                                            <m:sub>
                                              <m:r>
                                                <a:rPr lang="en-US" sz="11200" i="1">
                                                  <a:latin typeface="Cambria Math"/>
                                                </a:rPr>
                                                <m:t>𝑗</m:t>
                                              </m:r>
                                            </m:sub>
                                          </m:sSub>
                                        </m:e>
                                        <m:sup>
                                          <m:r>
                                            <a:rPr lang="en-US" sz="11200" i="1">
                                              <a:latin typeface="Cambria Math"/>
                                            </a:rPr>
                                            <m:t>+</m:t>
                                          </m:r>
                                        </m:sup>
                                      </m:sSup>
                                    </m:e>
                                  </m:d>
                                </m:e>
                                <m:sup>
                                  <m:r>
                                    <a:rPr lang="en-US" sz="11200" i="1">
                                      <a:latin typeface="Cambria Math"/>
                                    </a:rPr>
                                    <m:t>2</m:t>
                                  </m:r>
                                </m:sup>
                              </m:sSup>
                            </m:e>
                          </m:nary>
                        </m:e>
                      </m:rad>
                    </m:oMath>
                  </m:oMathPara>
                </a14:m>
                <a:endParaRPr lang="en-US" sz="11200" dirty="0">
                  <a:cs typeface="B Lotus" panose="00000400000000000000" pitchFamily="2" charset="-78"/>
                </a:endParaRPr>
              </a:p>
              <a:p>
                <a:pPr marL="0" indent="0" algn="r">
                  <a:buNone/>
                </a:pPr>
                <a:r>
                  <a:rPr lang="en-US" sz="11200" dirty="0">
                    <a:latin typeface="Times New Roman" panose="02020603050405020304" pitchFamily="18" charset="0"/>
                    <a:cs typeface="Times New Roman" panose="02020603050405020304" pitchFamily="18" charset="0"/>
                  </a:rPr>
                  <a:t>i=1,2,3,…,m</a:t>
                </a:r>
              </a:p>
              <a:p>
                <a:pPr marL="0" indent="0">
                  <a:buNone/>
                </a:pPr>
                <a14:m>
                  <m:oMathPara xmlns:m="http://schemas.openxmlformats.org/officeDocument/2006/math">
                    <m:oMathParaPr>
                      <m:jc m:val="centerGroup"/>
                    </m:oMathParaPr>
                    <m:oMath xmlns:m="http://schemas.openxmlformats.org/officeDocument/2006/math">
                      <m:sSub>
                        <m:sSubPr>
                          <m:ctrlPr>
                            <a:rPr lang="en-US" sz="11200" i="1">
                              <a:latin typeface="Cambria Math"/>
                            </a:rPr>
                          </m:ctrlPr>
                        </m:sSubPr>
                        <m:e>
                          <m:r>
                            <a:rPr lang="en-US" sz="11200" i="1">
                              <a:latin typeface="Cambria Math"/>
                            </a:rPr>
                            <m:t>𝑠</m:t>
                          </m:r>
                        </m:e>
                        <m:sub>
                          <m:sSup>
                            <m:sSupPr>
                              <m:ctrlPr>
                                <a:rPr lang="en-US" sz="11200" i="1">
                                  <a:latin typeface="Cambria Math"/>
                                </a:rPr>
                              </m:ctrlPr>
                            </m:sSupPr>
                            <m:e>
                              <m:r>
                                <a:rPr lang="en-US" sz="11200" i="1">
                                  <a:latin typeface="Cambria Math"/>
                                </a:rPr>
                                <m:t>𝑖</m:t>
                              </m:r>
                            </m:e>
                            <m:sup>
                              <m:r>
                                <a:rPr lang="en-US" sz="11200" i="1">
                                  <a:latin typeface="Cambria Math"/>
                                </a:rPr>
                                <m:t>−</m:t>
                              </m:r>
                            </m:sup>
                          </m:sSup>
                        </m:sub>
                      </m:sSub>
                      <m:r>
                        <a:rPr lang="en-US" sz="11200" i="1">
                          <a:latin typeface="Cambria Math"/>
                        </a:rPr>
                        <m:t>=</m:t>
                      </m:r>
                      <m:rad>
                        <m:radPr>
                          <m:degHide m:val="on"/>
                          <m:ctrlPr>
                            <a:rPr lang="en-US" sz="11200" i="1">
                              <a:latin typeface="Cambria Math"/>
                            </a:rPr>
                          </m:ctrlPr>
                        </m:radPr>
                        <m:deg/>
                        <m:e>
                          <m:nary>
                            <m:naryPr>
                              <m:chr m:val="∑"/>
                              <m:limLoc m:val="undOvr"/>
                              <m:ctrlPr>
                                <a:rPr lang="en-US" sz="11200" i="1">
                                  <a:latin typeface="Cambria Math"/>
                                </a:rPr>
                              </m:ctrlPr>
                            </m:naryPr>
                            <m:sub>
                              <m:r>
                                <a:rPr lang="en-US" sz="11200" i="1">
                                  <a:latin typeface="Cambria Math"/>
                                </a:rPr>
                                <m:t>𝑗</m:t>
                              </m:r>
                              <m:r>
                                <a:rPr lang="en-US" sz="11200" i="1">
                                  <a:latin typeface="Cambria Math"/>
                                </a:rPr>
                                <m:t>=</m:t>
                              </m:r>
                              <m:r>
                                <a:rPr lang="en-US" sz="11200" i="1">
                                  <a:latin typeface="Cambria Math"/>
                                </a:rPr>
                                <m:t>1</m:t>
                              </m:r>
                            </m:sub>
                            <m:sup>
                              <m:r>
                                <a:rPr lang="en-US" sz="11200" i="1">
                                  <a:latin typeface="Cambria Math"/>
                                </a:rPr>
                                <m:t>𝑛</m:t>
                              </m:r>
                            </m:sup>
                            <m:e>
                              <m:sSup>
                                <m:sSupPr>
                                  <m:ctrlPr>
                                    <a:rPr lang="en-US" sz="11200" i="1">
                                      <a:latin typeface="Cambria Math"/>
                                    </a:rPr>
                                  </m:ctrlPr>
                                </m:sSupPr>
                                <m:e>
                                  <m:d>
                                    <m:dPr>
                                      <m:ctrlPr>
                                        <a:rPr lang="en-US" sz="11200" i="1">
                                          <a:latin typeface="Cambria Math"/>
                                        </a:rPr>
                                      </m:ctrlPr>
                                    </m:dPr>
                                    <m:e>
                                      <m:sSub>
                                        <m:sSubPr>
                                          <m:ctrlPr>
                                            <a:rPr lang="en-US" sz="11200" i="1">
                                              <a:latin typeface="Cambria Math"/>
                                            </a:rPr>
                                          </m:ctrlPr>
                                        </m:sSubPr>
                                        <m:e>
                                          <m:r>
                                            <a:rPr lang="en-US" sz="11200" i="1">
                                              <a:latin typeface="Cambria Math"/>
                                            </a:rPr>
                                            <m:t>𝑣</m:t>
                                          </m:r>
                                        </m:e>
                                        <m:sub>
                                          <m:r>
                                            <a:rPr lang="en-US" sz="11200" i="1">
                                              <a:latin typeface="Cambria Math"/>
                                            </a:rPr>
                                            <m:t>𝑖𝑗</m:t>
                                          </m:r>
                                        </m:sub>
                                      </m:sSub>
                                      <m:r>
                                        <a:rPr lang="en-US" sz="11200" i="1">
                                          <a:latin typeface="Cambria Math"/>
                                        </a:rPr>
                                        <m:t>−</m:t>
                                      </m:r>
                                      <m:sSup>
                                        <m:sSupPr>
                                          <m:ctrlPr>
                                            <a:rPr lang="en-US" sz="11200" i="1">
                                              <a:latin typeface="Cambria Math"/>
                                            </a:rPr>
                                          </m:ctrlPr>
                                        </m:sSupPr>
                                        <m:e>
                                          <m:sSub>
                                            <m:sSubPr>
                                              <m:ctrlPr>
                                                <a:rPr lang="en-US" sz="11200" i="1">
                                                  <a:latin typeface="Cambria Math"/>
                                                </a:rPr>
                                              </m:ctrlPr>
                                            </m:sSubPr>
                                            <m:e>
                                              <m:r>
                                                <a:rPr lang="en-US" sz="11200" i="1">
                                                  <a:latin typeface="Cambria Math"/>
                                                </a:rPr>
                                                <m:t>𝑣</m:t>
                                              </m:r>
                                            </m:e>
                                            <m:sub>
                                              <m:r>
                                                <a:rPr lang="en-US" sz="11200" i="1">
                                                  <a:latin typeface="Cambria Math"/>
                                                </a:rPr>
                                                <m:t>𝑗</m:t>
                                              </m:r>
                                            </m:sub>
                                          </m:sSub>
                                        </m:e>
                                        <m:sup>
                                          <m:r>
                                            <a:rPr lang="en-US" sz="11200" i="1">
                                              <a:latin typeface="Cambria Math"/>
                                            </a:rPr>
                                            <m:t>−</m:t>
                                          </m:r>
                                        </m:sup>
                                      </m:sSup>
                                    </m:e>
                                  </m:d>
                                </m:e>
                                <m:sup>
                                  <m:r>
                                    <a:rPr lang="en-US" sz="11200" i="1">
                                      <a:latin typeface="Cambria Math"/>
                                    </a:rPr>
                                    <m:t>2</m:t>
                                  </m:r>
                                </m:sup>
                              </m:sSup>
                            </m:e>
                          </m:nary>
                        </m:e>
                      </m:rad>
                    </m:oMath>
                  </m:oMathPara>
                </a14:m>
                <a:endParaRPr lang="en-US" sz="11200" dirty="0">
                  <a:cs typeface="B Lotus" panose="00000400000000000000" pitchFamily="2" charset="-78"/>
                </a:endParaRPr>
              </a:p>
              <a:p>
                <a:pPr marL="0" indent="0" algn="r">
                  <a:buNone/>
                </a:pPr>
                <a:r>
                  <a:rPr lang="fa-IR" sz="11200" i="1" dirty="0">
                    <a:latin typeface="Times New Roman" panose="02020603050405020304" pitchFamily="18" charset="0"/>
                    <a:cs typeface="Times New Roman" panose="02020603050405020304" pitchFamily="18" charset="0"/>
                  </a:rPr>
                  <a:t> </a:t>
                </a:r>
                <a:r>
                  <a:rPr lang="en-US" sz="11200" dirty="0">
                    <a:latin typeface="Times New Roman" panose="02020603050405020304" pitchFamily="18" charset="0"/>
                    <a:cs typeface="Times New Roman" panose="02020603050405020304" pitchFamily="18" charset="0"/>
                  </a:rPr>
                  <a:t>i=1,2,3,…,</a:t>
                </a:r>
                <a:r>
                  <a:rPr lang="en-US" sz="11200" dirty="0" smtClean="0">
                    <a:latin typeface="Times New Roman" panose="02020603050405020304" pitchFamily="18" charset="0"/>
                    <a:cs typeface="Times New Roman" panose="02020603050405020304" pitchFamily="18" charset="0"/>
                  </a:rPr>
                  <a:t>m</a:t>
                </a:r>
                <a:r>
                  <a:rPr lang="en-US" sz="11200" dirty="0">
                    <a:latin typeface="Times New Roman" panose="02020603050405020304" pitchFamily="18" charset="0"/>
                    <a:cs typeface="Times New Roman" panose="02020603050405020304" pitchFamily="18" charset="0"/>
                  </a:rPr>
                  <a:t> </a:t>
                </a:r>
              </a:p>
              <a:p>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066800"/>
                <a:ext cx="8686800" cy="5486400"/>
              </a:xfrm>
              <a:blipFill rotWithShape="1">
                <a:blip r:embed="rId2"/>
                <a:stretch>
                  <a:fillRect l="-2316" t="-1778" r="-1404" b="-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r>
              <a:rPr lang="fa-IR" dirty="0" smtClean="0">
                <a:solidFill>
                  <a:schemeClr val="tx1"/>
                </a:solidFill>
              </a:rPr>
              <a:t>86</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26823103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914400"/>
                <a:ext cx="8686800" cy="4525963"/>
              </a:xfrm>
            </p:spPr>
            <p:txBody>
              <a:bodyPr>
                <a:normAutofit/>
              </a:bodyPr>
              <a:lstStyle/>
              <a:p>
                <a:pPr marL="0" indent="0" algn="r">
                  <a:buNone/>
                </a:pPr>
                <a:r>
                  <a:rPr lang="en-US" dirty="0">
                    <a:cs typeface="B Lotus" panose="00000400000000000000" pitchFamily="2" charset="-78"/>
                  </a:rPr>
                  <a:t> </a:t>
                </a:r>
              </a:p>
              <a:p>
                <a:pPr marL="0" indent="0" algn="r">
                  <a:buNone/>
                </a:pPr>
                <a:r>
                  <a:rPr lang="fa-IR" dirty="0">
                    <a:solidFill>
                      <a:srgbClr val="FF0000"/>
                    </a:solidFill>
                    <a:cs typeface="B Lotus" panose="00000400000000000000" pitchFamily="2" charset="-78"/>
                  </a:rPr>
                  <a:t>گام 5-</a:t>
                </a:r>
                <a:r>
                  <a:rPr lang="fa-IR" dirty="0">
                    <a:cs typeface="B Lotus" panose="00000400000000000000" pitchFamily="2" charset="-78"/>
                  </a:rPr>
                  <a:t> رتبه بندی و انتخاب گزینه برتر (به ترتیب از صعودی به نزولی)</a:t>
                </a:r>
                <a:endParaRPr lang="en-US" dirty="0">
                  <a:cs typeface="B Lotus" panose="00000400000000000000" pitchFamily="2" charset="-78"/>
                </a:endParaRPr>
              </a:p>
              <a:p>
                <a:pPr marL="0" indent="0">
                  <a:buNone/>
                </a:pPr>
                <a14:m>
                  <m:oMath xmlns:m="http://schemas.openxmlformats.org/officeDocument/2006/math">
                    <m:sSub>
                      <m:sSubPr>
                        <m:ctrlPr>
                          <a:rPr lang="en-US" i="1">
                            <a:latin typeface="Cambria Math"/>
                          </a:rPr>
                        </m:ctrlPr>
                      </m:sSubPr>
                      <m:e>
                        <m:r>
                          <a:rPr lang="en-US" i="1">
                            <a:latin typeface="Cambria Math"/>
                          </a:rPr>
                          <m:t>𝑐</m:t>
                        </m:r>
                      </m:e>
                      <m:sub>
                        <m:r>
                          <a:rPr lang="en-US" i="1">
                            <a:latin typeface="Cambria Math"/>
                          </a:rPr>
                          <m:t>𝑙𝑖</m:t>
                        </m:r>
                      </m:sub>
                    </m:sSub>
                    <m:r>
                      <a:rPr lang="en-US" i="1">
                        <a:latin typeface="Cambria Math"/>
                      </a:rPr>
                      <m:t>=</m:t>
                    </m:r>
                    <m:f>
                      <m:fPr>
                        <m:ctrlPr>
                          <a:rPr lang="en-US" i="1">
                            <a:latin typeface="Cambria Math"/>
                          </a:rPr>
                        </m:ctrlPr>
                      </m:fPr>
                      <m:num>
                        <m:sSup>
                          <m:sSupPr>
                            <m:ctrlPr>
                              <a:rPr lang="en-US" i="1">
                                <a:latin typeface="Cambria Math"/>
                              </a:rPr>
                            </m:ctrlPr>
                          </m:sSupPr>
                          <m:e>
                            <m:r>
                              <a:rPr lang="en-US" i="1">
                                <a:latin typeface="Cambria Math"/>
                              </a:rPr>
                              <m:t>𝑠</m:t>
                            </m:r>
                          </m:e>
                          <m:sup>
                            <m:r>
                              <a:rPr lang="en-US" i="1">
                                <a:latin typeface="Cambria Math"/>
                              </a:rPr>
                              <m:t>−</m:t>
                            </m:r>
                          </m:sup>
                        </m:sSup>
                      </m:num>
                      <m:den>
                        <m:sSup>
                          <m:sSupPr>
                            <m:ctrlPr>
                              <a:rPr lang="en-US" i="1">
                                <a:latin typeface="Cambria Math"/>
                              </a:rPr>
                            </m:ctrlPr>
                          </m:sSupPr>
                          <m:e>
                            <m:r>
                              <a:rPr lang="en-US" i="1">
                                <a:latin typeface="Cambria Math"/>
                              </a:rPr>
                              <m:t>𝑠</m:t>
                            </m:r>
                          </m:e>
                          <m:sup>
                            <m:r>
                              <a:rPr lang="en-US" i="1">
                                <a:latin typeface="Cambria Math"/>
                              </a:rPr>
                              <m:t>−</m:t>
                            </m:r>
                          </m:sup>
                        </m:sSup>
                        <m:r>
                          <a:rPr lang="en-US" i="1">
                            <a:latin typeface="Cambria Math"/>
                          </a:rPr>
                          <m:t>+</m:t>
                        </m:r>
                        <m:sSup>
                          <m:sSupPr>
                            <m:ctrlPr>
                              <a:rPr lang="en-US" i="1">
                                <a:latin typeface="Cambria Math"/>
                              </a:rPr>
                            </m:ctrlPr>
                          </m:sSupPr>
                          <m:e>
                            <m:r>
                              <a:rPr lang="en-US" i="1">
                                <a:latin typeface="Cambria Math"/>
                              </a:rPr>
                              <m:t>𝑠</m:t>
                            </m:r>
                          </m:e>
                          <m:sup>
                            <m:r>
                              <a:rPr lang="en-US" i="1">
                                <a:latin typeface="Cambria Math"/>
                              </a:rPr>
                              <m:t>+</m:t>
                            </m:r>
                          </m:sup>
                        </m:sSup>
                      </m:den>
                    </m:f>
                  </m:oMath>
                </a14:m>
                <a:r>
                  <a:rPr lang="en-US" dirty="0">
                    <a:cs typeface="B Lotus" panose="00000400000000000000" pitchFamily="2" charset="-78"/>
                  </a:rPr>
                  <a:t>                                </a:t>
                </a:r>
                <a14:m>
                  <m:oMath xmlns:m="http://schemas.openxmlformats.org/officeDocument/2006/math">
                    <m:r>
                      <a:rPr lang="en-US" i="1">
                        <a:latin typeface="Cambria Math"/>
                      </a:rPr>
                      <m:t>0</m:t>
                    </m:r>
                    <m:r>
                      <a:rPr lang="en-US" i="1">
                        <a:latin typeface="Cambria Math"/>
                      </a:rPr>
                      <m:t>&lt;</m:t>
                    </m:r>
                    <m:sSub>
                      <m:sSubPr>
                        <m:ctrlPr>
                          <a:rPr lang="en-US" i="1">
                            <a:latin typeface="Cambria Math"/>
                          </a:rPr>
                        </m:ctrlPr>
                      </m:sSubPr>
                      <m:e>
                        <m:r>
                          <a:rPr lang="en-US" i="1">
                            <a:latin typeface="Cambria Math"/>
                          </a:rPr>
                          <m:t>𝑐</m:t>
                        </m:r>
                      </m:e>
                      <m:sub>
                        <m:r>
                          <a:rPr lang="en-US" i="1">
                            <a:latin typeface="Cambria Math"/>
                          </a:rPr>
                          <m:t>𝑙𝑖</m:t>
                        </m:r>
                      </m:sub>
                    </m:sSub>
                    <m:r>
                      <a:rPr lang="en-US" i="1">
                        <a:latin typeface="Cambria Math"/>
                      </a:rPr>
                      <m:t>&lt;</m:t>
                    </m:r>
                    <m:r>
                      <a:rPr lang="en-US" i="1">
                        <a:latin typeface="Cambria Math"/>
                      </a:rPr>
                      <m:t>1</m:t>
                    </m:r>
                  </m:oMath>
                </a14:m>
                <a:endParaRPr lang="en-US" dirty="0">
                  <a:cs typeface="B Lotus" panose="00000400000000000000" pitchFamily="2" charset="-78"/>
                </a:endParaRPr>
              </a:p>
              <a:p>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914400"/>
                <a:ext cx="8686800" cy="4525963"/>
              </a:xfrm>
              <a:blipFill rotWithShape="1">
                <a:blip r:embed="rId2"/>
                <a:stretch>
                  <a:fillRect r="-168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r>
              <a:rPr lang="fa-IR" dirty="0" smtClean="0">
                <a:solidFill>
                  <a:schemeClr val="tx1"/>
                </a:solidFill>
              </a:rPr>
              <a:t>87</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2176887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5810362"/>
              </p:ext>
            </p:extLst>
          </p:nvPr>
        </p:nvGraphicFramePr>
        <p:xfrm>
          <a:off x="228600" y="2133601"/>
          <a:ext cx="8686800" cy="2895598"/>
        </p:xfrm>
        <a:graphic>
          <a:graphicData uri="http://schemas.openxmlformats.org/drawingml/2006/table">
            <a:tbl>
              <a:tblPr firstRow="1" firstCol="1" bandRow="1">
                <a:tableStyleId>{D7AC3CCA-C797-4891-BE02-D94E43425B78}</a:tableStyleId>
              </a:tblPr>
              <a:tblGrid>
                <a:gridCol w="1435100"/>
                <a:gridCol w="1435100"/>
                <a:gridCol w="1435100"/>
                <a:gridCol w="1435100"/>
                <a:gridCol w="1435100"/>
                <a:gridCol w="1511300"/>
              </a:tblGrid>
              <a:tr h="1164842">
                <a:tc>
                  <a:txBody>
                    <a:bodyPr/>
                    <a:lstStyle/>
                    <a:p>
                      <a:pPr marL="457200" algn="ctr">
                        <a:lnSpc>
                          <a:spcPct val="150000"/>
                        </a:lnSpc>
                        <a:spcAft>
                          <a:spcPts val="0"/>
                        </a:spcAft>
                      </a:pPr>
                      <a:r>
                        <a:rPr lang="fa-IR" sz="1800" b="1" dirty="0">
                          <a:effectLst/>
                          <a:cs typeface="B Lotus" panose="00000400000000000000" pitchFamily="2" charset="-78"/>
                        </a:rPr>
                        <a:t>خیلی زیاد</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a:lnSpc>
                          <a:spcPct val="150000"/>
                        </a:lnSpc>
                        <a:spcAft>
                          <a:spcPts val="0"/>
                        </a:spcAft>
                      </a:pPr>
                      <a:r>
                        <a:rPr lang="fa-IR" sz="1800" b="1">
                          <a:effectLst/>
                          <a:cs typeface="B Lotus" panose="00000400000000000000" pitchFamily="2" charset="-78"/>
                        </a:rPr>
                        <a:t>زیاد</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a:lnSpc>
                          <a:spcPct val="150000"/>
                        </a:lnSpc>
                        <a:spcAft>
                          <a:spcPts val="0"/>
                        </a:spcAft>
                      </a:pPr>
                      <a:r>
                        <a:rPr lang="fa-IR" sz="1800" b="1">
                          <a:effectLst/>
                          <a:cs typeface="B Lotus" panose="00000400000000000000" pitchFamily="2" charset="-78"/>
                        </a:rPr>
                        <a:t>متوسط</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a:lnSpc>
                          <a:spcPct val="150000"/>
                        </a:lnSpc>
                        <a:spcAft>
                          <a:spcPts val="0"/>
                        </a:spcAft>
                      </a:pPr>
                      <a:r>
                        <a:rPr lang="fa-IR" sz="1800" b="1" dirty="0">
                          <a:effectLst/>
                          <a:cs typeface="B Lotus" panose="00000400000000000000" pitchFamily="2" charset="-78"/>
                        </a:rPr>
                        <a:t>کم</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a:lnSpc>
                          <a:spcPct val="150000"/>
                        </a:lnSpc>
                        <a:spcAft>
                          <a:spcPts val="0"/>
                        </a:spcAft>
                      </a:pPr>
                      <a:r>
                        <a:rPr lang="fa-IR" sz="1800" b="1" dirty="0">
                          <a:effectLst/>
                          <a:cs typeface="B Lotus" panose="00000400000000000000" pitchFamily="2" charset="-78"/>
                        </a:rPr>
                        <a:t>خیلی کم</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nSpc>
                          <a:spcPct val="150000"/>
                        </a:lnSpc>
                        <a:spcAft>
                          <a:spcPts val="0"/>
                        </a:spcAft>
                      </a:pPr>
                      <a:r>
                        <a:rPr lang="fa-IR" sz="1800" b="1" dirty="0">
                          <a:effectLst/>
                          <a:cs typeface="B Lotus" panose="00000400000000000000" pitchFamily="2" charset="-78"/>
                        </a:rPr>
                        <a:t>معیار کیفی</a:t>
                      </a:r>
                      <a:endParaRPr lang="en-US" sz="1800" b="1" dirty="0">
                        <a:effectLst/>
                        <a:latin typeface="Calibri"/>
                        <a:ea typeface="Calibri"/>
                        <a:cs typeface="B Lotus" panose="00000400000000000000" pitchFamily="2" charset="-78"/>
                      </a:endParaRPr>
                    </a:p>
                  </a:txBody>
                  <a:tcPr marL="68580" marR="68580" marT="0" marB="0"/>
                </a:tc>
              </a:tr>
              <a:tr h="865378">
                <a:tc>
                  <a:txBody>
                    <a:bodyPr/>
                    <a:lstStyle/>
                    <a:p>
                      <a:pPr marL="457200" algn="ctr" rtl="1">
                        <a:lnSpc>
                          <a:spcPct val="150000"/>
                        </a:lnSpc>
                        <a:spcAft>
                          <a:spcPts val="0"/>
                        </a:spcAft>
                      </a:pPr>
                      <a:r>
                        <a:rPr lang="en-US" sz="1800" b="1" dirty="0" smtClean="0">
                          <a:effectLst/>
                          <a:cs typeface="B Lotus" panose="00000400000000000000" pitchFamily="2" charset="-78"/>
                        </a:rPr>
                        <a:t>9</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rtl="1">
                        <a:lnSpc>
                          <a:spcPct val="150000"/>
                        </a:lnSpc>
                        <a:spcAft>
                          <a:spcPts val="0"/>
                        </a:spcAft>
                      </a:pPr>
                      <a:r>
                        <a:rPr lang="en-US" sz="1800" b="1" dirty="0" smtClean="0">
                          <a:effectLst/>
                          <a:cs typeface="B Lotus" panose="00000400000000000000" pitchFamily="2" charset="-78"/>
                        </a:rPr>
                        <a:t>7</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rtl="1">
                        <a:lnSpc>
                          <a:spcPct val="150000"/>
                        </a:lnSpc>
                        <a:spcAft>
                          <a:spcPts val="0"/>
                        </a:spcAft>
                      </a:pPr>
                      <a:r>
                        <a:rPr lang="en-US" sz="1800" b="1" dirty="0" smtClean="0">
                          <a:effectLst/>
                          <a:cs typeface="B Lotus" panose="00000400000000000000" pitchFamily="2" charset="-78"/>
                        </a:rPr>
                        <a:t>5</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rtl="1">
                        <a:lnSpc>
                          <a:spcPct val="150000"/>
                        </a:lnSpc>
                        <a:spcAft>
                          <a:spcPts val="0"/>
                        </a:spcAft>
                      </a:pPr>
                      <a:r>
                        <a:rPr lang="en-US" sz="1800" b="1" dirty="0" smtClean="0">
                          <a:effectLst/>
                          <a:cs typeface="B Lotus" panose="00000400000000000000" pitchFamily="2" charset="-78"/>
                        </a:rPr>
                        <a:t>3</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rtl="1">
                        <a:lnSpc>
                          <a:spcPct val="150000"/>
                        </a:lnSpc>
                        <a:spcAft>
                          <a:spcPts val="0"/>
                        </a:spcAft>
                      </a:pPr>
                      <a:r>
                        <a:rPr lang="en-US" sz="1800" b="1" dirty="0" smtClean="0">
                          <a:effectLst/>
                          <a:cs typeface="B Lotus" panose="00000400000000000000" pitchFamily="2" charset="-78"/>
                        </a:rPr>
                        <a:t>1</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a:lnSpc>
                          <a:spcPct val="150000"/>
                        </a:lnSpc>
                        <a:spcAft>
                          <a:spcPts val="0"/>
                        </a:spcAft>
                      </a:pPr>
                      <a:r>
                        <a:rPr lang="fa-IR" sz="1800" b="1" dirty="0">
                          <a:effectLst/>
                          <a:cs typeface="B Lotus" panose="00000400000000000000" pitchFamily="2" charset="-78"/>
                        </a:rPr>
                        <a:t>معیار کمی</a:t>
                      </a:r>
                      <a:endParaRPr lang="en-US" sz="1800" b="1" dirty="0">
                        <a:effectLst/>
                        <a:latin typeface="Calibri"/>
                        <a:ea typeface="Calibri"/>
                        <a:cs typeface="B Lotus" panose="00000400000000000000" pitchFamily="2" charset="-78"/>
                      </a:endParaRPr>
                    </a:p>
                  </a:txBody>
                  <a:tcPr marL="68580" marR="68580" marT="0" marB="0"/>
                </a:tc>
              </a:tr>
              <a:tr h="865378">
                <a:tc>
                  <a:txBody>
                    <a:bodyPr/>
                    <a:lstStyle/>
                    <a:p>
                      <a:pPr marL="457200" algn="ctr">
                        <a:lnSpc>
                          <a:spcPct val="150000"/>
                        </a:lnSpc>
                        <a:spcAft>
                          <a:spcPts val="0"/>
                        </a:spcAft>
                      </a:pPr>
                      <a:r>
                        <a:rPr lang="fa-IR" sz="1800" b="1" dirty="0">
                          <a:effectLst/>
                          <a:cs typeface="B Lotus" panose="00000400000000000000" pitchFamily="2" charset="-78"/>
                        </a:rPr>
                        <a:t>عالی</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a:lnSpc>
                          <a:spcPct val="150000"/>
                        </a:lnSpc>
                        <a:spcAft>
                          <a:spcPts val="0"/>
                        </a:spcAft>
                      </a:pPr>
                      <a:r>
                        <a:rPr lang="fa-IR" sz="1800" b="1">
                          <a:effectLst/>
                          <a:cs typeface="B Lotus" panose="00000400000000000000" pitchFamily="2" charset="-78"/>
                        </a:rPr>
                        <a:t>بسیار خوب</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a:lnSpc>
                          <a:spcPct val="150000"/>
                        </a:lnSpc>
                        <a:spcAft>
                          <a:spcPts val="0"/>
                        </a:spcAft>
                      </a:pPr>
                      <a:r>
                        <a:rPr lang="fa-IR" sz="1800" b="1">
                          <a:effectLst/>
                          <a:cs typeface="B Lotus" panose="00000400000000000000" pitchFamily="2" charset="-78"/>
                        </a:rPr>
                        <a:t>خوب</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rtl="1">
                        <a:lnSpc>
                          <a:spcPct val="150000"/>
                        </a:lnSpc>
                        <a:spcAft>
                          <a:spcPts val="0"/>
                        </a:spcAft>
                      </a:pPr>
                      <a:r>
                        <a:rPr lang="fa-IR" sz="1800" b="1">
                          <a:effectLst/>
                          <a:cs typeface="B Lotus" panose="00000400000000000000" pitchFamily="2" charset="-78"/>
                        </a:rPr>
                        <a:t> متوسط</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gn="ctr">
                        <a:lnSpc>
                          <a:spcPct val="150000"/>
                        </a:lnSpc>
                        <a:spcAft>
                          <a:spcPts val="0"/>
                        </a:spcAft>
                      </a:pPr>
                      <a:r>
                        <a:rPr lang="fa-IR" sz="1800" b="1" dirty="0">
                          <a:effectLst/>
                          <a:cs typeface="B Lotus" panose="00000400000000000000" pitchFamily="2" charset="-78"/>
                        </a:rPr>
                        <a:t>ضعیف</a:t>
                      </a:r>
                      <a:endParaRPr lang="en-US" sz="1800" b="1" dirty="0">
                        <a:effectLst/>
                        <a:latin typeface="Calibri"/>
                        <a:ea typeface="Calibri"/>
                        <a:cs typeface="B Lotus" panose="00000400000000000000" pitchFamily="2" charset="-78"/>
                      </a:endParaRPr>
                    </a:p>
                  </a:txBody>
                  <a:tcPr marL="68580" marR="68580" marT="0" marB="0"/>
                </a:tc>
                <a:tc>
                  <a:txBody>
                    <a:bodyPr/>
                    <a:lstStyle/>
                    <a:p>
                      <a:pPr marL="457200">
                        <a:lnSpc>
                          <a:spcPct val="150000"/>
                        </a:lnSpc>
                        <a:spcAft>
                          <a:spcPts val="0"/>
                        </a:spcAft>
                      </a:pPr>
                      <a:r>
                        <a:rPr lang="fa-IR" sz="1800" b="1" dirty="0">
                          <a:effectLst/>
                          <a:cs typeface="B Lotus" panose="00000400000000000000" pitchFamily="2" charset="-78"/>
                        </a:rPr>
                        <a:t>معیار کیفی</a:t>
                      </a:r>
                      <a:endParaRPr lang="en-US" sz="1800" b="1" dirty="0">
                        <a:effectLst/>
                        <a:latin typeface="Calibri"/>
                        <a:ea typeface="Calibri"/>
                        <a:cs typeface="B Lotus" panose="00000400000000000000" pitchFamily="2" charset="-78"/>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r>
              <a:rPr lang="fa-IR" dirty="0" smtClean="0">
                <a:solidFill>
                  <a:schemeClr val="tx1"/>
                </a:solidFill>
              </a:rPr>
              <a:t>88</a:t>
            </a:r>
            <a:endParaRPr lang="en-US" dirty="0">
              <a:solidFill>
                <a:schemeClr val="tx1"/>
              </a:solidFill>
            </a:endParaRPr>
          </a:p>
        </p:txBody>
      </p:sp>
      <p:sp>
        <p:nvSpPr>
          <p:cNvPr id="6" name="Rectangle 1"/>
          <p:cNvSpPr>
            <a:spLocks noChangeArrowheads="1"/>
          </p:cNvSpPr>
          <p:nvPr/>
        </p:nvSpPr>
        <p:spPr bwMode="auto">
          <a:xfrm>
            <a:off x="3809999" y="838200"/>
            <a:ext cx="539282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altLang="en-US" sz="3600" b="0" i="0" u="none" strike="noStrike" cap="none" normalizeH="0" baseline="0" dirty="0" smtClean="0">
                <a:ln>
                  <a:noFill/>
                </a:ln>
                <a:solidFill>
                  <a:schemeClr val="tx1"/>
                </a:solidFill>
                <a:effectLst/>
                <a:latin typeface="Times New Roman" pitchFamily="18" charset="0"/>
                <a:ea typeface="Times New Roman" pitchFamily="18" charset="0"/>
                <a:cs typeface="B Lotus" pitchFamily="2" charset="-78"/>
              </a:rPr>
              <a:t>جدول مقادیر کیفی و معادل کمی آنها</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19526820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762000"/>
                <a:ext cx="8534400" cy="5791200"/>
              </a:xfrm>
            </p:spPr>
            <p:txBody>
              <a:bodyPr>
                <a:normAutofit lnSpcReduction="10000"/>
              </a:bodyPr>
              <a:lstStyle/>
              <a:p>
                <a:pPr marL="0" indent="0" algn="r">
                  <a:buNone/>
                </a:pPr>
                <a:r>
                  <a:rPr lang="fa-IR" dirty="0" smtClean="0">
                    <a:cs typeface="B Lotus" panose="00000400000000000000" pitchFamily="2" charset="-78"/>
                  </a:rPr>
                  <a:t>مثال :</a:t>
                </a:r>
              </a:p>
              <a:p>
                <a:pPr marL="0" indent="0" algn="r" rtl="1">
                  <a:buNone/>
                </a:pPr>
                <a:r>
                  <a:rPr lang="fa-IR" sz="2400" dirty="0" smtClean="0">
                    <a:cs typeface="B Lotus" panose="00000400000000000000" pitchFamily="2" charset="-78"/>
                  </a:rPr>
                  <a:t>فردی قصد دارد که یکی از خودروهای تیبا، پراید، پژو </a:t>
                </a:r>
                <a:r>
                  <a:rPr lang="en-US" sz="2400" dirty="0" smtClean="0">
                    <a:cs typeface="B Lotus" panose="00000400000000000000" pitchFamily="2" charset="-78"/>
                  </a:rPr>
                  <a:t>405</a:t>
                </a:r>
                <a:r>
                  <a:rPr lang="fa-IR" sz="2400" dirty="0" smtClean="0">
                    <a:cs typeface="B Lotus" panose="00000400000000000000" pitchFamily="2" charset="-78"/>
                  </a:rPr>
                  <a:t> را خریداری کند. خودروهای مورد نظر، با چهار شاخص هزینه، سرعت، کیفیت خدمات پس از فروش و ضمانت، مورد ارزیابی قرارمیگیرد. شاخص هزینه از نوع منفی و سه شاخص دیگر نشان داده شده است. با روش </a:t>
                </a:r>
                <a:r>
                  <a:rPr lang="en-US" sz="2400" dirty="0" smtClean="0">
                    <a:cs typeface="B Lotus" panose="00000400000000000000" pitchFamily="2" charset="-78"/>
                  </a:rPr>
                  <a:t>TOPSIS</a:t>
                </a:r>
                <a:r>
                  <a:rPr lang="fa-IR" sz="2400" dirty="0" smtClean="0">
                    <a:cs typeface="B Lotus" panose="00000400000000000000" pitchFamily="2" charset="-78"/>
                  </a:rPr>
                  <a:t> گزینه ها را رتبه بندی کنید.</a:t>
                </a:r>
                <a:endParaRPr lang="en-US" sz="2400" dirty="0" smtClean="0">
                  <a:cs typeface="B Lotus" panose="00000400000000000000" pitchFamily="2" charset="-78"/>
                </a:endParaRPr>
              </a:p>
              <a:p>
                <a:pPr marL="0" indent="0" algn="r" rtl="1">
                  <a:buNone/>
                </a:pPr>
                <a:endParaRPr lang="fa-IR" sz="2400" dirty="0" smtClean="0">
                  <a:cs typeface="B Lotus" panose="00000400000000000000" pitchFamily="2" charset="-78"/>
                </a:endParaRPr>
              </a:p>
              <a:p>
                <a:pPr marL="0" indent="0" algn="r" rtl="1">
                  <a:buNone/>
                </a:pPr>
                <a14:m>
                  <m:oMath xmlns:m="http://schemas.openxmlformats.org/officeDocument/2006/math">
                    <m:sSub>
                      <m:sSubPr>
                        <m:ctrlPr>
                          <a:rPr lang="en-US" sz="2000" i="1">
                            <a:latin typeface="Cambria Math"/>
                          </a:rPr>
                        </m:ctrlPr>
                      </m:sSubPr>
                      <m:e>
                        <m:r>
                          <a:rPr lang="fa-IR" sz="2000" b="0" i="1" smtClean="0">
                            <a:latin typeface="Cambria Math"/>
                          </a:rPr>
                          <m:t> =</m:t>
                        </m:r>
                        <m:r>
                          <a:rPr lang="en-US" sz="2000" b="0" i="1" smtClean="0">
                            <a:latin typeface="Cambria Math"/>
                          </a:rPr>
                          <m:t>𝐶</m:t>
                        </m:r>
                      </m:e>
                      <m:sub>
                        <m:r>
                          <a:rPr lang="en-US" sz="2000" i="1">
                            <a:latin typeface="Cambria Math"/>
                          </a:rPr>
                          <m:t>1</m:t>
                        </m:r>
                      </m:sub>
                    </m:sSub>
                  </m:oMath>
                </a14:m>
                <a:r>
                  <a:rPr lang="fa-IR" sz="2000" dirty="0" smtClean="0">
                    <a:latin typeface="Times New Roman" panose="02020603050405020304" pitchFamily="18" charset="0"/>
                    <a:cs typeface="B Lotus" panose="00000400000000000000" pitchFamily="2" charset="-78"/>
                  </a:rPr>
                  <a:t>هزینه</a:t>
                </a:r>
                <a:endParaRPr lang="en-US" sz="2000" dirty="0" smtClean="0">
                  <a:latin typeface="Times New Roman" panose="02020603050405020304" pitchFamily="18" charset="0"/>
                  <a:cs typeface="B Lotus" panose="00000400000000000000" pitchFamily="2" charset="-78"/>
                </a:endParaRPr>
              </a:p>
              <a:p>
                <a:pPr marL="0" indent="0" algn="r" rtl="1">
                  <a:buNone/>
                </a:pPr>
                <a14:m>
                  <m:oMath xmlns:m="http://schemas.openxmlformats.org/officeDocument/2006/math">
                    <m:sSub>
                      <m:sSubPr>
                        <m:ctrlPr>
                          <a:rPr lang="en-US" sz="2000" i="1">
                            <a:latin typeface="Cambria Math"/>
                          </a:rPr>
                        </m:ctrlPr>
                      </m:sSubPr>
                      <m:e>
                        <m:r>
                          <a:rPr lang="fa-IR" sz="2000" i="1">
                            <a:latin typeface="Cambria Math"/>
                          </a:rPr>
                          <m:t> =</m:t>
                        </m:r>
                        <m:r>
                          <a:rPr lang="en-US" sz="2000" b="0" i="1" smtClean="0">
                            <a:latin typeface="Cambria Math"/>
                          </a:rPr>
                          <m:t>𝐶</m:t>
                        </m:r>
                      </m:e>
                      <m:sub>
                        <m:r>
                          <a:rPr lang="en-US" sz="2000" b="0" i="1" smtClean="0">
                            <a:latin typeface="Cambria Math"/>
                          </a:rPr>
                          <m:t>2</m:t>
                        </m:r>
                      </m:sub>
                    </m:sSub>
                  </m:oMath>
                </a14:m>
                <a:r>
                  <a:rPr lang="fa-IR" sz="2000" i="1" dirty="0" smtClean="0">
                    <a:latin typeface="Times New Roman" panose="02020603050405020304" pitchFamily="18" charset="0"/>
                    <a:cs typeface="Times New Roman" panose="02020603050405020304" pitchFamily="18" charset="0"/>
                  </a:rPr>
                  <a:t> </a:t>
                </a:r>
                <a:r>
                  <a:rPr lang="fa-IR" sz="2000" dirty="0" smtClean="0">
                    <a:latin typeface="Times New Roman" panose="02020603050405020304" pitchFamily="18" charset="0"/>
                    <a:cs typeface="B Lotus" panose="00000400000000000000" pitchFamily="2" charset="-78"/>
                  </a:rPr>
                  <a:t>سرعت</a:t>
                </a:r>
              </a:p>
              <a:p>
                <a:pPr marL="0" indent="0" algn="r" rtl="1">
                  <a:buNone/>
                </a:pPr>
                <a14:m>
                  <m:oMath xmlns:m="http://schemas.openxmlformats.org/officeDocument/2006/math">
                    <m:sSub>
                      <m:sSubPr>
                        <m:ctrlPr>
                          <a:rPr lang="en-US" sz="2000" i="1">
                            <a:latin typeface="Cambria Math"/>
                          </a:rPr>
                        </m:ctrlPr>
                      </m:sSubPr>
                      <m:e>
                        <m:r>
                          <a:rPr lang="fa-IR" sz="2000" i="1">
                            <a:latin typeface="Cambria Math"/>
                          </a:rPr>
                          <m:t> </m:t>
                        </m:r>
                        <m:r>
                          <a:rPr lang="fa-IR" sz="2000" b="0" i="1" smtClean="0">
                            <a:latin typeface="Cambria Math"/>
                          </a:rPr>
                          <m:t> </m:t>
                        </m:r>
                        <m:r>
                          <a:rPr lang="fa-IR" sz="2000" i="1">
                            <a:latin typeface="Cambria Math"/>
                          </a:rPr>
                          <m:t>=</m:t>
                        </m:r>
                        <m:r>
                          <a:rPr lang="en-US" sz="2000" b="0" i="1" smtClean="0">
                            <a:latin typeface="Cambria Math"/>
                          </a:rPr>
                          <m:t>𝐶</m:t>
                        </m:r>
                      </m:e>
                      <m:sub>
                        <m:r>
                          <a:rPr lang="en-US" sz="2000" b="0" i="1" smtClean="0">
                            <a:latin typeface="Cambria Math"/>
                          </a:rPr>
                          <m:t>3</m:t>
                        </m:r>
                      </m:sub>
                    </m:sSub>
                  </m:oMath>
                </a14:m>
                <a:r>
                  <a:rPr lang="fa-IR" sz="2000" dirty="0" smtClean="0">
                    <a:latin typeface="Times New Roman" panose="02020603050405020304" pitchFamily="18" charset="0"/>
                    <a:cs typeface="B Lotus" panose="00000400000000000000" pitchFamily="2" charset="-78"/>
                  </a:rPr>
                  <a:t>کیفیت خدمات پس از فروش</a:t>
                </a:r>
                <a:endParaRPr lang="en-US" sz="2000" dirty="0" smtClean="0">
                  <a:latin typeface="Times New Roman" panose="02020603050405020304" pitchFamily="18" charset="0"/>
                  <a:cs typeface="B Lotus" panose="00000400000000000000" pitchFamily="2" charset="-78"/>
                </a:endParaRPr>
              </a:p>
              <a:p>
                <a:pPr marL="0" indent="0" algn="r" rtl="1">
                  <a:buNone/>
                </a:pPr>
                <a14:m>
                  <m:oMath xmlns:m="http://schemas.openxmlformats.org/officeDocument/2006/math">
                    <m:sSub>
                      <m:sSubPr>
                        <m:ctrlPr>
                          <a:rPr lang="en-US" sz="2000" i="1">
                            <a:latin typeface="Cambria Math"/>
                          </a:rPr>
                        </m:ctrlPr>
                      </m:sSubPr>
                      <m:e>
                        <m:r>
                          <a:rPr lang="fa-IR" sz="2000" i="1">
                            <a:latin typeface="Cambria Math"/>
                          </a:rPr>
                          <m:t> =</m:t>
                        </m:r>
                        <m:r>
                          <a:rPr lang="en-US" sz="2000" b="0" i="1" smtClean="0">
                            <a:latin typeface="Cambria Math"/>
                          </a:rPr>
                          <m:t>𝐶</m:t>
                        </m:r>
                      </m:e>
                      <m:sub>
                        <m:r>
                          <a:rPr lang="en-US" sz="2000" b="0" i="1" smtClean="0">
                            <a:latin typeface="Cambria Math"/>
                          </a:rPr>
                          <m:t>4</m:t>
                        </m:r>
                      </m:sub>
                    </m:sSub>
                  </m:oMath>
                </a14:m>
                <a:r>
                  <a:rPr lang="fa-IR" sz="2000" dirty="0" smtClean="0">
                    <a:latin typeface="Times New Roman" panose="02020603050405020304" pitchFamily="18" charset="0"/>
                    <a:cs typeface="B Lotus" panose="00000400000000000000" pitchFamily="2" charset="-78"/>
                  </a:rPr>
                  <a:t>ضمانت</a:t>
                </a:r>
              </a:p>
              <a:p>
                <a:pPr marL="0" indent="0" algn="r" rtl="1">
                  <a:buNone/>
                </a:pPr>
                <a:endParaRPr lang="fa-IR" dirty="0">
                  <a:cs typeface="B Lotus" panose="00000400000000000000" pitchFamily="2" charset="-78"/>
                </a:endParaRPr>
              </a:p>
              <a:p>
                <a:pPr marL="0" indent="0" algn="r" rtl="1">
                  <a:buNone/>
                </a:pPr>
                <a:endParaRPr lang="fa-IR" dirty="0" smtClean="0">
                  <a:cs typeface="B Lotus" panose="00000400000000000000" pitchFamily="2" charset="-78"/>
                </a:endParaRPr>
              </a:p>
              <a:p>
                <a:pPr marL="0" indent="0" algn="r" rtl="1">
                  <a:buNone/>
                </a:pPr>
                <a:endParaRPr lang="fa-IR" dirty="0">
                  <a:cs typeface="B Lotus" panose="00000400000000000000" pitchFamily="2" charset="-78"/>
                </a:endParaRPr>
              </a:p>
              <a:p>
                <a:pPr marL="0" indent="0" algn="r" rtl="1">
                  <a:buNone/>
                </a:pPr>
                <a14:m>
                  <m:oMath xmlns:m="http://schemas.openxmlformats.org/officeDocument/2006/math">
                    <m:sSub>
                      <m:sSubPr>
                        <m:ctrlPr>
                          <a:rPr lang="en-US" i="1">
                            <a:latin typeface="Cambria Math"/>
                          </a:rPr>
                        </m:ctrlPr>
                      </m:sSubPr>
                      <m:e>
                        <m:r>
                          <a:rPr lang="fa-IR" b="0" i="1" smtClean="0">
                            <a:latin typeface="Cambria Math"/>
                          </a:rPr>
                          <m:t>  </m:t>
                        </m:r>
                        <m:r>
                          <a:rPr lang="fa-IR" i="1">
                            <a:latin typeface="Cambria Math"/>
                          </a:rPr>
                          <m:t>=</m:t>
                        </m:r>
                        <m:r>
                          <a:rPr lang="en-US" i="1">
                            <a:latin typeface="Cambria Math"/>
                          </a:rPr>
                          <m:t>𝐴</m:t>
                        </m:r>
                      </m:e>
                      <m:sub>
                        <m:r>
                          <a:rPr lang="en-US" i="1">
                            <a:latin typeface="Cambria Math"/>
                          </a:rPr>
                          <m:t>1</m:t>
                        </m:r>
                      </m:sub>
                    </m:sSub>
                  </m:oMath>
                </a14:m>
                <a:r>
                  <a:rPr lang="fa-IR" dirty="0" smtClean="0">
                    <a:cs typeface="B Lotus" panose="00000400000000000000" pitchFamily="2" charset="-78"/>
                  </a:rPr>
                  <a:t>تیبا                 </a:t>
                </a:r>
                <a14:m>
                  <m:oMath xmlns:m="http://schemas.openxmlformats.org/officeDocument/2006/math">
                    <m:sSub>
                      <m:sSubPr>
                        <m:ctrlPr>
                          <a:rPr lang="en-US" i="1">
                            <a:latin typeface="Cambria Math"/>
                          </a:rPr>
                        </m:ctrlPr>
                      </m:sSubPr>
                      <m:e>
                        <m:r>
                          <a:rPr lang="fa-IR" i="1">
                            <a:latin typeface="Cambria Math"/>
                          </a:rPr>
                          <m:t> </m:t>
                        </m:r>
                        <m:r>
                          <a:rPr lang="fa-IR" b="0" i="1" smtClean="0">
                            <a:latin typeface="Cambria Math"/>
                          </a:rPr>
                          <m:t> </m:t>
                        </m:r>
                        <m:r>
                          <a:rPr lang="fa-IR" i="1">
                            <a:latin typeface="Cambria Math"/>
                          </a:rPr>
                          <m:t>=</m:t>
                        </m:r>
                        <m:r>
                          <a:rPr lang="en-US" i="1">
                            <a:latin typeface="Cambria Math"/>
                          </a:rPr>
                          <m:t>𝐴</m:t>
                        </m:r>
                      </m:e>
                      <m:sub>
                        <m:r>
                          <a:rPr lang="en-US" b="0" i="1" smtClean="0">
                            <a:latin typeface="Cambria Math"/>
                          </a:rPr>
                          <m:t>2</m:t>
                        </m:r>
                      </m:sub>
                    </m:sSub>
                  </m:oMath>
                </a14:m>
                <a:r>
                  <a:rPr lang="fa-IR" dirty="0" smtClean="0">
                    <a:cs typeface="B Lotus" panose="00000400000000000000" pitchFamily="2" charset="-78"/>
                  </a:rPr>
                  <a:t>پراید                         </a:t>
                </a:r>
                <a14:m>
                  <m:oMath xmlns:m="http://schemas.openxmlformats.org/officeDocument/2006/math">
                    <m:sSub>
                      <m:sSubPr>
                        <m:ctrlPr>
                          <a:rPr lang="en-US" i="1">
                            <a:latin typeface="Cambria Math"/>
                          </a:rPr>
                        </m:ctrlPr>
                      </m:sSubPr>
                      <m:e>
                        <m:r>
                          <a:rPr lang="fa-IR" i="1">
                            <a:latin typeface="Cambria Math"/>
                          </a:rPr>
                          <m:t> =</m:t>
                        </m:r>
                        <m:r>
                          <a:rPr lang="en-US" i="1">
                            <a:latin typeface="Cambria Math"/>
                          </a:rPr>
                          <m:t>𝐴</m:t>
                        </m:r>
                      </m:e>
                      <m:sub>
                        <m:r>
                          <a:rPr lang="en-US" b="0" i="1" smtClean="0">
                            <a:latin typeface="Cambria Math"/>
                          </a:rPr>
                          <m:t>3</m:t>
                        </m:r>
                      </m:sub>
                    </m:sSub>
                  </m:oMath>
                </a14:m>
                <a:r>
                  <a:rPr lang="fa-IR" dirty="0" smtClean="0">
                    <a:cs typeface="B Lotus" panose="00000400000000000000" pitchFamily="2" charset="-78"/>
                  </a:rPr>
                  <a:t> پژو </a:t>
                </a:r>
                <a:r>
                  <a:rPr lang="en-US" dirty="0" smtClean="0">
                    <a:cs typeface="B Lotus" panose="00000400000000000000" pitchFamily="2" charset="-78"/>
                  </a:rPr>
                  <a:t>405</a:t>
                </a:r>
                <a:endParaRPr lang="en-US" dirty="0">
                  <a:cs typeface="B Lotus" panose="000004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762000"/>
                <a:ext cx="8534400" cy="5791200"/>
              </a:xfrm>
              <a:blipFill rotWithShape="1">
                <a:blip r:embed="rId2"/>
                <a:stretch>
                  <a:fillRect l="-857" t="-1474" r="-121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r>
              <a:rPr lang="fa-IR" dirty="0" smtClean="0">
                <a:solidFill>
                  <a:schemeClr val="tx1"/>
                </a:solidFill>
              </a:rPr>
              <a:t>89</a:t>
            </a:r>
            <a:endParaRPr lang="en-US" dirty="0">
              <a:solidFill>
                <a:schemeClr val="tx1"/>
              </a:solidFill>
            </a:endParaRPr>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4240364726"/>
                  </p:ext>
                </p:extLst>
              </p:nvPr>
            </p:nvGraphicFramePr>
            <p:xfrm>
              <a:off x="76200" y="2667000"/>
              <a:ext cx="5867400" cy="2286000"/>
            </p:xfrm>
            <a:graphic>
              <a:graphicData uri="http://schemas.openxmlformats.org/drawingml/2006/table">
                <a:tbl>
                  <a:tblPr firstRow="1" bandRow="1">
                    <a:tableStyleId>{D7AC3CCA-C797-4891-BE02-D94E43425B78}</a:tableStyleId>
                  </a:tblPr>
                  <a:tblGrid>
                    <a:gridCol w="1173480"/>
                    <a:gridCol w="1173480"/>
                    <a:gridCol w="1173480"/>
                    <a:gridCol w="1173480"/>
                    <a:gridCol w="1173480"/>
                  </a:tblGrid>
                  <a:tr h="1066800">
                    <a:tc>
                      <a:txBody>
                        <a:bodyPr/>
                        <a:lstStyle/>
                        <a:p>
                          <a:pPr algn="r"/>
                          <a:r>
                            <a:rPr lang="fa-IR" dirty="0" smtClean="0">
                              <a:cs typeface="B Lotus" panose="00000400000000000000" pitchFamily="2" charset="-78"/>
                            </a:rPr>
                            <a:t>شاخص</a:t>
                          </a:r>
                          <a:r>
                            <a:rPr lang="fa-IR" baseline="0" dirty="0" smtClean="0">
                              <a:cs typeface="B Lotus" panose="00000400000000000000" pitchFamily="2" charset="-78"/>
                            </a:rPr>
                            <a:t> ها            </a:t>
                          </a:r>
                        </a:p>
                        <a:p>
                          <a:r>
                            <a:rPr lang="fa-IR" baseline="0" dirty="0" smtClean="0">
                              <a:cs typeface="B Lotus" panose="00000400000000000000" pitchFamily="2" charset="-78"/>
                            </a:rPr>
                            <a:t>گزینه ها</a:t>
                          </a:r>
                          <a:endParaRPr lang="en-US" baseline="0" dirty="0" smtClean="0">
                            <a:cs typeface="B Lotus" panose="00000400000000000000" pitchFamily="2" charset="-78"/>
                          </a:endParaRPr>
                        </a:p>
                        <a:p>
                          <a:endParaRPr lang="en-US" dirty="0" smtClean="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sSub>
                                      <m:sSubPr>
                                        <m:ctrlPr>
                                          <a:rPr lang="en-US" i="1" smtClean="0">
                                            <a:latin typeface="Cambria Math"/>
                                          </a:rPr>
                                        </m:ctrlPr>
                                      </m:sSubPr>
                                      <m:e>
                                        <m:r>
                                          <a:rPr lang="en-US" b="1" i="1" smtClean="0">
                                            <a:latin typeface="Cambria Math"/>
                                          </a:rPr>
                                          <m:t>𝑪</m:t>
                                        </m:r>
                                      </m:e>
                                      <m:sub>
                                        <m:r>
                                          <a:rPr lang="en-US" b="1" i="1" smtClean="0">
                                            <a:latin typeface="Cambria Math"/>
                                          </a:rPr>
                                          <m:t>𝟏</m:t>
                                        </m:r>
                                      </m:sub>
                                    </m:sSub>
                                  </m:e>
                                  <m:sup>
                                    <m:r>
                                      <a:rPr lang="en-US" b="1" i="1" smtClean="0">
                                        <a:latin typeface="Cambria Math"/>
                                      </a:rPr>
                                      <m:t>−</m:t>
                                    </m:r>
                                  </m:sup>
                                </m:sSup>
                              </m:oMath>
                            </m:oMathPara>
                          </a14:m>
                          <a:endParaRPr 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sSub>
                                      <m:sSubPr>
                                        <m:ctrlPr>
                                          <a:rPr lang="en-US" i="1" smtClean="0">
                                            <a:latin typeface="Cambria Math"/>
                                          </a:rPr>
                                        </m:ctrlPr>
                                      </m:sSubPr>
                                      <m:e>
                                        <m:r>
                                          <a:rPr lang="en-US" b="1" i="1" smtClean="0">
                                            <a:latin typeface="Cambria Math"/>
                                          </a:rPr>
                                          <m:t>𝑪</m:t>
                                        </m:r>
                                      </m:e>
                                      <m:sub>
                                        <m:r>
                                          <a:rPr lang="en-US" b="1" i="1" smtClean="0">
                                            <a:latin typeface="Cambria Math"/>
                                          </a:rPr>
                                          <m:t>𝟐</m:t>
                                        </m:r>
                                      </m:sub>
                                    </m:sSub>
                                  </m:e>
                                  <m:sup>
                                    <m:r>
                                      <a:rPr lang="en-US" b="1" i="1" smtClean="0">
                                        <a:latin typeface="Cambria Math"/>
                                      </a:rPr>
                                      <m:t>+</m:t>
                                    </m:r>
                                  </m:sup>
                                </m:sSup>
                              </m:oMath>
                            </m:oMathPara>
                          </a14:m>
                          <a:endParaRPr lang="en-US" dirty="0"/>
                        </a:p>
                      </a:txBody>
                      <a:tcPr>
                        <a:lnB w="381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sSub>
                                      <m:sSubPr>
                                        <m:ctrlPr>
                                          <a:rPr lang="en-US" i="1" smtClean="0">
                                            <a:latin typeface="Cambria Math"/>
                                          </a:rPr>
                                        </m:ctrlPr>
                                      </m:sSubPr>
                                      <m:e>
                                        <m:r>
                                          <a:rPr lang="en-US" b="1" i="1" smtClean="0">
                                            <a:latin typeface="Cambria Math"/>
                                          </a:rPr>
                                          <m:t>𝑪</m:t>
                                        </m:r>
                                      </m:e>
                                      <m:sub>
                                        <m:r>
                                          <a:rPr lang="en-US" b="1" i="1" smtClean="0">
                                            <a:latin typeface="Cambria Math"/>
                                          </a:rPr>
                                          <m:t>𝟑</m:t>
                                        </m:r>
                                      </m:sub>
                                    </m:sSub>
                                  </m:e>
                                  <m:sup>
                                    <m:r>
                                      <a:rPr lang="en-US" b="1" i="1" smtClean="0">
                                        <a:latin typeface="Cambria Math"/>
                                      </a:rPr>
                                      <m:t>+</m:t>
                                    </m:r>
                                  </m:sup>
                                </m:sSup>
                              </m:oMath>
                            </m:oMathPara>
                          </a14:m>
                          <a:endParaRPr lang="en-US" dirty="0"/>
                        </a:p>
                      </a:txBody>
                      <a:tcPr>
                        <a:lnB w="38100" cap="flat" cmpd="sng" algn="ctr">
                          <a:solidFill>
                            <a:schemeClr val="tx1"/>
                          </a:solidFill>
                          <a:prstDash val="solid"/>
                          <a:round/>
                          <a:headEnd type="none" w="med" len="med"/>
                          <a:tailEnd type="none" w="med" len="med"/>
                        </a:lnB>
                      </a:tcPr>
                    </a:tc>
                    <a:tc>
                      <a:txBody>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sSub>
                                      <m:sSubPr>
                                        <m:ctrlPr>
                                          <a:rPr lang="en-US" i="1" smtClean="0">
                                            <a:latin typeface="Cambria Math"/>
                                          </a:rPr>
                                        </m:ctrlPr>
                                      </m:sSubPr>
                                      <m:e>
                                        <m:r>
                                          <a:rPr lang="en-US" b="1" i="1" smtClean="0">
                                            <a:latin typeface="Cambria Math"/>
                                          </a:rPr>
                                          <m:t>𝑪</m:t>
                                        </m:r>
                                      </m:e>
                                      <m:sub>
                                        <m:r>
                                          <a:rPr lang="en-US" b="1" i="1" smtClean="0">
                                            <a:latin typeface="Cambria Math"/>
                                          </a:rPr>
                                          <m:t>𝟒</m:t>
                                        </m:r>
                                      </m:sub>
                                    </m:sSub>
                                  </m:e>
                                  <m:sup>
                                    <m:r>
                                      <a:rPr lang="en-US" b="1" i="1" smtClean="0">
                                        <a:latin typeface="Cambria Math"/>
                                      </a:rPr>
                                      <m:t>+</m:t>
                                    </m:r>
                                  </m:sup>
                                </m:sSup>
                              </m:oMath>
                            </m:oMathPara>
                          </a14:m>
                          <a:endParaRPr lang="en-US" dirty="0"/>
                        </a:p>
                      </a:txBody>
                      <a:tcPr>
                        <a:lnB w="38100" cap="flat" cmpd="sng" algn="ctr">
                          <a:solidFill>
                            <a:schemeClr val="tx1"/>
                          </a:solidFill>
                          <a:prstDash val="solid"/>
                          <a:round/>
                          <a:headEnd type="none" w="med" len="med"/>
                          <a:tailEnd type="none" w="med" len="med"/>
                        </a:lnB>
                      </a:tcPr>
                    </a:tc>
                  </a:tr>
                  <a:tr h="304800">
                    <a:tc>
                      <a:txBody>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𝐴</m:t>
                                    </m:r>
                                  </m:e>
                                  <m:sub>
                                    <m:r>
                                      <a:rPr lang="en-US" b="0" i="1" smtClean="0">
                                        <a:latin typeface="Cambria Math"/>
                                      </a:rPr>
                                      <m:t>1</m:t>
                                    </m:r>
                                  </m:sub>
                                </m:sSub>
                              </m:oMath>
                            </m:oMathPara>
                          </a14:m>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5</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dirty="0" smtClean="0"/>
                            <a:t>8</a:t>
                          </a:r>
                          <a:endParaRPr lang="en-US"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13</a:t>
                          </a:r>
                          <a:endParaRPr lang="en-US"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4</a:t>
                          </a:r>
                          <a:endParaRPr lang="en-US" dirty="0"/>
                        </a:p>
                      </a:txBody>
                      <a:tcPr>
                        <a:lnT w="38100" cap="flat" cmpd="sng" algn="ctr">
                          <a:solidFill>
                            <a:schemeClr val="tx1"/>
                          </a:solidFill>
                          <a:prstDash val="solid"/>
                          <a:round/>
                          <a:headEnd type="none" w="med" len="med"/>
                          <a:tailEnd type="none" w="med" len="med"/>
                        </a:lnT>
                      </a:tcPr>
                    </a:tc>
                  </a:tr>
                  <a:tr h="304800">
                    <a:tc>
                      <a:txBody>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𝐴</m:t>
                                    </m:r>
                                  </m:e>
                                  <m:sub>
                                    <m:r>
                                      <a:rPr lang="en-US" b="0" i="1" smtClean="0">
                                        <a:latin typeface="Cambria Math"/>
                                      </a:rPr>
                                      <m:t>2</m:t>
                                    </m:r>
                                  </m:sub>
                                </m:sSub>
                              </m:oMath>
                            </m:oMathPara>
                          </a14:m>
                          <a:endParaRPr lang="en-US" dirty="0"/>
                        </a:p>
                      </a:txBody>
                      <a:tcPr>
                        <a:lnR w="38100" cap="flat" cmpd="sng" algn="ctr">
                          <a:solidFill>
                            <a:schemeClr val="tx1"/>
                          </a:solidFill>
                          <a:prstDash val="solid"/>
                          <a:round/>
                          <a:headEnd type="none" w="med" len="med"/>
                          <a:tailEnd type="none" w="med" len="med"/>
                        </a:lnR>
                      </a:tcPr>
                    </a:tc>
                    <a:tc>
                      <a:txBody>
                        <a:bodyPr/>
                        <a:lstStyle/>
                        <a:p>
                          <a:pPr algn="ctr"/>
                          <a:r>
                            <a:rPr lang="en-US" dirty="0" smtClean="0"/>
                            <a:t>4</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10</a:t>
                          </a:r>
                          <a:endParaRPr lang="en-US" dirty="0"/>
                        </a:p>
                      </a:txBody>
                      <a:tcPr/>
                    </a:tc>
                    <a:tc>
                      <a:txBody>
                        <a:bodyPr/>
                        <a:lstStyle/>
                        <a:p>
                          <a:pPr algn="ctr"/>
                          <a:r>
                            <a:rPr lang="en-US" dirty="0" smtClean="0"/>
                            <a:t>9</a:t>
                          </a:r>
                          <a:endParaRPr lang="en-US" dirty="0"/>
                        </a:p>
                      </a:txBody>
                      <a:tcPr/>
                    </a:tc>
                    <a:tc>
                      <a:txBody>
                        <a:bodyPr/>
                        <a:lstStyle/>
                        <a:p>
                          <a:pPr algn="ctr"/>
                          <a:r>
                            <a:rPr lang="en-US" dirty="0" smtClean="0"/>
                            <a:t>2</a:t>
                          </a:r>
                          <a:endParaRPr lang="en-US" dirty="0"/>
                        </a:p>
                      </a:txBody>
                      <a:tcPr/>
                    </a:tc>
                  </a:tr>
                  <a:tr h="304800">
                    <a:tc>
                      <a:txBody>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𝐴</m:t>
                                    </m:r>
                                  </m:e>
                                  <m:sub>
                                    <m:r>
                                      <a:rPr lang="en-US" b="0" i="1" smtClean="0">
                                        <a:latin typeface="Cambria Math"/>
                                      </a:rPr>
                                      <m:t>3</m:t>
                                    </m:r>
                                  </m:sub>
                                </m:sSub>
                              </m:oMath>
                            </m:oMathPara>
                          </a14:m>
                          <a:endParaRPr lang="en-US" dirty="0"/>
                        </a:p>
                      </a:txBody>
                      <a:tcPr>
                        <a:lnR w="38100" cap="flat" cmpd="sng" algn="ctr">
                          <a:solidFill>
                            <a:schemeClr val="tx1"/>
                          </a:solidFill>
                          <a:prstDash val="solid"/>
                          <a:round/>
                          <a:headEnd type="none" w="med" len="med"/>
                          <a:tailEnd type="none" w="med" len="med"/>
                        </a:lnR>
                      </a:tcPr>
                    </a:tc>
                    <a:tc>
                      <a:txBody>
                        <a:bodyPr/>
                        <a:lstStyle/>
                        <a:p>
                          <a:pPr algn="ctr"/>
                          <a:r>
                            <a:rPr lang="en-US" dirty="0" smtClean="0"/>
                            <a:t>8</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12</a:t>
                          </a:r>
                          <a:endParaRPr lang="en-US" dirty="0"/>
                        </a:p>
                      </a:txBody>
                      <a:tcPr/>
                    </a:tc>
                    <a:tc>
                      <a:txBody>
                        <a:bodyPr/>
                        <a:lstStyle/>
                        <a:p>
                          <a:pPr algn="ctr"/>
                          <a:r>
                            <a:rPr lang="en-US" dirty="0" smtClean="0"/>
                            <a:t>6</a:t>
                          </a:r>
                          <a:endParaRPr lang="en-US" dirty="0"/>
                        </a:p>
                      </a:txBody>
                      <a:tcPr/>
                    </a:tc>
                    <a:tc>
                      <a:txBody>
                        <a:bodyPr/>
                        <a:lstStyle/>
                        <a:p>
                          <a:pPr algn="ctr"/>
                          <a:r>
                            <a:rPr lang="en-US" dirty="0" smtClean="0"/>
                            <a:t>3</a:t>
                          </a:r>
                          <a:endParaRPr lang="en-US" dirty="0"/>
                        </a:p>
                      </a:txBody>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4240364726"/>
                  </p:ext>
                </p:extLst>
              </p:nvPr>
            </p:nvGraphicFramePr>
            <p:xfrm>
              <a:off x="76200" y="2667000"/>
              <a:ext cx="5867400" cy="2286000"/>
            </p:xfrm>
            <a:graphic>
              <a:graphicData uri="http://schemas.openxmlformats.org/drawingml/2006/table">
                <a:tbl>
                  <a:tblPr firstRow="1" bandRow="1">
                    <a:tableStyleId>{D7AC3CCA-C797-4891-BE02-D94E43425B78}</a:tableStyleId>
                  </a:tblPr>
                  <a:tblGrid>
                    <a:gridCol w="1173480"/>
                    <a:gridCol w="1173480"/>
                    <a:gridCol w="1173480"/>
                    <a:gridCol w="1173480"/>
                    <a:gridCol w="1173480"/>
                  </a:tblGrid>
                  <a:tr h="1188720">
                    <a:tc>
                      <a:txBody>
                        <a:bodyPr/>
                        <a:lstStyle/>
                        <a:p>
                          <a:pPr algn="r"/>
                          <a:r>
                            <a:rPr lang="fa-IR" dirty="0" smtClean="0">
                              <a:cs typeface="B Lotus" panose="00000400000000000000" pitchFamily="2" charset="-78"/>
                            </a:rPr>
                            <a:t>شاخص</a:t>
                          </a:r>
                          <a:r>
                            <a:rPr lang="fa-IR" baseline="0" dirty="0" smtClean="0">
                              <a:cs typeface="B Lotus" panose="00000400000000000000" pitchFamily="2" charset="-78"/>
                            </a:rPr>
                            <a:t> ها            </a:t>
                          </a:r>
                        </a:p>
                        <a:p>
                          <a:r>
                            <a:rPr lang="fa-IR" baseline="0" dirty="0" smtClean="0">
                              <a:cs typeface="B Lotus" panose="00000400000000000000" pitchFamily="2" charset="-78"/>
                            </a:rPr>
                            <a:t>گزینه ها</a:t>
                          </a:r>
                          <a:endParaRPr lang="en-US" baseline="0" dirty="0" smtClean="0">
                            <a:cs typeface="B Lotus" panose="00000400000000000000" pitchFamily="2" charset="-78"/>
                          </a:endParaRPr>
                        </a:p>
                        <a:p>
                          <a:endParaRPr lang="en-US" dirty="0" smtClean="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endParaRPr lang="en-US"/>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blipFill rotWithShape="1">
                          <a:blip r:embed="rId3"/>
                          <a:stretch>
                            <a:fillRect l="-100000" t="-2564" r="-298964" b="-100000"/>
                          </a:stretch>
                        </a:blipFill>
                      </a:tcPr>
                    </a:tc>
                    <a:tc>
                      <a:txBody>
                        <a:bodyPr/>
                        <a:lstStyle/>
                        <a:p>
                          <a:endParaRPr lang="en-US"/>
                        </a:p>
                      </a:txBody>
                      <a:tcPr>
                        <a:lnB w="38100" cap="flat" cmpd="sng" algn="ctr">
                          <a:solidFill>
                            <a:schemeClr val="tx1"/>
                          </a:solidFill>
                          <a:prstDash val="solid"/>
                          <a:round/>
                          <a:headEnd type="none" w="med" len="med"/>
                          <a:tailEnd type="none" w="med" len="med"/>
                        </a:lnB>
                        <a:blipFill rotWithShape="1">
                          <a:blip r:embed="rId3"/>
                          <a:stretch>
                            <a:fillRect l="-201042" t="-2564" r="-200521" b="-100000"/>
                          </a:stretch>
                        </a:blipFill>
                      </a:tcPr>
                    </a:tc>
                    <a:tc>
                      <a:txBody>
                        <a:bodyPr/>
                        <a:lstStyle/>
                        <a:p>
                          <a:endParaRPr lang="en-US"/>
                        </a:p>
                      </a:txBody>
                      <a:tcPr>
                        <a:lnB w="38100" cap="flat" cmpd="sng" algn="ctr">
                          <a:solidFill>
                            <a:schemeClr val="tx1"/>
                          </a:solidFill>
                          <a:prstDash val="solid"/>
                          <a:round/>
                          <a:headEnd type="none" w="med" len="med"/>
                          <a:tailEnd type="none" w="med" len="med"/>
                        </a:lnB>
                        <a:blipFill rotWithShape="1">
                          <a:blip r:embed="rId3"/>
                          <a:stretch>
                            <a:fillRect l="-299482" t="-2564" r="-99482" b="-100000"/>
                          </a:stretch>
                        </a:blipFill>
                      </a:tcPr>
                    </a:tc>
                    <a:tc>
                      <a:txBody>
                        <a:bodyPr/>
                        <a:lstStyle/>
                        <a:p>
                          <a:endParaRPr lang="en-US"/>
                        </a:p>
                      </a:txBody>
                      <a:tcPr>
                        <a:lnB w="38100" cap="flat" cmpd="sng" algn="ctr">
                          <a:solidFill>
                            <a:schemeClr val="tx1"/>
                          </a:solidFill>
                          <a:prstDash val="solid"/>
                          <a:round/>
                          <a:headEnd type="none" w="med" len="med"/>
                          <a:tailEnd type="none" w="med" len="med"/>
                        </a:lnB>
                        <a:blipFill rotWithShape="1">
                          <a:blip r:embed="rId3"/>
                          <a:stretch>
                            <a:fillRect l="-401563" t="-2564" b="-100000"/>
                          </a:stretch>
                        </a:blipFill>
                      </a:tcPr>
                    </a:tc>
                  </a:tr>
                  <a:tr h="365760">
                    <a:tc>
                      <a:txBody>
                        <a:bodyPr/>
                        <a:lstStyle/>
                        <a:p>
                          <a:endParaRPr lang="en-US"/>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blipFill rotWithShape="1">
                          <a:blip r:embed="rId3"/>
                          <a:stretch>
                            <a:fillRect l="-521" t="-333333" r="-401042" b="-225000"/>
                          </a:stretch>
                        </a:blipFill>
                      </a:tcPr>
                    </a:tc>
                    <a:tc>
                      <a:txBody>
                        <a:bodyPr/>
                        <a:lstStyle/>
                        <a:p>
                          <a:pPr algn="ctr"/>
                          <a:r>
                            <a:rPr lang="en-US" dirty="0" smtClean="0"/>
                            <a:t>5</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dirty="0" smtClean="0"/>
                            <a:t>8</a:t>
                          </a:r>
                          <a:endParaRPr lang="en-US"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13</a:t>
                          </a:r>
                          <a:endParaRPr lang="en-US"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4</a:t>
                          </a:r>
                          <a:endParaRPr lang="en-US" dirty="0"/>
                        </a:p>
                      </a:txBody>
                      <a:tcPr>
                        <a:lnT w="38100" cap="flat" cmpd="sng" algn="ctr">
                          <a:solidFill>
                            <a:schemeClr val="tx1"/>
                          </a:solidFill>
                          <a:prstDash val="solid"/>
                          <a:round/>
                          <a:headEnd type="none" w="med" len="med"/>
                          <a:tailEnd type="none" w="med" len="med"/>
                        </a:lnT>
                      </a:tcPr>
                    </a:tc>
                  </a:tr>
                  <a:tr h="365760">
                    <a:tc>
                      <a:txBody>
                        <a:bodyPr/>
                        <a:lstStyle/>
                        <a:p>
                          <a:endParaRPr lang="en-US"/>
                        </a:p>
                      </a:txBody>
                      <a:tcPr>
                        <a:lnR w="38100" cap="flat" cmpd="sng" algn="ctr">
                          <a:solidFill>
                            <a:schemeClr val="tx1"/>
                          </a:solidFill>
                          <a:prstDash val="solid"/>
                          <a:round/>
                          <a:headEnd type="none" w="med" len="med"/>
                          <a:tailEnd type="none" w="med" len="med"/>
                        </a:lnR>
                        <a:blipFill rotWithShape="1">
                          <a:blip r:embed="rId3"/>
                          <a:stretch>
                            <a:fillRect l="-521" t="-433333" r="-401042" b="-125000"/>
                          </a:stretch>
                        </a:blipFill>
                      </a:tcPr>
                    </a:tc>
                    <a:tc>
                      <a:txBody>
                        <a:bodyPr/>
                        <a:lstStyle/>
                        <a:p>
                          <a:pPr algn="ctr"/>
                          <a:r>
                            <a:rPr lang="en-US" dirty="0" smtClean="0"/>
                            <a:t>4</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10</a:t>
                          </a:r>
                          <a:endParaRPr lang="en-US" dirty="0"/>
                        </a:p>
                      </a:txBody>
                      <a:tcPr/>
                    </a:tc>
                    <a:tc>
                      <a:txBody>
                        <a:bodyPr/>
                        <a:lstStyle/>
                        <a:p>
                          <a:pPr algn="ctr"/>
                          <a:r>
                            <a:rPr lang="en-US" dirty="0" smtClean="0"/>
                            <a:t>9</a:t>
                          </a:r>
                          <a:endParaRPr lang="en-US" dirty="0"/>
                        </a:p>
                      </a:txBody>
                      <a:tcPr/>
                    </a:tc>
                    <a:tc>
                      <a:txBody>
                        <a:bodyPr/>
                        <a:lstStyle/>
                        <a:p>
                          <a:pPr algn="ctr"/>
                          <a:r>
                            <a:rPr lang="en-US" dirty="0" smtClean="0"/>
                            <a:t>2</a:t>
                          </a:r>
                          <a:endParaRPr lang="en-US" dirty="0"/>
                        </a:p>
                      </a:txBody>
                      <a:tcPr/>
                    </a:tc>
                  </a:tr>
                  <a:tr h="365760">
                    <a:tc>
                      <a:txBody>
                        <a:bodyPr/>
                        <a:lstStyle/>
                        <a:p>
                          <a:endParaRPr lang="en-US"/>
                        </a:p>
                      </a:txBody>
                      <a:tcPr>
                        <a:lnR w="38100" cap="flat" cmpd="sng" algn="ctr">
                          <a:solidFill>
                            <a:schemeClr val="tx1"/>
                          </a:solidFill>
                          <a:prstDash val="solid"/>
                          <a:round/>
                          <a:headEnd type="none" w="med" len="med"/>
                          <a:tailEnd type="none" w="med" len="med"/>
                        </a:lnR>
                        <a:blipFill rotWithShape="1">
                          <a:blip r:embed="rId3"/>
                          <a:stretch>
                            <a:fillRect l="-521" t="-533333" r="-401042" b="-25000"/>
                          </a:stretch>
                        </a:blipFill>
                      </a:tcPr>
                    </a:tc>
                    <a:tc>
                      <a:txBody>
                        <a:bodyPr/>
                        <a:lstStyle/>
                        <a:p>
                          <a:pPr algn="ctr"/>
                          <a:r>
                            <a:rPr lang="en-US" dirty="0" smtClean="0"/>
                            <a:t>8</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12</a:t>
                          </a:r>
                          <a:endParaRPr lang="en-US" dirty="0"/>
                        </a:p>
                      </a:txBody>
                      <a:tcPr/>
                    </a:tc>
                    <a:tc>
                      <a:txBody>
                        <a:bodyPr/>
                        <a:lstStyle/>
                        <a:p>
                          <a:pPr algn="ctr"/>
                          <a:r>
                            <a:rPr lang="en-US" dirty="0" smtClean="0"/>
                            <a:t>6</a:t>
                          </a:r>
                          <a:endParaRPr lang="en-US" dirty="0"/>
                        </a:p>
                      </a:txBody>
                      <a:tcPr/>
                    </a:tc>
                    <a:tc>
                      <a:txBody>
                        <a:bodyPr/>
                        <a:lstStyle/>
                        <a:p>
                          <a:pPr algn="ctr"/>
                          <a:r>
                            <a:rPr lang="en-US" dirty="0" smtClean="0"/>
                            <a:t>3</a:t>
                          </a:r>
                          <a:endParaRPr lang="en-US" dirty="0"/>
                        </a:p>
                      </a:txBody>
                      <a:tcPr/>
                    </a:tc>
                  </a:tr>
                </a:tbl>
              </a:graphicData>
            </a:graphic>
          </p:graphicFrame>
        </mc:Fallback>
      </mc:AlternateContent>
      <p:cxnSp>
        <p:nvCxnSpPr>
          <p:cNvPr id="10" name="Straight Connector 9"/>
          <p:cNvCxnSpPr/>
          <p:nvPr/>
        </p:nvCxnSpPr>
        <p:spPr>
          <a:xfrm>
            <a:off x="76200" y="2667000"/>
            <a:ext cx="1143000" cy="1143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339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r" rtl="1">
              <a:buNone/>
            </a:pPr>
            <a:r>
              <a:rPr lang="fa-IR" sz="2800" dirty="0" smtClean="0">
                <a:cs typeface="B Compset" pitchFamily="2" charset="-78"/>
              </a:rPr>
              <a:t>در بخش </a:t>
            </a:r>
            <a:r>
              <a:rPr lang="fa-IR" sz="2800" dirty="0" err="1" smtClean="0">
                <a:cs typeface="B Compset" pitchFamily="2" charset="-78"/>
              </a:rPr>
              <a:t>خصوصي</a:t>
            </a:r>
            <a:r>
              <a:rPr lang="fa-IR" sz="2800" dirty="0" smtClean="0">
                <a:cs typeface="B Compset" pitchFamily="2" charset="-78"/>
              </a:rPr>
              <a:t> ، شکست </a:t>
            </a:r>
            <a:r>
              <a:rPr lang="fa-IR" sz="2800" dirty="0" err="1" smtClean="0">
                <a:cs typeface="B Compset" pitchFamily="2" charset="-78"/>
              </a:rPr>
              <a:t>يک</a:t>
            </a:r>
            <a:r>
              <a:rPr lang="fa-IR" sz="2800" dirty="0" smtClean="0">
                <a:cs typeface="B Compset" pitchFamily="2" charset="-78"/>
              </a:rPr>
              <a:t>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گذاري</a:t>
            </a:r>
            <a:r>
              <a:rPr lang="fa-IR" sz="2800" dirty="0" smtClean="0">
                <a:cs typeface="B Compset" pitchFamily="2" charset="-78"/>
              </a:rPr>
              <a:t> </a:t>
            </a:r>
            <a:r>
              <a:rPr lang="fa-IR" sz="2800" dirty="0" err="1" smtClean="0">
                <a:cs typeface="B Compset" pitchFamily="2" charset="-78"/>
              </a:rPr>
              <a:t>جديد</a:t>
            </a:r>
            <a:r>
              <a:rPr lang="fa-IR" sz="2800" dirty="0" smtClean="0">
                <a:cs typeface="B Compset" pitchFamily="2" charset="-78"/>
              </a:rPr>
              <a:t> که </a:t>
            </a:r>
            <a:r>
              <a:rPr lang="fa-IR" sz="2800" dirty="0" err="1" smtClean="0">
                <a:cs typeface="B Compset" pitchFamily="2" charset="-78"/>
              </a:rPr>
              <a:t>براي</a:t>
            </a:r>
            <a:r>
              <a:rPr lang="fa-IR" sz="2800" dirty="0" smtClean="0">
                <a:cs typeface="B Compset" pitchFamily="2" charset="-78"/>
              </a:rPr>
              <a:t> </a:t>
            </a:r>
            <a:r>
              <a:rPr lang="fa-IR" sz="2800" dirty="0" err="1" smtClean="0">
                <a:cs typeface="B Compset" pitchFamily="2" charset="-78"/>
              </a:rPr>
              <a:t>تامين</a:t>
            </a:r>
            <a:r>
              <a:rPr lang="fa-IR" sz="2800" dirty="0" smtClean="0">
                <a:cs typeface="B Compset" pitchFamily="2" charset="-78"/>
              </a:rPr>
              <a:t> </a:t>
            </a:r>
            <a:r>
              <a:rPr lang="fa-IR" sz="2800" dirty="0" err="1" smtClean="0">
                <a:cs typeface="B Compset" pitchFamily="2" charset="-78"/>
              </a:rPr>
              <a:t>نيازها</a:t>
            </a:r>
            <a:r>
              <a:rPr lang="fa-IR" sz="2800" dirty="0" smtClean="0">
                <a:cs typeface="B Compset" pitchFamily="2" charset="-78"/>
              </a:rPr>
              <a:t> و </a:t>
            </a:r>
            <a:r>
              <a:rPr lang="fa-IR" sz="2800" dirty="0" err="1" smtClean="0">
                <a:cs typeface="B Compset" pitchFamily="2" charset="-78"/>
              </a:rPr>
              <a:t>تمايلات</a:t>
            </a:r>
            <a:r>
              <a:rPr lang="fa-IR" sz="2800" dirty="0" smtClean="0">
                <a:cs typeface="B Compset" pitchFamily="2" charset="-78"/>
              </a:rPr>
              <a:t> حس شده انجام </a:t>
            </a:r>
            <a:r>
              <a:rPr lang="fa-IR" sz="2800" dirty="0" err="1" smtClean="0">
                <a:cs typeface="B Compset" pitchFamily="2" charset="-78"/>
              </a:rPr>
              <a:t>مي</a:t>
            </a:r>
            <a:r>
              <a:rPr lang="fa-IR" sz="2800" dirty="0" smtClean="0">
                <a:cs typeface="B Compset" pitchFamily="2" charset="-78"/>
              </a:rPr>
              <a:t> شود منجر به اتلاف </a:t>
            </a:r>
            <a:r>
              <a:rPr lang="fa-IR" sz="2800" dirty="0" err="1" smtClean="0">
                <a:cs typeface="B Compset" pitchFamily="2" charset="-78"/>
              </a:rPr>
              <a:t>سرمايه</a:t>
            </a:r>
            <a:r>
              <a:rPr lang="fa-IR" sz="2800" dirty="0" smtClean="0">
                <a:cs typeface="B Compset" pitchFamily="2" charset="-78"/>
              </a:rPr>
              <a:t> </a:t>
            </a:r>
            <a:r>
              <a:rPr lang="fa-IR" sz="2800" dirty="0" err="1" smtClean="0">
                <a:cs typeface="B Compset" pitchFamily="2" charset="-78"/>
              </a:rPr>
              <a:t>گذاري</a:t>
            </a:r>
            <a:r>
              <a:rPr lang="fa-IR" sz="2800" dirty="0" smtClean="0">
                <a:cs typeface="B Compset" pitchFamily="2" charset="-78"/>
              </a:rPr>
              <a:t> و </a:t>
            </a:r>
            <a:r>
              <a:rPr lang="fa-IR" sz="2800" dirty="0" err="1" smtClean="0">
                <a:cs typeface="B Compset" pitchFamily="2" charset="-78"/>
              </a:rPr>
              <a:t>نتيجتاً​</a:t>
            </a:r>
            <a:r>
              <a:rPr lang="fa-IR" sz="2800" dirty="0" smtClean="0">
                <a:cs typeface="B Compset" pitchFamily="2" charset="-78"/>
              </a:rPr>
              <a:t> حذف از بازار خواهد شد.</a:t>
            </a:r>
            <a:endParaRPr lang="en-US" sz="2800" dirty="0" smtClean="0">
              <a:cs typeface="B Compset" pitchFamily="2" charset="-78"/>
            </a:endParaRPr>
          </a:p>
          <a:p>
            <a:pPr algn="r" rtl="1">
              <a:buNone/>
            </a:pPr>
            <a:r>
              <a:rPr lang="fa-IR" sz="2800" dirty="0" smtClean="0">
                <a:cs typeface="B Compset" pitchFamily="2" charset="-78"/>
              </a:rPr>
              <a:t>اما در بخش </a:t>
            </a:r>
            <a:r>
              <a:rPr lang="fa-IR" sz="2800" dirty="0" err="1" smtClean="0">
                <a:cs typeface="B Compset" pitchFamily="2" charset="-78"/>
              </a:rPr>
              <a:t>عمومي</a:t>
            </a:r>
            <a:r>
              <a:rPr lang="fa-IR" sz="2800" dirty="0" smtClean="0">
                <a:cs typeface="B Compset" pitchFamily="2" charset="-78"/>
              </a:rPr>
              <a:t>، شکست </a:t>
            </a:r>
            <a:r>
              <a:rPr lang="fa-IR" sz="2800" dirty="0" err="1" smtClean="0">
                <a:cs typeface="B Compset" pitchFamily="2" charset="-78"/>
              </a:rPr>
              <a:t>يک</a:t>
            </a:r>
            <a:r>
              <a:rPr lang="fa-IR" sz="2800" dirty="0" smtClean="0">
                <a:cs typeface="B Compset" pitchFamily="2" charset="-78"/>
              </a:rPr>
              <a:t> پروژه </a:t>
            </a:r>
            <a:r>
              <a:rPr lang="fa-IR" sz="2800" dirty="0" err="1" smtClean="0">
                <a:cs typeface="B Compset" pitchFamily="2" charset="-78"/>
              </a:rPr>
              <a:t>جديد</a:t>
            </a:r>
            <a:r>
              <a:rPr lang="fa-IR" sz="2800" dirty="0" smtClean="0">
                <a:cs typeface="B Compset" pitchFamily="2" charset="-78"/>
              </a:rPr>
              <a:t> جهت </a:t>
            </a:r>
            <a:r>
              <a:rPr lang="fa-IR" sz="2800" dirty="0" err="1" smtClean="0">
                <a:cs typeface="B Compset" pitchFamily="2" charset="-78"/>
              </a:rPr>
              <a:t>تامين</a:t>
            </a:r>
            <a:r>
              <a:rPr lang="fa-IR" sz="2800" dirty="0" smtClean="0">
                <a:cs typeface="B Compset" pitchFamily="2" charset="-78"/>
              </a:rPr>
              <a:t> </a:t>
            </a:r>
            <a:r>
              <a:rPr lang="fa-IR" sz="2800" dirty="0" err="1" smtClean="0">
                <a:cs typeface="B Compset" pitchFamily="2" charset="-78"/>
              </a:rPr>
              <a:t>نيازهاي</a:t>
            </a:r>
            <a:r>
              <a:rPr lang="fa-IR" sz="2800" dirty="0" smtClean="0">
                <a:cs typeface="B Compset" pitchFamily="2" charset="-78"/>
              </a:rPr>
              <a:t> </a:t>
            </a:r>
            <a:r>
              <a:rPr lang="fa-IR" sz="2800" dirty="0" err="1" smtClean="0">
                <a:cs typeface="B Compset" pitchFamily="2" charset="-78"/>
              </a:rPr>
              <a:t>اجتماعي</a:t>
            </a:r>
            <a:r>
              <a:rPr lang="fa-IR" sz="2800" dirty="0" smtClean="0">
                <a:cs typeface="B Compset" pitchFamily="2" charset="-78"/>
              </a:rPr>
              <a:t> کمتر آشکار است، </a:t>
            </a:r>
            <a:r>
              <a:rPr lang="fa-IR" sz="2800" dirty="0" err="1" smtClean="0">
                <a:cs typeface="B Compset" pitchFamily="2" charset="-78"/>
              </a:rPr>
              <a:t>زيرا</a:t>
            </a:r>
            <a:r>
              <a:rPr lang="fa-IR" sz="2800" dirty="0" smtClean="0">
                <a:cs typeface="B Compset" pitchFamily="2" charset="-78"/>
              </a:rPr>
              <a:t> رفاه </a:t>
            </a:r>
            <a:r>
              <a:rPr lang="fa-IR" sz="2800" dirty="0" err="1" smtClean="0">
                <a:cs typeface="B Compset" pitchFamily="2" charset="-78"/>
              </a:rPr>
              <a:t>عمومي</a:t>
            </a:r>
            <a:r>
              <a:rPr lang="fa-IR" sz="2800" dirty="0" smtClean="0">
                <a:cs typeface="B Compset" pitchFamily="2" charset="-78"/>
              </a:rPr>
              <a:t> را </a:t>
            </a:r>
            <a:r>
              <a:rPr lang="fa-IR" sz="2800" dirty="0" err="1" smtClean="0">
                <a:cs typeface="B Compset" pitchFamily="2" charset="-78"/>
              </a:rPr>
              <a:t>نمي</a:t>
            </a:r>
            <a:r>
              <a:rPr lang="fa-IR" sz="2800" dirty="0" smtClean="0">
                <a:cs typeface="B Compset" pitchFamily="2" charset="-78"/>
              </a:rPr>
              <a:t> توان به </a:t>
            </a:r>
            <a:r>
              <a:rPr lang="fa-IR" sz="2800" dirty="0" err="1" smtClean="0">
                <a:cs typeface="B Compset" pitchFamily="2" charset="-78"/>
              </a:rPr>
              <a:t>سادگي</a:t>
            </a:r>
            <a:r>
              <a:rPr lang="fa-IR" sz="2800" dirty="0" smtClean="0">
                <a:cs typeface="B Compset" pitchFamily="2" charset="-78"/>
              </a:rPr>
              <a:t> و </a:t>
            </a:r>
            <a:r>
              <a:rPr lang="fa-IR" sz="2800" dirty="0" err="1" smtClean="0">
                <a:cs typeface="B Compset" pitchFamily="2" charset="-78"/>
              </a:rPr>
              <a:t>راحتي</a:t>
            </a:r>
            <a:r>
              <a:rPr lang="fa-IR" sz="2800" dirty="0" smtClean="0">
                <a:cs typeface="B Compset" pitchFamily="2" charset="-78"/>
              </a:rPr>
              <a:t> اندازه </a:t>
            </a:r>
            <a:r>
              <a:rPr lang="fa-IR" sz="2800" dirty="0" err="1" smtClean="0">
                <a:cs typeface="B Compset" pitchFamily="2" charset="-78"/>
              </a:rPr>
              <a:t>گيري</a:t>
            </a:r>
            <a:r>
              <a:rPr lang="fa-IR" sz="2800" dirty="0" smtClean="0">
                <a:cs typeface="B Compset" pitchFamily="2" charset="-78"/>
              </a:rPr>
              <a:t> کرد.</a:t>
            </a:r>
            <a:endParaRPr lang="en-US" sz="2800" dirty="0" smtClean="0">
              <a:cs typeface="B Compset" pitchFamily="2" charset="-78"/>
            </a:endParaRPr>
          </a:p>
          <a:p>
            <a:pPr algn="r" rtl="1">
              <a:buNone/>
            </a:pPr>
            <a:r>
              <a:rPr lang="fa-IR" sz="2800" dirty="0" err="1" smtClean="0">
                <a:cs typeface="B Compset" pitchFamily="2" charset="-78"/>
              </a:rPr>
              <a:t>بنابراين</a:t>
            </a:r>
            <a:r>
              <a:rPr lang="fa-IR" sz="2800" dirty="0" smtClean="0">
                <a:cs typeface="B Compset" pitchFamily="2" charset="-78"/>
              </a:rPr>
              <a:t> در آماده </a:t>
            </a:r>
            <a:r>
              <a:rPr lang="fa-IR" sz="2800" dirty="0" err="1" smtClean="0">
                <a:cs typeface="B Compset" pitchFamily="2" charset="-78"/>
              </a:rPr>
              <a:t>سازي</a:t>
            </a:r>
            <a:r>
              <a:rPr lang="fa-IR" sz="2800" dirty="0" smtClean="0">
                <a:cs typeface="B Compset" pitchFamily="2" charset="-78"/>
              </a:rPr>
              <a:t> </a:t>
            </a:r>
            <a:r>
              <a:rPr lang="fa-IR" sz="2800" dirty="0" err="1" smtClean="0">
                <a:cs typeface="B Compset" pitchFamily="2" charset="-78"/>
              </a:rPr>
              <a:t>يک</a:t>
            </a:r>
            <a:r>
              <a:rPr lang="fa-IR" sz="2800" dirty="0" smtClean="0">
                <a:cs typeface="B Compset" pitchFamily="2" charset="-78"/>
              </a:rPr>
              <a:t> پروژه </a:t>
            </a:r>
            <a:r>
              <a:rPr lang="fa-IR" sz="2800" dirty="0" err="1" smtClean="0">
                <a:cs typeface="B Compset" pitchFamily="2" charset="-78"/>
              </a:rPr>
              <a:t>مهندسي</a:t>
            </a:r>
            <a:r>
              <a:rPr lang="fa-IR" sz="2800" dirty="0" smtClean="0">
                <a:cs typeface="B Compset" pitchFamily="2" charset="-78"/>
              </a:rPr>
              <a:t>، مهم است که قبل از انتخاب آن پروژه منافع و </a:t>
            </a:r>
            <a:r>
              <a:rPr lang="fa-IR" sz="2800" dirty="0" err="1" smtClean="0">
                <a:cs typeface="B Compset" pitchFamily="2" charset="-78"/>
              </a:rPr>
              <a:t>هزينه</a:t>
            </a:r>
            <a:r>
              <a:rPr lang="fa-IR" sz="2800" dirty="0" smtClean="0">
                <a:cs typeface="B Compset" pitchFamily="2" charset="-78"/>
              </a:rPr>
              <a:t> ها را </a:t>
            </a:r>
            <a:r>
              <a:rPr lang="fa-IR" sz="2800" dirty="0" err="1" smtClean="0">
                <a:cs typeface="B Compset" pitchFamily="2" charset="-78"/>
              </a:rPr>
              <a:t>ارزيابي</a:t>
            </a:r>
            <a:r>
              <a:rPr lang="fa-IR" sz="2800" dirty="0" smtClean="0">
                <a:cs typeface="B Compset" pitchFamily="2" charset="-78"/>
              </a:rPr>
              <a:t> </a:t>
            </a:r>
            <a:r>
              <a:rPr lang="fa-IR" sz="2800" dirty="0" err="1" smtClean="0">
                <a:cs typeface="B Compset" pitchFamily="2" charset="-78"/>
              </a:rPr>
              <a:t>کنيم</a:t>
            </a:r>
            <a:r>
              <a:rPr lang="fa-IR" sz="2800" dirty="0" smtClean="0">
                <a:cs typeface="B Compset" pitchFamily="2" charset="-78"/>
              </a:rPr>
              <a:t>.هر چند </a:t>
            </a:r>
            <a:r>
              <a:rPr lang="fa-IR" sz="2800" dirty="0" err="1" smtClean="0">
                <a:cs typeface="B Compset" pitchFamily="2" charset="-78"/>
              </a:rPr>
              <a:t>انگيزه</a:t>
            </a:r>
            <a:r>
              <a:rPr lang="fa-IR" sz="2800" dirty="0" smtClean="0">
                <a:cs typeface="B Compset" pitchFamily="2" charset="-78"/>
              </a:rPr>
              <a:t> </a:t>
            </a:r>
            <a:r>
              <a:rPr lang="fa-IR" sz="2800" dirty="0" err="1" smtClean="0">
                <a:cs typeface="B Compset" pitchFamily="2" charset="-78"/>
              </a:rPr>
              <a:t>هاي</a:t>
            </a:r>
            <a:r>
              <a:rPr lang="fa-IR" sz="2800" dirty="0" smtClean="0">
                <a:cs typeface="B Compset" pitchFamily="2" charset="-78"/>
              </a:rPr>
              <a:t> شروع پروژه در </a:t>
            </a:r>
            <a:r>
              <a:rPr lang="fa-IR" sz="2800" dirty="0" err="1" smtClean="0">
                <a:cs typeface="B Compset" pitchFamily="2" charset="-78"/>
              </a:rPr>
              <a:t>بخشهاي</a:t>
            </a:r>
            <a:r>
              <a:rPr lang="fa-IR" sz="2800" dirty="0" smtClean="0">
                <a:cs typeface="B Compset" pitchFamily="2" charset="-78"/>
              </a:rPr>
              <a:t> </a:t>
            </a:r>
            <a:r>
              <a:rPr lang="fa-IR" sz="2800" dirty="0" err="1" smtClean="0">
                <a:cs typeface="B Compset" pitchFamily="2" charset="-78"/>
              </a:rPr>
              <a:t>عمومي</a:t>
            </a:r>
            <a:r>
              <a:rPr lang="fa-IR" sz="2800" dirty="0" smtClean="0">
                <a:cs typeface="B Compset" pitchFamily="2" charset="-78"/>
              </a:rPr>
              <a:t> و </a:t>
            </a:r>
            <a:r>
              <a:rPr lang="fa-IR" sz="2800" dirty="0" err="1" smtClean="0">
                <a:cs typeface="B Compset" pitchFamily="2" charset="-78"/>
              </a:rPr>
              <a:t>خصوصي</a:t>
            </a:r>
            <a:r>
              <a:rPr lang="fa-IR" sz="2800" dirty="0" smtClean="0">
                <a:cs typeface="B Compset" pitchFamily="2" charset="-78"/>
              </a:rPr>
              <a:t> متفاوت است.</a:t>
            </a:r>
            <a:endParaRPr lang="en-US" sz="2800" dirty="0" smtClean="0">
              <a:cs typeface="B Compset" pitchFamily="2" charset="-78"/>
            </a:endParaRPr>
          </a:p>
          <a:p>
            <a:endParaRPr lang="en-US" sz="2800" dirty="0">
              <a:cs typeface="B Compset" pitchFamily="2" charset="-78"/>
            </a:endParaRPr>
          </a:p>
        </p:txBody>
      </p:sp>
      <p:sp>
        <p:nvSpPr>
          <p:cNvPr id="4" name="Slide Number Placeholder 3"/>
          <p:cNvSpPr>
            <a:spLocks noGrp="1"/>
          </p:cNvSpPr>
          <p:nvPr>
            <p:ph type="sldNum" sz="quarter" idx="12"/>
          </p:nvPr>
        </p:nvSpPr>
        <p:spPr/>
        <p:txBody>
          <a:bodyPr>
            <a:normAutofit/>
          </a:bodyPr>
          <a:lstStyle/>
          <a:p>
            <a:r>
              <a:rPr lang="fa-IR" dirty="0" smtClean="0">
                <a:solidFill>
                  <a:schemeClr val="tx1"/>
                </a:solidFill>
              </a:rPr>
              <a:t>7</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lvl="0"/>
            <a:r>
              <a:rPr lang="en-US" dirty="0" smtClean="0">
                <a:solidFill>
                  <a:schemeClr val="tx1"/>
                </a:solidFill>
                <a:effectLst/>
                <a:latin typeface="Times New Roman" panose="02020603050405020304" pitchFamily="18" charset="0"/>
                <a:cs typeface="Times New Roman" panose="02020603050405020304" pitchFamily="18" charset="0"/>
              </a:rPr>
              <a:t>2</a:t>
            </a:r>
            <a:r>
              <a:rPr lang="en-US" dirty="0" smtClean="0">
                <a:solidFill>
                  <a:schemeClr val="tx1"/>
                </a:solidFill>
                <a:latin typeface="Times New Roman" panose="02020603050405020304" pitchFamily="18" charset="0"/>
                <a:cs typeface="Times New Roman" panose="02020603050405020304" pitchFamily="18" charset="0"/>
              </a:rPr>
              <a:t>.</a:t>
            </a:r>
            <a:r>
              <a:rPr lang="en-US" sz="4000" dirty="0" smtClean="0">
                <a:solidFill>
                  <a:schemeClr val="tx1"/>
                </a:solidFill>
                <a:latin typeface="Times New Roman" panose="02020603050405020304" pitchFamily="18" charset="0"/>
                <a:cs typeface="Times New Roman" panose="02020603050405020304" pitchFamily="18" charset="0"/>
              </a:rPr>
              <a:t>AHP </a:t>
            </a:r>
            <a:r>
              <a:rPr lang="en-US" sz="4000" dirty="0">
                <a:solidFill>
                  <a:schemeClr val="tx1"/>
                </a:solidFill>
                <a:latin typeface="Times New Roman" panose="02020603050405020304" pitchFamily="18" charset="0"/>
                <a:cs typeface="Times New Roman" panose="02020603050405020304" pitchFamily="18" charset="0"/>
              </a:rPr>
              <a:t>(</a:t>
            </a:r>
            <a:r>
              <a:rPr lang="en-US" sz="3600" u="sng" dirty="0">
                <a:solidFill>
                  <a:srgbClr val="FF0000"/>
                </a:solidFill>
                <a:latin typeface="Times New Roman" panose="02020603050405020304" pitchFamily="18" charset="0"/>
                <a:cs typeface="Times New Roman" panose="02020603050405020304" pitchFamily="18" charset="0"/>
              </a:rPr>
              <a:t>A</a:t>
            </a:r>
            <a:r>
              <a:rPr lang="en-US" sz="3600" dirty="0">
                <a:solidFill>
                  <a:schemeClr val="tx1"/>
                </a:solidFill>
                <a:latin typeface="Times New Roman" panose="02020603050405020304" pitchFamily="18" charset="0"/>
                <a:cs typeface="Times New Roman" panose="02020603050405020304" pitchFamily="18" charset="0"/>
              </a:rPr>
              <a:t>nalytic </a:t>
            </a:r>
            <a:r>
              <a:rPr lang="en-US" sz="3600" u="sng" dirty="0" err="1">
                <a:solidFill>
                  <a:srgbClr val="FF0000"/>
                </a:solidFill>
                <a:latin typeface="Times New Roman" panose="02020603050405020304" pitchFamily="18" charset="0"/>
                <a:cs typeface="Times New Roman" panose="02020603050405020304" pitchFamily="18" charset="0"/>
              </a:rPr>
              <a:t>H</a:t>
            </a:r>
            <a:r>
              <a:rPr lang="en-US" sz="3600" dirty="0" err="1">
                <a:solidFill>
                  <a:schemeClr val="tx1"/>
                </a:solidFill>
                <a:latin typeface="Times New Roman" panose="02020603050405020304" pitchFamily="18" charset="0"/>
                <a:cs typeface="Times New Roman" panose="02020603050405020304" pitchFamily="18" charset="0"/>
              </a:rPr>
              <a:t>ierancy</a:t>
            </a:r>
            <a:r>
              <a:rPr lang="en-US" sz="3600" dirty="0">
                <a:solidFill>
                  <a:schemeClr val="tx1"/>
                </a:solidFill>
                <a:latin typeface="Times New Roman" panose="02020603050405020304" pitchFamily="18" charset="0"/>
                <a:cs typeface="Times New Roman" panose="02020603050405020304" pitchFamily="18" charset="0"/>
              </a:rPr>
              <a:t> </a:t>
            </a:r>
            <a:r>
              <a:rPr lang="en-US" sz="3600" u="sng" dirty="0">
                <a:solidFill>
                  <a:srgbClr val="FF0000"/>
                </a:solidFill>
                <a:latin typeface="Times New Roman" panose="02020603050405020304" pitchFamily="18" charset="0"/>
                <a:cs typeface="Times New Roman" panose="02020603050405020304" pitchFamily="18" charset="0"/>
              </a:rPr>
              <a:t>P</a:t>
            </a:r>
            <a:r>
              <a:rPr lang="en-US" sz="3600" dirty="0">
                <a:solidFill>
                  <a:schemeClr val="tx1"/>
                </a:solidFill>
                <a:latin typeface="Times New Roman" panose="02020603050405020304" pitchFamily="18" charset="0"/>
                <a:cs typeface="Times New Roman" panose="02020603050405020304" pitchFamily="18" charset="0"/>
              </a:rPr>
              <a:t>rocess</a:t>
            </a:r>
            <a:r>
              <a:rPr lang="en-US" sz="4000" dirty="0">
                <a:solidFill>
                  <a:schemeClr val="tx1"/>
                </a:solidFill>
                <a:latin typeface="Times New Roman" panose="02020603050405020304" pitchFamily="18" charset="0"/>
                <a:cs typeface="Times New Roman" panose="02020603050405020304" pitchFamily="18" charset="0"/>
              </a:rPr>
              <a:t>)</a:t>
            </a:r>
            <a:r>
              <a:rPr lang="en-US" sz="4000" dirty="0">
                <a:solidFill>
                  <a:srgbClr val="FF0000"/>
                </a:solidFill>
                <a:latin typeface="Times New Roman" panose="02020603050405020304" pitchFamily="18" charset="0"/>
                <a:cs typeface="Times New Roman" panose="02020603050405020304" pitchFamily="18" charset="0"/>
              </a:rPr>
              <a:t> </a:t>
            </a:r>
            <a:endParaRPr lang="en-US" sz="4000" dirty="0"/>
          </a:p>
        </p:txBody>
      </p:sp>
      <p:sp>
        <p:nvSpPr>
          <p:cNvPr id="3" name="Content Placeholder 2"/>
          <p:cNvSpPr>
            <a:spLocks noGrp="1"/>
          </p:cNvSpPr>
          <p:nvPr>
            <p:ph idx="1"/>
          </p:nvPr>
        </p:nvSpPr>
        <p:spPr/>
        <p:txBody>
          <a:bodyPr/>
          <a:lstStyle/>
          <a:p>
            <a:pPr marL="0" indent="0" algn="r" rtl="1">
              <a:buNone/>
            </a:pPr>
            <a:r>
              <a:rPr lang="fa-IR" dirty="0">
                <a:cs typeface="B Lotus" panose="00000400000000000000" pitchFamily="2" charset="-78"/>
              </a:rPr>
              <a:t>روش </a:t>
            </a:r>
            <a:r>
              <a:rPr lang="en-US" dirty="0">
                <a:latin typeface="Times New Roman" panose="02020603050405020304" pitchFamily="18" charset="0"/>
                <a:cs typeface="Times New Roman" panose="02020603050405020304" pitchFamily="18" charset="0"/>
              </a:rPr>
              <a:t>AHP</a:t>
            </a:r>
            <a:r>
              <a:rPr lang="fa-IR" dirty="0">
                <a:cs typeface="B Lotus" panose="00000400000000000000" pitchFamily="2" charset="-78"/>
              </a:rPr>
              <a:t> توسط فرد </a:t>
            </a:r>
            <a:r>
              <a:rPr lang="fa-IR" dirty="0" smtClean="0">
                <a:cs typeface="B Lotus" panose="00000400000000000000" pitchFamily="2" charset="-78"/>
              </a:rPr>
              <a:t>عراقی </a:t>
            </a:r>
            <a:r>
              <a:rPr lang="fa-IR" dirty="0">
                <a:cs typeface="B Lotus" panose="00000400000000000000" pitchFamily="2" charset="-78"/>
              </a:rPr>
              <a:t>به نام توماس ال </a:t>
            </a:r>
            <a:r>
              <a:rPr lang="fa-IR" dirty="0" smtClean="0">
                <a:cs typeface="B Lotus" panose="00000400000000000000" pitchFamily="2" charset="-78"/>
              </a:rPr>
              <a:t>ساعتی </a:t>
            </a:r>
            <a:r>
              <a:rPr lang="fa-IR" dirty="0">
                <a:cs typeface="B Lotus" panose="00000400000000000000" pitchFamily="2" charset="-78"/>
              </a:rPr>
              <a:t>در سال 1970 پیشنهاد شد. این روش مانند آنچه در مغز انسان انجام شود به تحلیل مسایل می پردازد</a:t>
            </a:r>
            <a:r>
              <a:rPr lang="fa-IR" dirty="0" smtClean="0">
                <a:cs typeface="B Lotus" panose="00000400000000000000" pitchFamily="2" charset="-78"/>
              </a:rPr>
              <a:t>.</a:t>
            </a:r>
          </a:p>
          <a:p>
            <a:pPr marL="0" indent="0" algn="r" rtl="1">
              <a:buNone/>
            </a:pPr>
            <a:r>
              <a:rPr lang="en-US" dirty="0" smtClean="0">
                <a:latin typeface="Times New Roman" panose="02020603050405020304" pitchFamily="18" charset="0"/>
                <a:cs typeface="Times New Roman" panose="02020603050405020304" pitchFamily="18" charset="0"/>
              </a:rPr>
              <a:t>AHP</a:t>
            </a:r>
            <a:r>
              <a:rPr lang="fa-IR" dirty="0" smtClean="0">
                <a:latin typeface="Times New Roman" panose="02020603050405020304" pitchFamily="18" charset="0"/>
                <a:cs typeface="Times New Roman" panose="02020603050405020304" pitchFamily="18" charset="0"/>
              </a:rPr>
              <a:t> </a:t>
            </a:r>
            <a:r>
              <a:rPr lang="fa-IR" dirty="0" smtClean="0">
                <a:latin typeface="Times New Roman" panose="02020603050405020304" pitchFamily="18" charset="0"/>
                <a:cs typeface="B Lotus" panose="00000400000000000000" pitchFamily="2" charset="-78"/>
              </a:rPr>
              <a:t>بر سه اصل استوار است:</a:t>
            </a:r>
            <a:endParaRPr lang="en-US" dirty="0">
              <a:latin typeface="Times New Roman" panose="02020603050405020304" pitchFamily="18" charset="0"/>
              <a:cs typeface="B Lotus" panose="00000400000000000000" pitchFamily="2" charset="-78"/>
            </a:endParaRPr>
          </a:p>
          <a:p>
            <a:pPr marL="514350" lvl="0" indent="-514350" algn="r" rtl="1">
              <a:buClr>
                <a:srgbClr val="FF0000"/>
              </a:buClr>
              <a:buSzPct val="100000"/>
              <a:buFont typeface="+mj-lt"/>
              <a:buAutoNum type="arabicParenR"/>
            </a:pPr>
            <a:r>
              <a:rPr lang="fa-IR" dirty="0">
                <a:cs typeface="B Lotus" panose="00000400000000000000" pitchFamily="2" charset="-78"/>
              </a:rPr>
              <a:t>اصل درخت سلسله مراتبی </a:t>
            </a:r>
            <a:endParaRPr lang="en-US" dirty="0">
              <a:cs typeface="B Lotus" panose="00000400000000000000" pitchFamily="2" charset="-78"/>
            </a:endParaRPr>
          </a:p>
          <a:p>
            <a:pPr marL="514350" lvl="0" indent="-514350" algn="r" rtl="1">
              <a:buClr>
                <a:srgbClr val="FF0000"/>
              </a:buClr>
              <a:buSzPct val="100000"/>
              <a:buFont typeface="+mj-lt"/>
              <a:buAutoNum type="arabicParenR"/>
            </a:pPr>
            <a:r>
              <a:rPr lang="fa-IR" dirty="0">
                <a:cs typeface="B Lotus" panose="00000400000000000000" pitchFamily="2" charset="-78"/>
              </a:rPr>
              <a:t>اصل تعیین اولویتها</a:t>
            </a:r>
            <a:endParaRPr lang="en-US" dirty="0">
              <a:cs typeface="B Lotus" panose="00000400000000000000" pitchFamily="2" charset="-78"/>
            </a:endParaRPr>
          </a:p>
          <a:p>
            <a:pPr marL="514350" lvl="0" indent="-514350" algn="r" rtl="1">
              <a:buClr>
                <a:srgbClr val="FF0000"/>
              </a:buClr>
              <a:buSzPct val="100000"/>
              <a:buFont typeface="+mj-lt"/>
              <a:buAutoNum type="arabicParenR"/>
            </a:pPr>
            <a:r>
              <a:rPr lang="fa-IR" dirty="0">
                <a:cs typeface="B Lotus" panose="00000400000000000000" pitchFamily="2" charset="-78"/>
              </a:rPr>
              <a:t>اصل سازگاری منطقی قضاوتها</a:t>
            </a:r>
            <a:endParaRPr lang="en-US" dirty="0">
              <a:cs typeface="B Lotus" panose="00000400000000000000" pitchFamily="2" charset="-78"/>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r>
              <a:rPr lang="fa-IR" dirty="0" smtClean="0">
                <a:solidFill>
                  <a:schemeClr val="tx1"/>
                </a:solidFill>
              </a:rPr>
              <a:t>90</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98168322"/>
      </p:ext>
    </p:extLst>
  </p:cSld>
  <p:clrMapOvr>
    <a:masterClrMapping/>
  </p:clrMapOvr>
  <p:transition spd="slow">
    <p:cove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r" rtl="1"/>
            <a:r>
              <a:rPr lang="fa-IR" sz="4800" dirty="0" smtClean="0">
                <a:cs typeface="B Lotus" panose="00000400000000000000" pitchFamily="2" charset="-78"/>
              </a:rPr>
              <a:t>کاربرد های </a:t>
            </a:r>
            <a:r>
              <a:rPr lang="en-US" dirty="0" smtClean="0">
                <a:latin typeface="Times New Roman" panose="02020603050405020304" pitchFamily="18" charset="0"/>
                <a:cs typeface="Times New Roman" panose="02020603050405020304" pitchFamily="18" charset="0"/>
              </a:rPr>
              <a:t>AHP</a:t>
            </a:r>
            <a:r>
              <a:rPr lang="fa-IR" dirty="0" smtClean="0"/>
              <a:t>:</a:t>
            </a:r>
            <a:endParaRPr lang="en-US" dirty="0"/>
          </a:p>
        </p:txBody>
      </p:sp>
      <p:sp>
        <p:nvSpPr>
          <p:cNvPr id="3" name="Content Placeholder 2"/>
          <p:cNvSpPr>
            <a:spLocks noGrp="1"/>
          </p:cNvSpPr>
          <p:nvPr>
            <p:ph idx="1"/>
          </p:nvPr>
        </p:nvSpPr>
        <p:spPr>
          <a:xfrm>
            <a:off x="152400" y="1600200"/>
            <a:ext cx="8686800" cy="4525963"/>
          </a:xfrm>
        </p:spPr>
        <p:txBody>
          <a:bodyPr>
            <a:normAutofit/>
          </a:bodyPr>
          <a:lstStyle/>
          <a:p>
            <a:pPr marL="0" indent="0" algn="r" rtl="1">
              <a:buNone/>
            </a:pPr>
            <a:r>
              <a:rPr lang="en-US" dirty="0">
                <a:latin typeface="Times New Roman" panose="02020603050405020304" pitchFamily="18" charset="0"/>
                <a:cs typeface="Times New Roman" panose="02020603050405020304" pitchFamily="18" charset="0"/>
              </a:rPr>
              <a:t>AHP</a:t>
            </a:r>
            <a:r>
              <a:rPr lang="fa-IR" dirty="0"/>
              <a:t> </a:t>
            </a:r>
            <a:r>
              <a:rPr lang="fa-IR" dirty="0">
                <a:cs typeface="B Lotus" panose="00000400000000000000" pitchFamily="2" charset="-78"/>
              </a:rPr>
              <a:t>کاربرد های زیادی دارد. به عنوان مثال در انتخاب چند پیمانکار ممکن است معیار های مختلفی از جمله هزینه دریافتی مدت زمان انجام کار و ... مدنظر باشد، در این مورد به هر گزینه با توجه به امتیاز های تخصیص یافته در مقایسه و با هم، امتیازی داده می شود</a:t>
            </a:r>
            <a:r>
              <a:rPr lang="fa-IR" dirty="0" smtClean="0">
                <a:cs typeface="B Lotus" panose="00000400000000000000" pitchFamily="2" charset="-78"/>
              </a:rPr>
              <a:t>.</a:t>
            </a:r>
            <a:endParaRPr lang="en-US" dirty="0" smtClean="0">
              <a:cs typeface="B Lotus" panose="00000400000000000000" pitchFamily="2" charset="-78"/>
            </a:endParaRPr>
          </a:p>
          <a:p>
            <a:pPr marL="0" indent="0" algn="r" rtl="1">
              <a:buNone/>
            </a:pPr>
            <a:endParaRPr lang="en-US" dirty="0">
              <a:cs typeface="B Lotus" panose="00000400000000000000" pitchFamily="2" charset="-78"/>
            </a:endParaRPr>
          </a:p>
          <a:p>
            <a:pPr algn="r" rtl="1">
              <a:buClr>
                <a:srgbClr val="FF0000"/>
              </a:buClr>
              <a:buSzPct val="100000"/>
              <a:buFont typeface="Wingdings" panose="05000000000000000000" pitchFamily="2" charset="2"/>
              <a:buChar char="q"/>
            </a:pPr>
            <a:r>
              <a:rPr lang="fa-IR" dirty="0" smtClean="0">
                <a:solidFill>
                  <a:srgbClr val="002060"/>
                </a:solidFill>
                <a:cs typeface="B Lotus" panose="00000400000000000000" pitchFamily="2" charset="-78"/>
              </a:rPr>
              <a:t>به </a:t>
            </a:r>
            <a:r>
              <a:rPr lang="fa-IR" dirty="0">
                <a:solidFill>
                  <a:srgbClr val="002060"/>
                </a:solidFill>
                <a:cs typeface="B Lotus" panose="00000400000000000000" pitchFamily="2" charset="-78"/>
              </a:rPr>
              <a:t>عنوان مثال دیگر تصور کنید که از بین چهار اتومبیل </a:t>
            </a:r>
            <a:r>
              <a:rPr lang="en-US" dirty="0" smtClean="0">
                <a:solidFill>
                  <a:srgbClr val="002060"/>
                </a:solidFill>
                <a:cs typeface="B Lotus" panose="00000400000000000000" pitchFamily="2" charset="-78"/>
              </a:rPr>
              <a:t>A,B,C,D</a:t>
            </a:r>
            <a:r>
              <a:rPr lang="fa-IR" dirty="0" smtClean="0">
                <a:solidFill>
                  <a:srgbClr val="002060"/>
                </a:solidFill>
                <a:cs typeface="B Lotus" panose="00000400000000000000" pitchFamily="2" charset="-78"/>
              </a:rPr>
              <a:t> </a:t>
            </a:r>
            <a:r>
              <a:rPr lang="fa-IR" dirty="0">
                <a:solidFill>
                  <a:srgbClr val="002060"/>
                </a:solidFill>
                <a:cs typeface="B Lotus" panose="00000400000000000000" pitchFamily="2" charset="-78"/>
              </a:rPr>
              <a:t>می خواهیم یکی را انتخاب کنیم. در انتخاب اتومبیل سه معیار هزینه، کیفیت و زیبای مطرح می باشند. درخت سلسله مراتبی برای این مثال به </a:t>
            </a:r>
            <a:r>
              <a:rPr lang="fa-IR" dirty="0" smtClean="0">
                <a:solidFill>
                  <a:srgbClr val="002060"/>
                </a:solidFill>
                <a:cs typeface="B Lotus" panose="00000400000000000000" pitchFamily="2" charset="-78"/>
              </a:rPr>
              <a:t>این صورت است</a:t>
            </a:r>
            <a:r>
              <a:rPr lang="fa-IR" dirty="0">
                <a:solidFill>
                  <a:srgbClr val="002060"/>
                </a:solidFill>
                <a:cs typeface="B Lotus" panose="00000400000000000000" pitchFamily="2" charset="-78"/>
              </a:rPr>
              <a:t>.</a:t>
            </a:r>
            <a:endParaRPr lang="en-US" dirty="0">
              <a:solidFill>
                <a:srgbClr val="002060"/>
              </a:solidFill>
              <a:cs typeface="B Lotus" panose="00000400000000000000" pitchFamily="2" charset="-78"/>
            </a:endParaRPr>
          </a:p>
          <a:p>
            <a:pPr algn="r"/>
            <a:endParaRPr lang="en-US" dirty="0"/>
          </a:p>
        </p:txBody>
      </p:sp>
      <p:sp>
        <p:nvSpPr>
          <p:cNvPr id="4" name="Slide Number Placeholder 3"/>
          <p:cNvSpPr>
            <a:spLocks noGrp="1"/>
          </p:cNvSpPr>
          <p:nvPr>
            <p:ph type="sldNum" sz="quarter" idx="12"/>
          </p:nvPr>
        </p:nvSpPr>
        <p:spPr/>
        <p:txBody>
          <a:bodyPr/>
          <a:lstStyle/>
          <a:p>
            <a:r>
              <a:rPr lang="fa-IR" dirty="0" smtClean="0">
                <a:solidFill>
                  <a:schemeClr val="tx1"/>
                </a:solidFill>
              </a:rPr>
              <a:t>91</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713974626"/>
      </p:ext>
    </p:extLst>
  </p:cSld>
  <p:clrMapOvr>
    <a:masterClrMapping/>
  </p:clrMapOvr>
  <p:transition spd="slow">
    <p:pull/>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9826"/>
            <a:ext cx="8839200" cy="6484374"/>
          </a:xfrm>
        </p:spPr>
        <p:txBody>
          <a:bodyPr>
            <a:normAutofit fontScale="90000"/>
          </a:bodyPr>
          <a:lstStyle/>
          <a:p>
            <a:pPr algn="r" rtl="1"/>
            <a:r>
              <a:rPr lang="fa-IR" sz="3100" dirty="0" smtClean="0">
                <a:cs typeface="B Lotus" panose="00000400000000000000" pitchFamily="2" charset="-78"/>
              </a:rPr>
              <a:t>سطح هدف</a:t>
            </a:r>
            <a:r>
              <a:rPr lang="fa-IR" sz="3100" dirty="0" smtClean="0"/>
              <a:t/>
            </a:r>
            <a:br>
              <a:rPr lang="fa-IR" sz="3100" dirty="0" smtClean="0"/>
            </a:br>
            <a:r>
              <a:rPr lang="fa-IR" sz="3100" dirty="0"/>
              <a:t/>
            </a:r>
            <a:br>
              <a:rPr lang="fa-IR" sz="3100" dirty="0"/>
            </a:br>
            <a:r>
              <a:rPr lang="fa-IR" sz="3100" dirty="0" smtClean="0"/>
              <a:t/>
            </a:r>
            <a:br>
              <a:rPr lang="fa-IR" sz="3100" dirty="0" smtClean="0"/>
            </a:br>
            <a:r>
              <a:rPr lang="en-US" sz="3100" dirty="0" smtClean="0"/>
              <a:t/>
            </a:r>
            <a:br>
              <a:rPr lang="en-US" sz="3100" dirty="0" smtClean="0"/>
            </a:br>
            <a:r>
              <a:rPr lang="fa-IR" sz="2000" dirty="0" smtClean="0">
                <a:cs typeface="B Lotus" panose="00000400000000000000" pitchFamily="2" charset="-78"/>
              </a:rPr>
              <a:t>سطح معیارها</a:t>
            </a:r>
            <a:r>
              <a:rPr lang="en-US" sz="3100" dirty="0"/>
              <a:t/>
            </a:r>
            <a:br>
              <a:rPr lang="en-US" sz="3100" dirty="0"/>
            </a:br>
            <a:r>
              <a:rPr lang="fa-IR" sz="3100" dirty="0" smtClean="0"/>
              <a:t/>
            </a:r>
            <a:br>
              <a:rPr lang="fa-IR" sz="3100" dirty="0" smtClean="0"/>
            </a:br>
            <a:r>
              <a:rPr lang="fa-IR" sz="3100" dirty="0"/>
              <a:t/>
            </a:r>
            <a:br>
              <a:rPr lang="fa-IR" sz="3100" dirty="0"/>
            </a:br>
            <a:r>
              <a:rPr lang="fa-IR" sz="3100" dirty="0" smtClean="0"/>
              <a:t/>
            </a:r>
            <a:br>
              <a:rPr lang="fa-IR" sz="3100" dirty="0" smtClean="0"/>
            </a:br>
            <a:r>
              <a:rPr lang="en-US" sz="3100" dirty="0" smtClean="0"/>
              <a:t/>
            </a:r>
            <a:br>
              <a:rPr lang="en-US" sz="3100" dirty="0" smtClean="0"/>
            </a:br>
            <a:r>
              <a:rPr lang="fa-IR" sz="2000" dirty="0" smtClean="0">
                <a:cs typeface="B Lotus" panose="00000400000000000000" pitchFamily="2" charset="-78"/>
              </a:rPr>
              <a:t>سطح گزینه ها</a:t>
            </a:r>
            <a:br>
              <a:rPr lang="fa-IR" sz="2000" dirty="0" smtClean="0">
                <a:cs typeface="B Lotus" panose="00000400000000000000" pitchFamily="2" charset="-78"/>
              </a:rPr>
            </a:br>
            <a:r>
              <a:rPr lang="fa-IR" sz="2000" dirty="0" smtClean="0">
                <a:cs typeface="B Lotus" panose="00000400000000000000" pitchFamily="2" charset="-78"/>
              </a:rPr>
              <a:t/>
            </a:r>
            <a:br>
              <a:rPr lang="fa-IR" sz="2000" dirty="0" smtClean="0">
                <a:cs typeface="B Lotus" panose="00000400000000000000" pitchFamily="2" charset="-78"/>
              </a:rPr>
            </a:br>
            <a:r>
              <a:rPr lang="fa-IR" sz="2000" dirty="0">
                <a:cs typeface="B Lotus" panose="00000400000000000000" pitchFamily="2" charset="-78"/>
              </a:rPr>
              <a:t/>
            </a:r>
            <a:br>
              <a:rPr lang="fa-IR" sz="2000" dirty="0">
                <a:cs typeface="B Lotus" panose="00000400000000000000" pitchFamily="2" charset="-78"/>
              </a:rPr>
            </a:br>
            <a:r>
              <a:rPr lang="fa-IR" sz="2000" dirty="0">
                <a:cs typeface="B Lotus" panose="00000400000000000000" pitchFamily="2" charset="-78"/>
              </a:rPr>
              <a:t/>
            </a:r>
            <a:br>
              <a:rPr lang="fa-IR" sz="2000" dirty="0">
                <a:cs typeface="B Lotus" panose="00000400000000000000" pitchFamily="2" charset="-78"/>
              </a:rPr>
            </a:br>
            <a:r>
              <a:rPr lang="fa-IR" sz="3100" dirty="0">
                <a:solidFill>
                  <a:srgbClr val="FF0000"/>
                </a:solidFill>
                <a:effectLst/>
                <a:cs typeface="B Lotus" panose="00000400000000000000" pitchFamily="2" charset="-78"/>
              </a:rPr>
              <a:t>هر کدام از معیار ها نیز میتوانند دارای زیرمعیار هایی باشند. مثلا شاخص کیفیت می تواند دارای زیر معیار های کیفیت خدمات پس از فروش و </a:t>
            </a:r>
            <a:r>
              <a:rPr lang="fa-IR" sz="3100" dirty="0" smtClean="0">
                <a:solidFill>
                  <a:srgbClr val="FF0000"/>
                </a:solidFill>
                <a:effectLst/>
                <a:cs typeface="B Lotus" panose="00000400000000000000" pitchFamily="2" charset="-78"/>
              </a:rPr>
              <a:t>ایمنی </a:t>
            </a:r>
            <a:r>
              <a:rPr lang="fa-IR" sz="3100" dirty="0">
                <a:solidFill>
                  <a:srgbClr val="FF0000"/>
                </a:solidFill>
                <a:effectLst/>
                <a:cs typeface="B Lotus" panose="00000400000000000000" pitchFamily="2" charset="-78"/>
              </a:rPr>
              <a:t>باشد</a:t>
            </a:r>
            <a:r>
              <a:rPr lang="fa-IR" sz="1800" dirty="0">
                <a:effectLst/>
              </a:rPr>
              <a:t>.</a:t>
            </a:r>
            <a:r>
              <a:rPr lang="en-US" sz="1800" dirty="0">
                <a:effectLst/>
              </a:rPr>
              <a:t/>
            </a:r>
            <a:br>
              <a:rPr lang="en-US" sz="1800" dirty="0">
                <a:effectLst/>
              </a:rPr>
            </a:br>
            <a:r>
              <a:rPr lang="fa-IR" sz="2000" dirty="0" smtClean="0">
                <a:cs typeface="B Lotus" panose="00000400000000000000" pitchFamily="2" charset="-78"/>
              </a:rPr>
              <a:t/>
            </a:r>
            <a:br>
              <a:rPr lang="fa-IR" sz="2000" dirty="0" smtClean="0">
                <a:cs typeface="B Lotus" panose="00000400000000000000" pitchFamily="2" charset="-78"/>
              </a:rPr>
            </a:br>
            <a:endParaRPr lang="en-US" sz="2000" dirty="0">
              <a:cs typeface="B Lotus" panose="00000400000000000000" pitchFamily="2" charset="-78"/>
            </a:endParaRPr>
          </a:p>
        </p:txBody>
      </p:sp>
      <p:sp>
        <p:nvSpPr>
          <p:cNvPr id="4" name="Slide Number Placeholder 3"/>
          <p:cNvSpPr>
            <a:spLocks noGrp="1"/>
          </p:cNvSpPr>
          <p:nvPr>
            <p:ph type="sldNum" sz="quarter" idx="12"/>
          </p:nvPr>
        </p:nvSpPr>
        <p:spPr>
          <a:xfrm>
            <a:off x="8229600" y="6473952"/>
            <a:ext cx="762000" cy="384048"/>
          </a:xfrm>
        </p:spPr>
        <p:txBody>
          <a:bodyPr/>
          <a:lstStyle/>
          <a:p>
            <a:r>
              <a:rPr lang="fa-IR" dirty="0" smtClean="0">
                <a:solidFill>
                  <a:schemeClr val="tx1"/>
                </a:solidFill>
              </a:rPr>
              <a:t>92</a:t>
            </a:r>
            <a:endParaRPr lang="en-US" dirty="0">
              <a:solidFill>
                <a:schemeClr val="tx1"/>
              </a:solidFill>
            </a:endParaRPr>
          </a:p>
        </p:txBody>
      </p:sp>
      <p:sp>
        <p:nvSpPr>
          <p:cNvPr id="9" name="Rectangle 8"/>
          <p:cNvSpPr/>
          <p:nvPr/>
        </p:nvSpPr>
        <p:spPr>
          <a:xfrm>
            <a:off x="3302410" y="191729"/>
            <a:ext cx="2590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انتخاب بهترین اتومبیل</a:t>
            </a:r>
            <a:endParaRPr lang="en-US" dirty="0"/>
          </a:p>
        </p:txBody>
      </p:sp>
      <p:sp>
        <p:nvSpPr>
          <p:cNvPr id="10" name="Oval 9"/>
          <p:cNvSpPr/>
          <p:nvPr/>
        </p:nvSpPr>
        <p:spPr>
          <a:xfrm>
            <a:off x="6909619" y="1420761"/>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زیبایی</a:t>
            </a:r>
            <a:endParaRPr lang="en-US" dirty="0"/>
          </a:p>
        </p:txBody>
      </p:sp>
      <p:sp>
        <p:nvSpPr>
          <p:cNvPr id="14" name="Oval 13"/>
          <p:cNvSpPr/>
          <p:nvPr/>
        </p:nvSpPr>
        <p:spPr>
          <a:xfrm>
            <a:off x="3733800" y="1437967"/>
            <a:ext cx="1752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کیفیت</a:t>
            </a:r>
            <a:endParaRPr lang="en-US" dirty="0"/>
          </a:p>
        </p:txBody>
      </p:sp>
      <p:sp>
        <p:nvSpPr>
          <p:cNvPr id="15" name="Oval 14"/>
          <p:cNvSpPr/>
          <p:nvPr/>
        </p:nvSpPr>
        <p:spPr>
          <a:xfrm>
            <a:off x="663677" y="1437967"/>
            <a:ext cx="1752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t>هزینه</a:t>
            </a:r>
            <a:endParaRPr lang="en-US" dirty="0"/>
          </a:p>
        </p:txBody>
      </p:sp>
      <p:sp>
        <p:nvSpPr>
          <p:cNvPr id="16" name="Oval 15"/>
          <p:cNvSpPr/>
          <p:nvPr/>
        </p:nvSpPr>
        <p:spPr>
          <a:xfrm>
            <a:off x="1257300" y="4572000"/>
            <a:ext cx="609600" cy="685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A</a:t>
            </a:r>
            <a:endParaRPr lang="en-US" dirty="0">
              <a:latin typeface="Times New Roman" panose="02020603050405020304" pitchFamily="18" charset="0"/>
              <a:cs typeface="Times New Roman" panose="02020603050405020304" pitchFamily="18" charset="0"/>
            </a:endParaRPr>
          </a:p>
        </p:txBody>
      </p:sp>
      <p:sp>
        <p:nvSpPr>
          <p:cNvPr id="17" name="Oval 16"/>
          <p:cNvSpPr/>
          <p:nvPr/>
        </p:nvSpPr>
        <p:spPr>
          <a:xfrm>
            <a:off x="3349112" y="4572000"/>
            <a:ext cx="609600" cy="685800"/>
          </a:xfrm>
          <a:prstGeom prst="ellipse">
            <a:avLst/>
          </a:prstGeom>
          <a:solidFill>
            <a:srgbClr val="00B0F0"/>
          </a:solidFill>
          <a:ln>
            <a:solidFill>
              <a:schemeClr val="accent6"/>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bg1"/>
                </a:solidFill>
                <a:latin typeface="Times New Roman" panose="02020603050405020304" pitchFamily="18" charset="0"/>
                <a:cs typeface="Times New Roman" panose="02020603050405020304" pitchFamily="18" charset="0"/>
              </a:rPr>
              <a:t>B</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20" name="Oval 19"/>
          <p:cNvSpPr/>
          <p:nvPr/>
        </p:nvSpPr>
        <p:spPr>
          <a:xfrm>
            <a:off x="5295900" y="4572000"/>
            <a:ext cx="609600" cy="685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C</a:t>
            </a:r>
          </a:p>
        </p:txBody>
      </p:sp>
      <p:sp>
        <p:nvSpPr>
          <p:cNvPr id="21" name="Oval 20"/>
          <p:cNvSpPr/>
          <p:nvPr/>
        </p:nvSpPr>
        <p:spPr>
          <a:xfrm>
            <a:off x="7443019" y="4572000"/>
            <a:ext cx="609600" cy="685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D</a:t>
            </a:r>
            <a:endParaRPr lang="en-US" dirty="0">
              <a:latin typeface="Times New Roman" panose="02020603050405020304" pitchFamily="18" charset="0"/>
              <a:cs typeface="Times New Roman" panose="02020603050405020304" pitchFamily="18" charset="0"/>
            </a:endParaRPr>
          </a:p>
        </p:txBody>
      </p:sp>
      <p:cxnSp>
        <p:nvCxnSpPr>
          <p:cNvPr id="29" name="Straight Connector 28"/>
          <p:cNvCxnSpPr>
            <a:stCxn id="15" idx="4"/>
            <a:endCxn id="16" idx="0"/>
          </p:cNvCxnSpPr>
          <p:nvPr/>
        </p:nvCxnSpPr>
        <p:spPr>
          <a:xfrm>
            <a:off x="1539977" y="2428567"/>
            <a:ext cx="22123" cy="214343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4"/>
            <a:endCxn id="20" idx="0"/>
          </p:cNvCxnSpPr>
          <p:nvPr/>
        </p:nvCxnSpPr>
        <p:spPr>
          <a:xfrm flipH="1">
            <a:off x="5600700" y="2335161"/>
            <a:ext cx="2147119" cy="2236839"/>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Connector 31"/>
          <p:cNvCxnSpPr>
            <a:stCxn id="15" idx="4"/>
            <a:endCxn id="17" idx="0"/>
          </p:cNvCxnSpPr>
          <p:nvPr/>
        </p:nvCxnSpPr>
        <p:spPr>
          <a:xfrm>
            <a:off x="1539977" y="2428567"/>
            <a:ext cx="2113935" cy="214343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4" idx="4"/>
            <a:endCxn id="16" idx="0"/>
          </p:cNvCxnSpPr>
          <p:nvPr/>
        </p:nvCxnSpPr>
        <p:spPr>
          <a:xfrm flipH="1">
            <a:off x="1562100" y="2428567"/>
            <a:ext cx="3048000" cy="2143433"/>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0" idx="4"/>
            <a:endCxn id="16" idx="0"/>
          </p:cNvCxnSpPr>
          <p:nvPr/>
        </p:nvCxnSpPr>
        <p:spPr>
          <a:xfrm flipH="1">
            <a:off x="1562100" y="2335161"/>
            <a:ext cx="6185719" cy="2236839"/>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p:cNvCxnSpPr>
            <a:stCxn id="10" idx="4"/>
            <a:endCxn id="17" idx="0"/>
          </p:cNvCxnSpPr>
          <p:nvPr/>
        </p:nvCxnSpPr>
        <p:spPr>
          <a:xfrm flipH="1">
            <a:off x="3653912" y="2335161"/>
            <a:ext cx="4093907" cy="2236839"/>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a:stCxn id="14" idx="4"/>
            <a:endCxn id="17" idx="0"/>
          </p:cNvCxnSpPr>
          <p:nvPr/>
        </p:nvCxnSpPr>
        <p:spPr>
          <a:xfrm flipH="1">
            <a:off x="3653912" y="2428567"/>
            <a:ext cx="956188" cy="2143433"/>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4" idx="4"/>
            <a:endCxn id="20" idx="0"/>
          </p:cNvCxnSpPr>
          <p:nvPr/>
        </p:nvCxnSpPr>
        <p:spPr>
          <a:xfrm>
            <a:off x="4610100" y="2428567"/>
            <a:ext cx="990600" cy="2143433"/>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0" idx="4"/>
            <a:endCxn id="21" idx="0"/>
          </p:cNvCxnSpPr>
          <p:nvPr/>
        </p:nvCxnSpPr>
        <p:spPr>
          <a:xfrm>
            <a:off x="7747819" y="2335161"/>
            <a:ext cx="0" cy="2236839"/>
          </a:xfrm>
          <a:prstGeom prst="line">
            <a:avLst/>
          </a:prstGeom>
        </p:spPr>
        <p:style>
          <a:lnRef idx="3">
            <a:schemeClr val="dk1"/>
          </a:lnRef>
          <a:fillRef idx="0">
            <a:schemeClr val="dk1"/>
          </a:fillRef>
          <a:effectRef idx="2">
            <a:schemeClr val="dk1"/>
          </a:effectRef>
          <a:fontRef idx="minor">
            <a:schemeClr val="tx1"/>
          </a:fontRef>
        </p:style>
      </p:cxnSp>
      <p:cxnSp>
        <p:nvCxnSpPr>
          <p:cNvPr id="53" name="Straight Connector 52"/>
          <p:cNvCxnSpPr>
            <a:stCxn id="20" idx="0"/>
            <a:endCxn id="15" idx="4"/>
          </p:cNvCxnSpPr>
          <p:nvPr/>
        </p:nvCxnSpPr>
        <p:spPr>
          <a:xfrm flipH="1" flipV="1">
            <a:off x="1539977" y="2428567"/>
            <a:ext cx="4060723" cy="214343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21" idx="0"/>
            <a:endCxn id="15" idx="4"/>
          </p:cNvCxnSpPr>
          <p:nvPr/>
        </p:nvCxnSpPr>
        <p:spPr>
          <a:xfrm flipH="1" flipV="1">
            <a:off x="1539977" y="2428567"/>
            <a:ext cx="6207842" cy="214343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4" idx="4"/>
            <a:endCxn id="21" idx="0"/>
          </p:cNvCxnSpPr>
          <p:nvPr/>
        </p:nvCxnSpPr>
        <p:spPr>
          <a:xfrm>
            <a:off x="4610100" y="2428567"/>
            <a:ext cx="3137719" cy="2143433"/>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14" idx="0"/>
          </p:cNvCxnSpPr>
          <p:nvPr/>
        </p:nvCxnSpPr>
        <p:spPr>
          <a:xfrm>
            <a:off x="4597810" y="877529"/>
            <a:ext cx="12290" cy="56043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15" idx="0"/>
          </p:cNvCxnSpPr>
          <p:nvPr/>
        </p:nvCxnSpPr>
        <p:spPr>
          <a:xfrm flipV="1">
            <a:off x="1539977" y="877529"/>
            <a:ext cx="3057833" cy="56043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9" idx="2"/>
            <a:endCxn id="10" idx="0"/>
          </p:cNvCxnSpPr>
          <p:nvPr/>
        </p:nvCxnSpPr>
        <p:spPr>
          <a:xfrm>
            <a:off x="4597810" y="877529"/>
            <a:ext cx="3150009" cy="543232"/>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37658319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u="sng" dirty="0">
                <a:cs typeface="B Lotus" panose="00000400000000000000" pitchFamily="2" charset="-78"/>
              </a:rPr>
              <a:t>تکنیک </a:t>
            </a:r>
            <a:r>
              <a:rPr lang="en-US" u="sng" dirty="0" smtClean="0">
                <a:latin typeface="Times New Roman" panose="02020603050405020304" pitchFamily="18" charset="0"/>
                <a:cs typeface="Times New Roman" panose="02020603050405020304" pitchFamily="18" charset="0"/>
              </a:rPr>
              <a:t>AHP</a:t>
            </a:r>
            <a:r>
              <a:rPr lang="fa-IR" u="sng" dirty="0" smtClean="0">
                <a:latin typeface="Times New Roman" panose="02020603050405020304" pitchFamily="18" charset="0"/>
                <a:cs typeface="Times New Roman" panose="02020603050405020304" pitchFamily="18" charset="0"/>
              </a:rPr>
              <a:t> </a:t>
            </a:r>
            <a:r>
              <a:rPr lang="fa-IR" u="sng" dirty="0" smtClean="0">
                <a:cs typeface="B Lotus" panose="00000400000000000000" pitchFamily="2" charset="-78"/>
              </a:rPr>
              <a:t>شامل </a:t>
            </a:r>
            <a:r>
              <a:rPr lang="fa-IR" u="sng" dirty="0">
                <a:cs typeface="B Lotus" panose="00000400000000000000" pitchFamily="2" charset="-78"/>
              </a:rPr>
              <a:t>گامهای ذیل است</a:t>
            </a:r>
            <a:r>
              <a:rPr lang="en-US" dirty="0"/>
              <a:t/>
            </a:r>
            <a:br>
              <a:rPr lang="en-US" dirty="0"/>
            </a:br>
            <a:endParaRPr lang="en-US" b="1" dirty="0"/>
          </a:p>
        </p:txBody>
      </p:sp>
      <p:sp>
        <p:nvSpPr>
          <p:cNvPr id="3" name="Content Placeholder 2"/>
          <p:cNvSpPr>
            <a:spLocks noGrp="1"/>
          </p:cNvSpPr>
          <p:nvPr>
            <p:ph idx="1"/>
          </p:nvPr>
        </p:nvSpPr>
        <p:spPr>
          <a:xfrm>
            <a:off x="152400" y="1295400"/>
            <a:ext cx="8839200" cy="5303838"/>
          </a:xfrm>
        </p:spPr>
        <p:txBody>
          <a:bodyPr>
            <a:normAutofit fontScale="92500"/>
          </a:bodyPr>
          <a:lstStyle/>
          <a:p>
            <a:pPr marL="0" indent="0" algn="r" rtl="1">
              <a:buNone/>
            </a:pPr>
            <a:r>
              <a:rPr lang="fa-IR" sz="2600" dirty="0" smtClean="0">
                <a:solidFill>
                  <a:srgbClr val="FF0000"/>
                </a:solidFill>
                <a:cs typeface="B Lotus" panose="00000400000000000000" pitchFamily="2" charset="-78"/>
              </a:rPr>
              <a:t>گام </a:t>
            </a:r>
            <a:r>
              <a:rPr lang="fa-IR" sz="2600" dirty="0">
                <a:solidFill>
                  <a:srgbClr val="FF0000"/>
                </a:solidFill>
                <a:cs typeface="B Lotus" panose="00000400000000000000" pitchFamily="2" charset="-78"/>
              </a:rPr>
              <a:t>اول : </a:t>
            </a:r>
            <a:r>
              <a:rPr lang="fa-IR" sz="3500" dirty="0">
                <a:cs typeface="B Lotus" panose="00000400000000000000" pitchFamily="2" charset="-78"/>
              </a:rPr>
              <a:t>جمع عناصر هر ستون ماتریس اولیه را بدست می آوریم.</a:t>
            </a:r>
            <a:endParaRPr lang="en-US" sz="3500" dirty="0">
              <a:cs typeface="B Lotus" panose="00000400000000000000" pitchFamily="2" charset="-78"/>
            </a:endParaRPr>
          </a:p>
          <a:p>
            <a:pPr marL="0" indent="0" algn="r" rtl="1">
              <a:buNone/>
            </a:pPr>
            <a:r>
              <a:rPr lang="fa-IR" sz="2600" dirty="0">
                <a:solidFill>
                  <a:srgbClr val="FF0000"/>
                </a:solidFill>
                <a:cs typeface="B Lotus" panose="00000400000000000000" pitchFamily="2" charset="-78"/>
              </a:rPr>
              <a:t>گام دوم : </a:t>
            </a:r>
            <a:r>
              <a:rPr lang="fa-IR" sz="3500" dirty="0">
                <a:cs typeface="B Lotus" panose="00000400000000000000" pitchFamily="2" charset="-78"/>
              </a:rPr>
              <a:t>عناصر هر ستون را به مجموع عناصری که در گام قبل بدست آورده ایم تقسیم میکنیم.</a:t>
            </a:r>
            <a:endParaRPr lang="en-US" sz="3500" dirty="0">
              <a:cs typeface="B Lotus" panose="00000400000000000000" pitchFamily="2" charset="-78"/>
            </a:endParaRPr>
          </a:p>
          <a:p>
            <a:pPr marL="0" indent="0" algn="r" rtl="1">
              <a:buNone/>
            </a:pPr>
            <a:r>
              <a:rPr lang="fa-IR" sz="2600" dirty="0">
                <a:solidFill>
                  <a:srgbClr val="FF0000"/>
                </a:solidFill>
                <a:cs typeface="B Lotus" panose="00000400000000000000" pitchFamily="2" charset="-78"/>
              </a:rPr>
              <a:t>گام سوم : </a:t>
            </a:r>
            <a:r>
              <a:rPr lang="fa-IR" sz="3500" dirty="0">
                <a:cs typeface="B Lotus" panose="00000400000000000000" pitchFamily="2" charset="-78"/>
              </a:rPr>
              <a:t>میانگین اعداد هر سطر را بدست می آوریم</a:t>
            </a:r>
            <a:r>
              <a:rPr lang="fa-IR" dirty="0">
                <a:cs typeface="B Lotus" panose="00000400000000000000" pitchFamily="2" charset="-78"/>
              </a:rPr>
              <a:t>.</a:t>
            </a:r>
            <a:endParaRPr lang="en-US" dirty="0">
              <a:cs typeface="B Lotus" panose="00000400000000000000" pitchFamily="2" charset="-78"/>
            </a:endParaRPr>
          </a:p>
          <a:p>
            <a:pPr marL="0" indent="0" algn="r" rtl="1">
              <a:buNone/>
            </a:pPr>
            <a:r>
              <a:rPr lang="fa-IR" sz="2600" dirty="0">
                <a:solidFill>
                  <a:srgbClr val="FF0000"/>
                </a:solidFill>
                <a:cs typeface="B Lotus" panose="00000400000000000000" pitchFamily="2" charset="-78"/>
              </a:rPr>
              <a:t>گام چهارم : </a:t>
            </a:r>
            <a:r>
              <a:rPr lang="fa-IR" sz="3500" dirty="0">
                <a:cs typeface="B Lotus" panose="00000400000000000000" pitchFamily="2" charset="-78"/>
              </a:rPr>
              <a:t>همین مراحل را برای هر کدام از شاخص ها تکرار می کنیم</a:t>
            </a:r>
            <a:r>
              <a:rPr lang="fa-IR" dirty="0">
                <a:cs typeface="B Lotus" panose="00000400000000000000" pitchFamily="2" charset="-78"/>
              </a:rPr>
              <a:t>.</a:t>
            </a:r>
            <a:endParaRPr lang="en-US" dirty="0">
              <a:cs typeface="B Lotus" panose="00000400000000000000" pitchFamily="2" charset="-78"/>
            </a:endParaRPr>
          </a:p>
          <a:p>
            <a:pPr marL="0" indent="0" algn="r" rtl="1">
              <a:buNone/>
            </a:pPr>
            <a:r>
              <a:rPr lang="fa-IR" sz="2600" dirty="0">
                <a:solidFill>
                  <a:srgbClr val="FF0000"/>
                </a:solidFill>
                <a:cs typeface="B Lotus" panose="00000400000000000000" pitchFamily="2" charset="-78"/>
              </a:rPr>
              <a:t>گام پنجم </a:t>
            </a:r>
            <a:r>
              <a:rPr lang="fa-IR" dirty="0">
                <a:solidFill>
                  <a:srgbClr val="FF0000"/>
                </a:solidFill>
                <a:cs typeface="B Lotus" panose="00000400000000000000" pitchFamily="2" charset="-78"/>
              </a:rPr>
              <a:t>: </a:t>
            </a:r>
            <a:r>
              <a:rPr lang="fa-IR" sz="3500" dirty="0">
                <a:cs typeface="B Lotus" panose="00000400000000000000" pitchFamily="2" charset="-78"/>
              </a:rPr>
              <a:t>ستونهای میانگین هرکدام از معیار ها را در ماتریس میانگین اولیه ضرب می کنیم.</a:t>
            </a:r>
            <a:endParaRPr lang="en-US" sz="3500" dirty="0">
              <a:cs typeface="B Lotus" panose="00000400000000000000" pitchFamily="2" charset="-78"/>
            </a:endParaRPr>
          </a:p>
          <a:p>
            <a:pPr marL="0" indent="0" algn="r" rtl="1">
              <a:buNone/>
            </a:pPr>
            <a:r>
              <a:rPr lang="fa-IR" sz="2600" dirty="0">
                <a:solidFill>
                  <a:srgbClr val="FF0000"/>
                </a:solidFill>
                <a:cs typeface="B Lotus" panose="00000400000000000000" pitchFamily="2" charset="-78"/>
              </a:rPr>
              <a:t>گام ششم : </a:t>
            </a:r>
            <a:r>
              <a:rPr lang="fa-IR" sz="3500" b="1" u="sng" dirty="0">
                <a:cs typeface="B Lotus" panose="00000400000000000000" pitchFamily="2" charset="-78"/>
              </a:rPr>
              <a:t>انتخاب گزینه برتر</a:t>
            </a:r>
            <a:r>
              <a:rPr lang="fa-IR" sz="3500" dirty="0">
                <a:cs typeface="B Lotus" panose="00000400000000000000" pitchFamily="2" charset="-78"/>
              </a:rPr>
              <a:t>: گزینه ها را به ترتیب از صعودی به نزولی رتبه بندی می کنیم.</a:t>
            </a:r>
            <a:endParaRPr lang="en-US" sz="3500" dirty="0">
              <a:cs typeface="B Lotus" panose="00000400000000000000"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r>
              <a:rPr lang="fa-IR" dirty="0" smtClean="0">
                <a:solidFill>
                  <a:schemeClr val="tx1"/>
                </a:solidFill>
              </a:rPr>
              <a:t>93</a:t>
            </a:r>
            <a:endParaRPr lang="en-US" dirty="0">
              <a:solidFill>
                <a:schemeClr val="tx1"/>
              </a:solidFill>
            </a:endParaRPr>
          </a:p>
        </p:txBody>
      </p:sp>
      <p:sp>
        <p:nvSpPr>
          <p:cNvPr id="5" name="Rectangle 4"/>
          <p:cNvSpPr/>
          <p:nvPr/>
        </p:nvSpPr>
        <p:spPr>
          <a:xfrm>
            <a:off x="0" y="6488668"/>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298801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p:sp>
        <p:nvSpPr>
          <p:cNvPr id="3" name="Content Placeholder 2"/>
          <p:cNvSpPr>
            <a:spLocks noGrp="1"/>
          </p:cNvSpPr>
          <p:nvPr>
            <p:ph idx="1"/>
          </p:nvPr>
        </p:nvSpPr>
        <p:spPr>
          <a:xfrm>
            <a:off x="228600" y="609600"/>
            <a:ext cx="8534400" cy="4389120"/>
          </a:xfrm>
        </p:spPr>
        <p:txBody>
          <a:bodyPr>
            <a:normAutofit/>
          </a:bodyPr>
          <a:lstStyle/>
          <a:p>
            <a:pPr marL="0" indent="0" algn="just" rtl="1">
              <a:buNone/>
            </a:pPr>
            <a:r>
              <a:rPr lang="fa-IR" sz="2400" dirty="0" smtClean="0">
                <a:cs typeface="B Lotus" panose="00000400000000000000" pitchFamily="2" charset="-78"/>
              </a:rPr>
              <a:t>مثال:</a:t>
            </a:r>
          </a:p>
          <a:p>
            <a:pPr marL="0" indent="0" algn="just" rtl="1">
              <a:buNone/>
            </a:pPr>
            <a:r>
              <a:rPr lang="fa-IR" sz="2400" dirty="0" smtClean="0">
                <a:cs typeface="B Lotus" panose="00000400000000000000" pitchFamily="2" charset="-78"/>
              </a:rPr>
              <a:t>شرکتی می خواهد ماشینی بخرد که سازندگان آن سه کشور روسیه(</a:t>
            </a:r>
            <a:r>
              <a:rPr lang="en-US" sz="2400" dirty="0" smtClean="0">
                <a:cs typeface="B Lotus" panose="00000400000000000000" pitchFamily="2" charset="-78"/>
              </a:rPr>
              <a:t>R</a:t>
            </a:r>
            <a:r>
              <a:rPr lang="fa-IR" sz="2400" dirty="0" smtClean="0">
                <a:cs typeface="B Lotus" panose="00000400000000000000" pitchFamily="2" charset="-78"/>
              </a:rPr>
              <a:t>)، آلمان(</a:t>
            </a:r>
            <a:r>
              <a:rPr lang="en-US" sz="2400" dirty="0" smtClean="0">
                <a:cs typeface="B Lotus" panose="00000400000000000000" pitchFamily="2" charset="-78"/>
              </a:rPr>
              <a:t>G</a:t>
            </a:r>
            <a:r>
              <a:rPr lang="fa-IR" sz="2400" dirty="0" smtClean="0">
                <a:cs typeface="B Lotus" panose="00000400000000000000" pitchFamily="2" charset="-78"/>
              </a:rPr>
              <a:t>)، انگلیس(</a:t>
            </a:r>
            <a:r>
              <a:rPr lang="en-US" sz="2400" dirty="0" smtClean="0">
                <a:cs typeface="B Lotus" panose="00000400000000000000" pitchFamily="2" charset="-78"/>
              </a:rPr>
              <a:t>E</a:t>
            </a:r>
            <a:r>
              <a:rPr lang="fa-IR" sz="2400" dirty="0" smtClean="0">
                <a:cs typeface="B Lotus" panose="00000400000000000000" pitchFamily="2" charset="-78"/>
              </a:rPr>
              <a:t>) هستند. شاخص های اولیه ی تصمیم گیری عبارتند از: 1. ظرفیت، 2.خدمات پس از فروش، 4. قیمت، 5.قابلیت نگهداری و تعمیر، 6.هزینه ی تعمیرات، 7.دوام، 8.فرآیند تولید. پس از مطالعه ی دقیق این شاخص ها و غربال سازی آنها، چهار شاخص ظرفیت، خدمات پس از فروش، قیمت و فرآیند تولید، به عنوان شاخص مهم انتخاب شدند. با استفاده از تکنیک</a:t>
            </a:r>
            <a:r>
              <a:rPr lang="en-US" sz="2400" dirty="0" smtClean="0">
                <a:cs typeface="B Lotus" panose="00000400000000000000" pitchFamily="2" charset="-78"/>
              </a:rPr>
              <a:t>AHP</a:t>
            </a:r>
            <a:r>
              <a:rPr lang="fa-IR" sz="2400" dirty="0" smtClean="0">
                <a:cs typeface="B Lotus" panose="00000400000000000000" pitchFamily="2" charset="-78"/>
              </a:rPr>
              <a:t> گزینه های موجود را رتبه بندی کنید.</a:t>
            </a:r>
          </a:p>
          <a:p>
            <a:pPr marL="0" indent="0" algn="just" rtl="1">
              <a:spcBef>
                <a:spcPts val="0"/>
              </a:spcBef>
              <a:buNone/>
            </a:pPr>
            <a:endParaRPr lang="fa-IR" sz="2400" dirty="0" smtClean="0">
              <a:cs typeface="B Lotus" panose="00000400000000000000" pitchFamily="2" charset="-78"/>
            </a:endParaRPr>
          </a:p>
          <a:p>
            <a:pPr marL="0" indent="0" algn="ctr" rtl="1">
              <a:spcBef>
                <a:spcPts val="0"/>
              </a:spcBef>
              <a:buNone/>
            </a:pPr>
            <a:r>
              <a:rPr lang="fa-IR" sz="1800" dirty="0" smtClean="0">
                <a:cs typeface="B Lotus" panose="00000400000000000000" pitchFamily="2" charset="-78"/>
              </a:rPr>
              <a:t>مقایسات زوجی شاخص ها</a:t>
            </a:r>
            <a:endParaRPr lang="en-US" sz="1800" dirty="0">
              <a:cs typeface="B Lotus" panose="00000400000000000000"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94</a:t>
            </a:r>
            <a:endParaRPr lang="en-US" dirty="0">
              <a:solidFill>
                <a:schemeClr val="tx1"/>
              </a:solidFill>
            </a:endParaRPr>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171025777"/>
                  </p:ext>
                </p:extLst>
              </p:nvPr>
            </p:nvGraphicFramePr>
            <p:xfrm>
              <a:off x="1524000" y="4038600"/>
              <a:ext cx="5791200" cy="2550224"/>
            </p:xfrm>
            <a:graphic>
              <a:graphicData uri="http://schemas.openxmlformats.org/drawingml/2006/table">
                <a:tbl>
                  <a:tblPr firstRow="1" bandRow="1">
                    <a:tableStyleId>{D7AC3CCA-C797-4891-BE02-D94E43425B78}</a:tableStyleId>
                  </a:tblPr>
                  <a:tblGrid>
                    <a:gridCol w="1158240"/>
                    <a:gridCol w="1158240"/>
                    <a:gridCol w="1158240"/>
                    <a:gridCol w="1158240"/>
                    <a:gridCol w="1158240"/>
                  </a:tblGrid>
                  <a:tr h="365760">
                    <a:tc>
                      <a:txBody>
                        <a:bodyPr/>
                        <a:lstStyle/>
                        <a:p>
                          <a:pPr algn="ctr"/>
                          <a:r>
                            <a:rPr lang="fa-IR" dirty="0" smtClean="0">
                              <a:cs typeface="B Lotus" panose="00000400000000000000" pitchFamily="2" charset="-78"/>
                            </a:rPr>
                            <a:t>شاخص ها</a:t>
                          </a:r>
                        </a:p>
                      </a:txBody>
                      <a:tcPr/>
                    </a:tc>
                    <a:tc>
                      <a:txBody>
                        <a:bodyPr/>
                        <a:lstStyle/>
                        <a:p>
                          <a:pPr algn="ctr"/>
                          <a:r>
                            <a:rPr lang="fa-IR" dirty="0" smtClean="0">
                              <a:cs typeface="B Lotus" panose="00000400000000000000" pitchFamily="2" charset="-78"/>
                            </a:rPr>
                            <a:t>ظرفیت</a:t>
                          </a:r>
                          <a:endParaRPr lang="en-US" dirty="0">
                            <a:cs typeface="B Lotus" panose="00000400000000000000" pitchFamily="2" charset="-78"/>
                          </a:endParaRPr>
                        </a:p>
                      </a:txBody>
                      <a:tcPr/>
                    </a:tc>
                    <a:tc>
                      <a:txBody>
                        <a:bodyPr/>
                        <a:lstStyle/>
                        <a:p>
                          <a:pPr algn="ctr"/>
                          <a:r>
                            <a:rPr lang="fa-IR" dirty="0" smtClean="0">
                              <a:cs typeface="B Lotus" panose="00000400000000000000" pitchFamily="2" charset="-78"/>
                            </a:rPr>
                            <a:t>خدمات</a:t>
                          </a:r>
                          <a:endParaRPr lang="en-US" dirty="0">
                            <a:cs typeface="B Lotus" panose="00000400000000000000" pitchFamily="2" charset="-78"/>
                          </a:endParaRPr>
                        </a:p>
                      </a:txBody>
                      <a:tcPr/>
                    </a:tc>
                    <a:tc>
                      <a:txBody>
                        <a:bodyPr/>
                        <a:lstStyle/>
                        <a:p>
                          <a:pPr algn="ctr"/>
                          <a:r>
                            <a:rPr lang="fa-IR" dirty="0" smtClean="0">
                              <a:cs typeface="B Lotus" panose="00000400000000000000" pitchFamily="2" charset="-78"/>
                            </a:rPr>
                            <a:t>قیمت</a:t>
                          </a:r>
                          <a:endParaRPr lang="en-US" dirty="0">
                            <a:cs typeface="B Lotus" panose="00000400000000000000" pitchFamily="2" charset="-78"/>
                          </a:endParaRPr>
                        </a:p>
                      </a:txBody>
                      <a:tcPr/>
                    </a:tc>
                    <a:tc>
                      <a:txBody>
                        <a:bodyPr/>
                        <a:lstStyle/>
                        <a:p>
                          <a:pPr algn="ctr"/>
                          <a:r>
                            <a:rPr lang="fa-IR" dirty="0" smtClean="0">
                              <a:cs typeface="B Lotus" panose="00000400000000000000" pitchFamily="2" charset="-78"/>
                            </a:rPr>
                            <a:t>فرایند</a:t>
                          </a:r>
                          <a:endParaRPr lang="en-US" dirty="0">
                            <a:cs typeface="B Lotus" panose="00000400000000000000" pitchFamily="2" charset="-78"/>
                          </a:endParaRPr>
                        </a:p>
                      </a:txBody>
                      <a:tcPr/>
                    </a:tc>
                  </a:tr>
                  <a:tr h="339344">
                    <a:tc>
                      <a:txBody>
                        <a:bodyPr/>
                        <a:lstStyle/>
                        <a:p>
                          <a:pPr algn="ctr"/>
                          <a:r>
                            <a:rPr lang="fa-IR" dirty="0" smtClean="0">
                              <a:cs typeface="B Lotus" panose="00000400000000000000" pitchFamily="2" charset="-78"/>
                            </a:rPr>
                            <a:t>ظرفیت</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1</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2</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3</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6</a:t>
                          </a:r>
                          <a:endParaRPr lang="en-US" dirty="0">
                            <a:cs typeface="B Lotus" panose="00000400000000000000" pitchFamily="2" charset="-78"/>
                          </a:endParaRPr>
                        </a:p>
                      </a:txBody>
                      <a:tcPr/>
                    </a:tc>
                  </a:tr>
                  <a:tr h="561332">
                    <a:tc>
                      <a:txBody>
                        <a:bodyPr/>
                        <a:lstStyle/>
                        <a:p>
                          <a:pPr algn="ctr"/>
                          <a:r>
                            <a:rPr lang="fa-IR" dirty="0" smtClean="0">
                              <a:cs typeface="B Lotus" panose="00000400000000000000" pitchFamily="2" charset="-78"/>
                            </a:rPr>
                            <a:t>خدمات</a:t>
                          </a:r>
                          <a:endParaRPr lang="en-US" dirty="0">
                            <a:cs typeface="B Lotus" panose="00000400000000000000" pitchFamily="2" charset="-78"/>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den>
                                </m:f>
                              </m:oMath>
                            </m:oMathPara>
                          </a14:m>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1</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2</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3</a:t>
                          </a:r>
                          <a:endParaRPr lang="en-US" dirty="0">
                            <a:cs typeface="B Lotus" panose="00000400000000000000" pitchFamily="2" charset="-78"/>
                          </a:endParaRPr>
                        </a:p>
                      </a:txBody>
                      <a:tcPr/>
                    </a:tc>
                  </a:tr>
                  <a:tr h="562982">
                    <a:tc>
                      <a:txBody>
                        <a:bodyPr/>
                        <a:lstStyle/>
                        <a:p>
                          <a:pPr algn="ctr"/>
                          <a:r>
                            <a:rPr lang="fa-IR" dirty="0" smtClean="0">
                              <a:cs typeface="B Lotus" panose="00000400000000000000" pitchFamily="2" charset="-78"/>
                            </a:rPr>
                            <a:t>قیمت</a:t>
                          </a:r>
                          <a:endParaRPr lang="en-US" dirty="0">
                            <a:cs typeface="B Lotus" panose="00000400000000000000" pitchFamily="2" charset="-78"/>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3</m:t>
                                    </m:r>
                                  </m:den>
                                </m:f>
                              </m:oMath>
                            </m:oMathPara>
                          </a14:m>
                          <a:endParaRPr lang="en-US" dirty="0">
                            <a:cs typeface="B Lotus" panose="00000400000000000000" pitchFamily="2" charset="-78"/>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den>
                                </m:f>
                              </m:oMath>
                            </m:oMathPara>
                          </a14:m>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1</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5</a:t>
                          </a:r>
                          <a:endParaRPr lang="en-US" dirty="0">
                            <a:cs typeface="B Lotus" panose="00000400000000000000" pitchFamily="2" charset="-78"/>
                          </a:endParaRPr>
                        </a:p>
                      </a:txBody>
                      <a:tcPr/>
                    </a:tc>
                  </a:tr>
                  <a:tr h="563041">
                    <a:tc>
                      <a:txBody>
                        <a:bodyPr/>
                        <a:lstStyle/>
                        <a:p>
                          <a:pPr algn="ctr"/>
                          <a:r>
                            <a:rPr lang="fa-IR" dirty="0" smtClean="0">
                              <a:cs typeface="B Lotus" panose="00000400000000000000" pitchFamily="2" charset="-78"/>
                            </a:rPr>
                            <a:t>فرایند</a:t>
                          </a:r>
                          <a:endParaRPr lang="en-US" dirty="0">
                            <a:cs typeface="B Lotus" panose="00000400000000000000" pitchFamily="2" charset="-78"/>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6</m:t>
                                    </m:r>
                                  </m:den>
                                </m:f>
                              </m:oMath>
                            </m:oMathPara>
                          </a14:m>
                          <a:endParaRPr lang="en-US" dirty="0">
                            <a:cs typeface="B Lotus" panose="00000400000000000000" pitchFamily="2" charset="-78"/>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3</m:t>
                                    </m:r>
                                  </m:den>
                                </m:f>
                              </m:oMath>
                            </m:oMathPara>
                          </a14:m>
                          <a:endParaRPr lang="en-US" dirty="0">
                            <a:cs typeface="B Lotus" panose="00000400000000000000" pitchFamily="2" charset="-78"/>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5</m:t>
                                    </m:r>
                                  </m:den>
                                </m:f>
                              </m:oMath>
                            </m:oMathPara>
                          </a14:m>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1</a:t>
                          </a:r>
                          <a:endParaRPr lang="en-US" dirty="0">
                            <a:cs typeface="B Lotus" panose="00000400000000000000" pitchFamily="2" charset="-78"/>
                          </a:endParaRPr>
                        </a:p>
                      </a:txBody>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171025777"/>
                  </p:ext>
                </p:extLst>
              </p:nvPr>
            </p:nvGraphicFramePr>
            <p:xfrm>
              <a:off x="1524000" y="4038600"/>
              <a:ext cx="5791200" cy="2550224"/>
            </p:xfrm>
            <a:graphic>
              <a:graphicData uri="http://schemas.openxmlformats.org/drawingml/2006/table">
                <a:tbl>
                  <a:tblPr firstRow="1" bandRow="1">
                    <a:tableStyleId>{D7AC3CCA-C797-4891-BE02-D94E43425B78}</a:tableStyleId>
                  </a:tblPr>
                  <a:tblGrid>
                    <a:gridCol w="1158240"/>
                    <a:gridCol w="1158240"/>
                    <a:gridCol w="1158240"/>
                    <a:gridCol w="1158240"/>
                    <a:gridCol w="1158240"/>
                  </a:tblGrid>
                  <a:tr h="365760">
                    <a:tc>
                      <a:txBody>
                        <a:bodyPr/>
                        <a:lstStyle/>
                        <a:p>
                          <a:pPr algn="ctr"/>
                          <a:r>
                            <a:rPr lang="fa-IR" dirty="0" smtClean="0">
                              <a:cs typeface="B Lotus" panose="00000400000000000000" pitchFamily="2" charset="-78"/>
                            </a:rPr>
                            <a:t>شاخص ها</a:t>
                          </a:r>
                        </a:p>
                      </a:txBody>
                      <a:tcPr/>
                    </a:tc>
                    <a:tc>
                      <a:txBody>
                        <a:bodyPr/>
                        <a:lstStyle/>
                        <a:p>
                          <a:pPr algn="ctr"/>
                          <a:r>
                            <a:rPr lang="fa-IR" dirty="0" smtClean="0">
                              <a:cs typeface="B Lotus" panose="00000400000000000000" pitchFamily="2" charset="-78"/>
                            </a:rPr>
                            <a:t>ظرفیت</a:t>
                          </a:r>
                          <a:endParaRPr lang="en-US" dirty="0">
                            <a:cs typeface="B Lotus" panose="00000400000000000000" pitchFamily="2" charset="-78"/>
                          </a:endParaRPr>
                        </a:p>
                      </a:txBody>
                      <a:tcPr/>
                    </a:tc>
                    <a:tc>
                      <a:txBody>
                        <a:bodyPr/>
                        <a:lstStyle/>
                        <a:p>
                          <a:pPr algn="ctr"/>
                          <a:r>
                            <a:rPr lang="fa-IR" dirty="0" smtClean="0">
                              <a:cs typeface="B Lotus" panose="00000400000000000000" pitchFamily="2" charset="-78"/>
                            </a:rPr>
                            <a:t>خدمات</a:t>
                          </a:r>
                          <a:endParaRPr lang="en-US" dirty="0">
                            <a:cs typeface="B Lotus" panose="00000400000000000000" pitchFamily="2" charset="-78"/>
                          </a:endParaRPr>
                        </a:p>
                      </a:txBody>
                      <a:tcPr/>
                    </a:tc>
                    <a:tc>
                      <a:txBody>
                        <a:bodyPr/>
                        <a:lstStyle/>
                        <a:p>
                          <a:pPr algn="ctr"/>
                          <a:r>
                            <a:rPr lang="fa-IR" dirty="0" smtClean="0">
                              <a:cs typeface="B Lotus" panose="00000400000000000000" pitchFamily="2" charset="-78"/>
                            </a:rPr>
                            <a:t>قیمت</a:t>
                          </a:r>
                          <a:endParaRPr lang="en-US" dirty="0">
                            <a:cs typeface="B Lotus" panose="00000400000000000000" pitchFamily="2" charset="-78"/>
                          </a:endParaRPr>
                        </a:p>
                      </a:txBody>
                      <a:tcPr/>
                    </a:tc>
                    <a:tc>
                      <a:txBody>
                        <a:bodyPr/>
                        <a:lstStyle/>
                        <a:p>
                          <a:pPr algn="ctr"/>
                          <a:r>
                            <a:rPr lang="fa-IR" dirty="0" smtClean="0">
                              <a:cs typeface="B Lotus" panose="00000400000000000000" pitchFamily="2" charset="-78"/>
                            </a:rPr>
                            <a:t>فرایند</a:t>
                          </a:r>
                          <a:endParaRPr lang="en-US" dirty="0">
                            <a:cs typeface="B Lotus" panose="00000400000000000000" pitchFamily="2" charset="-78"/>
                          </a:endParaRPr>
                        </a:p>
                      </a:txBody>
                      <a:tcPr/>
                    </a:tc>
                  </a:tr>
                  <a:tr h="365760">
                    <a:tc>
                      <a:txBody>
                        <a:bodyPr/>
                        <a:lstStyle/>
                        <a:p>
                          <a:pPr algn="ctr"/>
                          <a:r>
                            <a:rPr lang="fa-IR" dirty="0" smtClean="0">
                              <a:cs typeface="B Lotus" panose="00000400000000000000" pitchFamily="2" charset="-78"/>
                            </a:rPr>
                            <a:t>ظرفیت</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1</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2</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3</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6</a:t>
                          </a:r>
                          <a:endParaRPr lang="en-US" dirty="0">
                            <a:cs typeface="B Lotus" panose="00000400000000000000" pitchFamily="2" charset="-78"/>
                          </a:endParaRPr>
                        </a:p>
                      </a:txBody>
                      <a:tcPr/>
                    </a:tc>
                  </a:tr>
                  <a:tr h="605028">
                    <a:tc>
                      <a:txBody>
                        <a:bodyPr/>
                        <a:lstStyle/>
                        <a:p>
                          <a:pPr algn="ctr"/>
                          <a:r>
                            <a:rPr lang="fa-IR" dirty="0" smtClean="0">
                              <a:cs typeface="B Lotus" panose="00000400000000000000" pitchFamily="2" charset="-78"/>
                            </a:rPr>
                            <a:t>خدمات</a:t>
                          </a:r>
                          <a:endParaRPr lang="en-US" dirty="0">
                            <a:cs typeface="B Lotus" panose="00000400000000000000" pitchFamily="2" charset="-78"/>
                          </a:endParaRPr>
                        </a:p>
                      </a:txBody>
                      <a:tcPr/>
                    </a:tc>
                    <a:tc>
                      <a:txBody>
                        <a:bodyPr/>
                        <a:lstStyle/>
                        <a:p>
                          <a:endParaRPr lang="en-US"/>
                        </a:p>
                      </a:txBody>
                      <a:tcPr>
                        <a:blipFill rotWithShape="1">
                          <a:blip r:embed="rId2"/>
                          <a:stretch>
                            <a:fillRect l="-100000" t="-126263" r="-300000" b="-201010"/>
                          </a:stretch>
                        </a:blipFill>
                      </a:tcPr>
                    </a:tc>
                    <a:tc>
                      <a:txBody>
                        <a:bodyPr/>
                        <a:lstStyle/>
                        <a:p>
                          <a:pPr algn="ctr"/>
                          <a:r>
                            <a:rPr lang="en-US" dirty="0" smtClean="0">
                              <a:cs typeface="B Lotus" panose="00000400000000000000" pitchFamily="2" charset="-78"/>
                            </a:rPr>
                            <a:t>1</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2</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3</a:t>
                          </a:r>
                          <a:endParaRPr lang="en-US" dirty="0">
                            <a:cs typeface="B Lotus" panose="00000400000000000000" pitchFamily="2" charset="-78"/>
                          </a:endParaRPr>
                        </a:p>
                      </a:txBody>
                      <a:tcPr/>
                    </a:tc>
                  </a:tr>
                  <a:tr h="606806">
                    <a:tc>
                      <a:txBody>
                        <a:bodyPr/>
                        <a:lstStyle/>
                        <a:p>
                          <a:pPr algn="ctr"/>
                          <a:r>
                            <a:rPr lang="fa-IR" dirty="0" smtClean="0">
                              <a:cs typeface="B Lotus" panose="00000400000000000000" pitchFamily="2" charset="-78"/>
                            </a:rPr>
                            <a:t>قیمت</a:t>
                          </a:r>
                          <a:endParaRPr lang="en-US" dirty="0">
                            <a:cs typeface="B Lotus" panose="00000400000000000000" pitchFamily="2" charset="-78"/>
                          </a:endParaRPr>
                        </a:p>
                      </a:txBody>
                      <a:tcPr/>
                    </a:tc>
                    <a:tc>
                      <a:txBody>
                        <a:bodyPr/>
                        <a:lstStyle/>
                        <a:p>
                          <a:endParaRPr lang="en-US"/>
                        </a:p>
                      </a:txBody>
                      <a:tcPr>
                        <a:blipFill rotWithShape="1">
                          <a:blip r:embed="rId2"/>
                          <a:stretch>
                            <a:fillRect l="-100000" t="-224000" r="-300000" b="-99000"/>
                          </a:stretch>
                        </a:blipFill>
                      </a:tcPr>
                    </a:tc>
                    <a:tc>
                      <a:txBody>
                        <a:bodyPr/>
                        <a:lstStyle/>
                        <a:p>
                          <a:endParaRPr lang="en-US"/>
                        </a:p>
                      </a:txBody>
                      <a:tcPr>
                        <a:blipFill rotWithShape="1">
                          <a:blip r:embed="rId2"/>
                          <a:stretch>
                            <a:fillRect l="-200000" t="-224000" r="-200000" b="-99000"/>
                          </a:stretch>
                        </a:blipFill>
                      </a:tcPr>
                    </a:tc>
                    <a:tc>
                      <a:txBody>
                        <a:bodyPr/>
                        <a:lstStyle/>
                        <a:p>
                          <a:pPr algn="ctr"/>
                          <a:r>
                            <a:rPr lang="en-US" dirty="0" smtClean="0">
                              <a:cs typeface="B Lotus" panose="00000400000000000000" pitchFamily="2" charset="-78"/>
                            </a:rPr>
                            <a:t>1</a:t>
                          </a:r>
                          <a:endParaRPr lang="en-US" dirty="0">
                            <a:cs typeface="B Lotus" panose="00000400000000000000" pitchFamily="2" charset="-78"/>
                          </a:endParaRPr>
                        </a:p>
                      </a:txBody>
                      <a:tcPr/>
                    </a:tc>
                    <a:tc>
                      <a:txBody>
                        <a:bodyPr/>
                        <a:lstStyle/>
                        <a:p>
                          <a:pPr algn="ctr"/>
                          <a:r>
                            <a:rPr lang="en-US" dirty="0" smtClean="0">
                              <a:cs typeface="B Lotus" panose="00000400000000000000" pitchFamily="2" charset="-78"/>
                            </a:rPr>
                            <a:t>5</a:t>
                          </a:r>
                          <a:endParaRPr lang="en-US" dirty="0">
                            <a:cs typeface="B Lotus" panose="00000400000000000000" pitchFamily="2" charset="-78"/>
                          </a:endParaRPr>
                        </a:p>
                      </a:txBody>
                      <a:tcPr/>
                    </a:tc>
                  </a:tr>
                  <a:tr h="606870">
                    <a:tc>
                      <a:txBody>
                        <a:bodyPr/>
                        <a:lstStyle/>
                        <a:p>
                          <a:pPr algn="ctr"/>
                          <a:r>
                            <a:rPr lang="fa-IR" dirty="0" smtClean="0">
                              <a:cs typeface="B Lotus" panose="00000400000000000000" pitchFamily="2" charset="-78"/>
                            </a:rPr>
                            <a:t>فرایند</a:t>
                          </a:r>
                          <a:endParaRPr lang="en-US" dirty="0">
                            <a:cs typeface="B Lotus" panose="00000400000000000000" pitchFamily="2" charset="-78"/>
                          </a:endParaRPr>
                        </a:p>
                      </a:txBody>
                      <a:tcPr/>
                    </a:tc>
                    <a:tc>
                      <a:txBody>
                        <a:bodyPr/>
                        <a:lstStyle/>
                        <a:p>
                          <a:endParaRPr lang="en-US"/>
                        </a:p>
                      </a:txBody>
                      <a:tcPr>
                        <a:blipFill rotWithShape="1">
                          <a:blip r:embed="rId2"/>
                          <a:stretch>
                            <a:fillRect l="-100000" t="-327273" r="-300000"/>
                          </a:stretch>
                        </a:blipFill>
                      </a:tcPr>
                    </a:tc>
                    <a:tc>
                      <a:txBody>
                        <a:bodyPr/>
                        <a:lstStyle/>
                        <a:p>
                          <a:endParaRPr lang="en-US"/>
                        </a:p>
                      </a:txBody>
                      <a:tcPr>
                        <a:blipFill rotWithShape="1">
                          <a:blip r:embed="rId2"/>
                          <a:stretch>
                            <a:fillRect l="-200000" t="-327273" r="-200000"/>
                          </a:stretch>
                        </a:blipFill>
                      </a:tcPr>
                    </a:tc>
                    <a:tc>
                      <a:txBody>
                        <a:bodyPr/>
                        <a:lstStyle/>
                        <a:p>
                          <a:endParaRPr lang="en-US"/>
                        </a:p>
                      </a:txBody>
                      <a:tcPr>
                        <a:blipFill rotWithShape="1">
                          <a:blip r:embed="rId2"/>
                          <a:stretch>
                            <a:fillRect l="-300000" t="-327273" r="-100000"/>
                          </a:stretch>
                        </a:blipFill>
                      </a:tcPr>
                    </a:tc>
                    <a:tc>
                      <a:txBody>
                        <a:bodyPr/>
                        <a:lstStyle/>
                        <a:p>
                          <a:pPr algn="ctr"/>
                          <a:r>
                            <a:rPr lang="en-US" dirty="0" smtClean="0">
                              <a:cs typeface="B Lotus" panose="00000400000000000000" pitchFamily="2" charset="-78"/>
                            </a:rPr>
                            <a:t>1</a:t>
                          </a:r>
                          <a:endParaRPr lang="en-US" dirty="0">
                            <a:cs typeface="B Lotus" panose="00000400000000000000" pitchFamily="2" charset="-78"/>
                          </a:endParaRPr>
                        </a:p>
                      </a:txBody>
                      <a:tcPr/>
                    </a:tc>
                  </a:tr>
                </a:tbl>
              </a:graphicData>
            </a:graphic>
          </p:graphicFrame>
        </mc:Fallback>
      </mc:AlternateContent>
      <p:sp>
        <p:nvSpPr>
          <p:cNvPr id="7" name="Rectangle 6"/>
          <p:cNvSpPr/>
          <p:nvPr/>
        </p:nvSpPr>
        <p:spPr>
          <a:xfrm>
            <a:off x="0" y="6480844"/>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extLst>
      <p:ext uri="{BB962C8B-B14F-4D97-AF65-F5344CB8AC3E}">
        <p14:creationId xmlns:p14="http://schemas.microsoft.com/office/powerpoint/2010/main" val="424786787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ext uri="{D42A27DB-BD31-4B8C-83A1-F6EECF244321}">
                    <p14:modId xmlns:p14="http://schemas.microsoft.com/office/powerpoint/2010/main" val="4084319808"/>
                  </p:ext>
                </p:extLst>
              </p:nvPr>
            </p:nvGraphicFramePr>
            <p:xfrm>
              <a:off x="685800" y="838200"/>
              <a:ext cx="3200400" cy="2743200"/>
            </p:xfrm>
            <a:graphic>
              <a:graphicData uri="http://schemas.openxmlformats.org/drawingml/2006/table">
                <a:tbl>
                  <a:tblPr firstRow="1" bandRow="1">
                    <a:tableStyleId>{D7AC3CCA-C797-4891-BE02-D94E43425B78}</a:tableStyleId>
                  </a:tblPr>
                  <a:tblGrid>
                    <a:gridCol w="800100"/>
                    <a:gridCol w="800100"/>
                    <a:gridCol w="800100"/>
                    <a:gridCol w="800100"/>
                  </a:tblGrid>
                  <a:tr h="685800">
                    <a:tc>
                      <a:txBody>
                        <a:bodyPr/>
                        <a:lstStyle/>
                        <a:p>
                          <a:pPr algn="ctr"/>
                          <a:r>
                            <a:rPr lang="fa-IR" dirty="0" smtClean="0">
                              <a:cs typeface="B Lotus" panose="00000400000000000000" pitchFamily="2" charset="-78"/>
                            </a:rPr>
                            <a:t>ظرفیت</a:t>
                          </a:r>
                          <a:endParaRPr lang="en-US" dirty="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R</a:t>
                          </a:r>
                          <a:endParaRPr 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G</a:t>
                          </a:r>
                          <a:endParaRPr lang="en-US"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E</a:t>
                          </a:r>
                          <a:endParaRPr lang="en-US" dirty="0"/>
                        </a:p>
                      </a:txBody>
                      <a:tcPr>
                        <a:lnB w="38100" cap="flat" cmpd="sng" algn="ctr">
                          <a:solidFill>
                            <a:schemeClr val="tx1"/>
                          </a:solidFill>
                          <a:prstDash val="solid"/>
                          <a:round/>
                          <a:headEnd type="none" w="med" len="med"/>
                          <a:tailEnd type="none" w="med" len="med"/>
                        </a:lnB>
                      </a:tcPr>
                    </a:tc>
                  </a:tr>
                  <a:tr h="685800">
                    <a:tc>
                      <a:txBody>
                        <a:bodyPr/>
                        <a:lstStyle/>
                        <a:p>
                          <a:pPr algn="ctr"/>
                          <a:r>
                            <a:rPr lang="en-US" dirty="0" smtClean="0"/>
                            <a:t>R</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1</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dirty="0" smtClean="0"/>
                            <a:t>2</a:t>
                          </a:r>
                          <a:endParaRPr lang="en-US"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3</a:t>
                          </a:r>
                          <a:endParaRPr lang="en-US" dirty="0"/>
                        </a:p>
                      </a:txBody>
                      <a:tcPr>
                        <a:lnT w="38100" cap="flat" cmpd="sng" algn="ctr">
                          <a:solidFill>
                            <a:schemeClr val="tx1"/>
                          </a:solidFill>
                          <a:prstDash val="solid"/>
                          <a:round/>
                          <a:headEnd type="none" w="med" len="med"/>
                          <a:tailEnd type="none" w="med" len="med"/>
                        </a:lnT>
                      </a:tcPr>
                    </a:tc>
                  </a:tr>
                  <a:tr h="685800">
                    <a:tc>
                      <a:txBody>
                        <a:bodyPr/>
                        <a:lstStyle/>
                        <a:p>
                          <a:pPr algn="ctr"/>
                          <a:r>
                            <a:rPr lang="en-US" dirty="0" smtClean="0"/>
                            <a:t>G</a:t>
                          </a:r>
                          <a:endParaRPr lang="en-US" dirty="0"/>
                        </a:p>
                      </a:txBody>
                      <a:tcPr>
                        <a:lnR w="381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den>
                                </m:f>
                              </m:oMath>
                            </m:oMathPara>
                          </a14:m>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r>
                  <a:tr h="685800">
                    <a:tc>
                      <a:txBody>
                        <a:bodyPr/>
                        <a:lstStyle/>
                        <a:p>
                          <a:pPr algn="ctr"/>
                          <a:r>
                            <a:rPr lang="en-US" dirty="0" smtClean="0"/>
                            <a:t>E</a:t>
                          </a:r>
                          <a:endParaRPr lang="en-US" dirty="0"/>
                        </a:p>
                      </a:txBody>
                      <a:tcPr>
                        <a:lnR w="381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3</m:t>
                                    </m:r>
                                  </m:den>
                                </m:f>
                              </m:oMath>
                            </m:oMathPara>
                          </a14:m>
                          <a:endParaRPr lang="en-US" dirty="0"/>
                        </a:p>
                      </a:txBody>
                      <a:tcPr>
                        <a:lnL w="38100" cap="flat" cmpd="sng" algn="ctr">
                          <a:solidFill>
                            <a:schemeClr val="tx1"/>
                          </a:solidFill>
                          <a:prstDash val="solid"/>
                          <a:round/>
                          <a:headEnd type="none" w="med" len="med"/>
                          <a:tailEnd type="none" w="med" len="med"/>
                        </a:lnL>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den>
                                </m:f>
                              </m:oMath>
                            </m:oMathPara>
                          </a14:m>
                          <a:endParaRPr lang="en-US" dirty="0"/>
                        </a:p>
                      </a:txBody>
                      <a:tcPr/>
                    </a:tc>
                    <a:tc>
                      <a:txBody>
                        <a:bodyPr/>
                        <a:lstStyle/>
                        <a:p>
                          <a:pPr algn="ctr"/>
                          <a:r>
                            <a:rPr lang="en-US" dirty="0" smtClean="0"/>
                            <a:t>1</a:t>
                          </a:r>
                          <a:endParaRPr lang="en-US" dirty="0"/>
                        </a:p>
                      </a:txBody>
                      <a:tcPr/>
                    </a:tc>
                  </a:tr>
                </a:tbl>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4084319808"/>
                  </p:ext>
                </p:extLst>
              </p:nvPr>
            </p:nvGraphicFramePr>
            <p:xfrm>
              <a:off x="685800" y="838200"/>
              <a:ext cx="3200400" cy="2743200"/>
            </p:xfrm>
            <a:graphic>
              <a:graphicData uri="http://schemas.openxmlformats.org/drawingml/2006/table">
                <a:tbl>
                  <a:tblPr firstRow="1" bandRow="1">
                    <a:tableStyleId>{D7AC3CCA-C797-4891-BE02-D94E43425B78}</a:tableStyleId>
                  </a:tblPr>
                  <a:tblGrid>
                    <a:gridCol w="800100"/>
                    <a:gridCol w="800100"/>
                    <a:gridCol w="800100"/>
                    <a:gridCol w="800100"/>
                  </a:tblGrid>
                  <a:tr h="685800">
                    <a:tc>
                      <a:txBody>
                        <a:bodyPr/>
                        <a:lstStyle/>
                        <a:p>
                          <a:pPr algn="ctr"/>
                          <a:r>
                            <a:rPr lang="fa-IR" dirty="0" smtClean="0">
                              <a:cs typeface="B Lotus" panose="00000400000000000000" pitchFamily="2" charset="-78"/>
                            </a:rPr>
                            <a:t>ظرفیت</a:t>
                          </a:r>
                          <a:endParaRPr lang="en-US" dirty="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R</a:t>
                          </a:r>
                          <a:endParaRPr 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G</a:t>
                          </a:r>
                          <a:endParaRPr lang="en-US"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E</a:t>
                          </a:r>
                          <a:endParaRPr lang="en-US" dirty="0"/>
                        </a:p>
                      </a:txBody>
                      <a:tcPr>
                        <a:lnB w="38100" cap="flat" cmpd="sng" algn="ctr">
                          <a:solidFill>
                            <a:schemeClr val="tx1"/>
                          </a:solidFill>
                          <a:prstDash val="solid"/>
                          <a:round/>
                          <a:headEnd type="none" w="med" len="med"/>
                          <a:tailEnd type="none" w="med" len="med"/>
                        </a:lnB>
                      </a:tcPr>
                    </a:tc>
                  </a:tr>
                  <a:tr h="685800">
                    <a:tc>
                      <a:txBody>
                        <a:bodyPr/>
                        <a:lstStyle/>
                        <a:p>
                          <a:pPr algn="ctr"/>
                          <a:r>
                            <a:rPr lang="en-US" dirty="0" smtClean="0"/>
                            <a:t>R</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1</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dirty="0" smtClean="0"/>
                            <a:t>2</a:t>
                          </a:r>
                          <a:endParaRPr lang="en-US" dirty="0"/>
                        </a:p>
                      </a:txBody>
                      <a:tcPr>
                        <a:lnT w="38100" cap="flat" cmpd="sng" algn="ctr">
                          <a:solidFill>
                            <a:schemeClr val="tx1"/>
                          </a:solidFill>
                          <a:prstDash val="solid"/>
                          <a:round/>
                          <a:headEnd type="none" w="med" len="med"/>
                          <a:tailEnd type="none" w="med" len="med"/>
                        </a:lnT>
                      </a:tcPr>
                    </a:tc>
                    <a:tc>
                      <a:txBody>
                        <a:bodyPr/>
                        <a:lstStyle/>
                        <a:p>
                          <a:pPr algn="ctr"/>
                          <a:r>
                            <a:rPr lang="en-US" dirty="0" smtClean="0"/>
                            <a:t>3</a:t>
                          </a:r>
                          <a:endParaRPr lang="en-US" dirty="0"/>
                        </a:p>
                      </a:txBody>
                      <a:tcPr>
                        <a:lnT w="38100" cap="flat" cmpd="sng" algn="ctr">
                          <a:solidFill>
                            <a:schemeClr val="tx1"/>
                          </a:solidFill>
                          <a:prstDash val="solid"/>
                          <a:round/>
                          <a:headEnd type="none" w="med" len="med"/>
                          <a:tailEnd type="none" w="med" len="med"/>
                        </a:lnT>
                      </a:tcPr>
                    </a:tc>
                  </a:tr>
                  <a:tr h="685800">
                    <a:tc>
                      <a:txBody>
                        <a:bodyPr/>
                        <a:lstStyle/>
                        <a:p>
                          <a:pPr algn="ctr"/>
                          <a:r>
                            <a:rPr lang="en-US" dirty="0" smtClean="0"/>
                            <a:t>G</a:t>
                          </a:r>
                          <a:endParaRPr lang="en-US" dirty="0"/>
                        </a:p>
                      </a:txBody>
                      <a:tcPr>
                        <a:lnR w="38100" cap="flat" cmpd="sng" algn="ctr">
                          <a:solidFill>
                            <a:schemeClr val="tx1"/>
                          </a:solidFill>
                          <a:prstDash val="solid"/>
                          <a:round/>
                          <a:headEnd type="none" w="med" len="med"/>
                          <a:tailEnd type="none" w="med" len="med"/>
                        </a:lnR>
                      </a:tcPr>
                    </a:tc>
                    <a:tc>
                      <a:txBody>
                        <a:bodyPr/>
                        <a:lstStyle/>
                        <a:p>
                          <a:endParaRPr lang="en-US"/>
                        </a:p>
                      </a:txBody>
                      <a:tcPr>
                        <a:lnL w="38100" cap="flat" cmpd="sng" algn="ctr">
                          <a:solidFill>
                            <a:schemeClr val="tx1"/>
                          </a:solidFill>
                          <a:prstDash val="solid"/>
                          <a:round/>
                          <a:headEnd type="none" w="med" len="med"/>
                          <a:tailEnd type="none" w="med" len="med"/>
                        </a:lnL>
                        <a:blipFill rotWithShape="1">
                          <a:blip r:embed="rId2"/>
                          <a:stretch>
                            <a:fillRect l="-100000" t="-203540" r="-198485" b="-99115"/>
                          </a:stretch>
                        </a:blipFill>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r>
                  <a:tr h="685800">
                    <a:tc>
                      <a:txBody>
                        <a:bodyPr/>
                        <a:lstStyle/>
                        <a:p>
                          <a:pPr algn="ctr"/>
                          <a:r>
                            <a:rPr lang="en-US" dirty="0" smtClean="0"/>
                            <a:t>E</a:t>
                          </a:r>
                          <a:endParaRPr lang="en-US" dirty="0"/>
                        </a:p>
                      </a:txBody>
                      <a:tcPr>
                        <a:lnR w="38100" cap="flat" cmpd="sng" algn="ctr">
                          <a:solidFill>
                            <a:schemeClr val="tx1"/>
                          </a:solidFill>
                          <a:prstDash val="solid"/>
                          <a:round/>
                          <a:headEnd type="none" w="med" len="med"/>
                          <a:tailEnd type="none" w="med" len="med"/>
                        </a:lnR>
                      </a:tcPr>
                    </a:tc>
                    <a:tc>
                      <a:txBody>
                        <a:bodyPr/>
                        <a:lstStyle/>
                        <a:p>
                          <a:endParaRPr lang="en-US"/>
                        </a:p>
                      </a:txBody>
                      <a:tcPr>
                        <a:lnL w="38100" cap="flat" cmpd="sng" algn="ctr">
                          <a:solidFill>
                            <a:schemeClr val="tx1"/>
                          </a:solidFill>
                          <a:prstDash val="solid"/>
                          <a:round/>
                          <a:headEnd type="none" w="med" len="med"/>
                          <a:tailEnd type="none" w="med" len="med"/>
                        </a:lnL>
                        <a:blipFill rotWithShape="1">
                          <a:blip r:embed="rId2"/>
                          <a:stretch>
                            <a:fillRect l="-100000" t="-306250" r="-198485"/>
                          </a:stretch>
                        </a:blipFill>
                      </a:tcPr>
                    </a:tc>
                    <a:tc>
                      <a:txBody>
                        <a:bodyPr/>
                        <a:lstStyle/>
                        <a:p>
                          <a:endParaRPr lang="en-US"/>
                        </a:p>
                      </a:txBody>
                      <a:tcPr>
                        <a:blipFill rotWithShape="1">
                          <a:blip r:embed="rId2"/>
                          <a:stretch>
                            <a:fillRect l="-201527" t="-306250" r="-100000"/>
                          </a:stretch>
                        </a:blipFill>
                      </a:tcPr>
                    </a:tc>
                    <a:tc>
                      <a:txBody>
                        <a:bodyPr/>
                        <a:lstStyle/>
                        <a:p>
                          <a:pPr algn="ctr"/>
                          <a:r>
                            <a:rPr lang="en-US" dirty="0" smtClean="0"/>
                            <a:t>1</a:t>
                          </a:r>
                          <a:endParaRPr lang="en-US" dirty="0"/>
                        </a:p>
                      </a:txBody>
                      <a:tcPr/>
                    </a:tc>
                  </a:tr>
                </a:tbl>
              </a:graphicData>
            </a:graphic>
          </p:graphicFrame>
        </mc:Fallback>
      </mc:AlternateContent>
      <p:sp>
        <p:nvSpPr>
          <p:cNvPr id="4" name="Slide Number Placeholder 3"/>
          <p:cNvSpPr>
            <a:spLocks noGrp="1"/>
          </p:cNvSpPr>
          <p:nvPr>
            <p:ph type="sldNum" sz="quarter" idx="12"/>
          </p:nvPr>
        </p:nvSpPr>
        <p:spPr/>
        <p:txBody>
          <a:bodyPr/>
          <a:lstStyle/>
          <a:p>
            <a:r>
              <a:rPr lang="fa-IR" dirty="0" smtClean="0">
                <a:solidFill>
                  <a:schemeClr val="tx1"/>
                </a:solidFill>
              </a:rPr>
              <a:t>95</a:t>
            </a:r>
            <a:endParaRPr lang="en-US" dirty="0">
              <a:solidFill>
                <a:schemeClr val="tx1"/>
              </a:solidFill>
            </a:endParaRPr>
          </a:p>
        </p:txBody>
      </p:sp>
      <mc:AlternateContent xmlns:mc="http://schemas.openxmlformats.org/markup-compatibility/2006" xmlns:a14="http://schemas.microsoft.com/office/drawing/2010/main">
        <mc:Choice Requires="a14">
          <p:graphicFrame>
            <p:nvGraphicFramePr>
              <p:cNvPr id="6" name="Content Placeholder 4"/>
              <p:cNvGraphicFramePr>
                <a:graphicFrameLocks/>
              </p:cNvGraphicFramePr>
              <p:nvPr>
                <p:extLst>
                  <p:ext uri="{D42A27DB-BD31-4B8C-83A1-F6EECF244321}">
                    <p14:modId xmlns:p14="http://schemas.microsoft.com/office/powerpoint/2010/main" val="4261542504"/>
                  </p:ext>
                </p:extLst>
              </p:nvPr>
            </p:nvGraphicFramePr>
            <p:xfrm>
              <a:off x="4800600" y="838200"/>
              <a:ext cx="3200400" cy="2743200"/>
            </p:xfrm>
            <a:graphic>
              <a:graphicData uri="http://schemas.openxmlformats.org/drawingml/2006/table">
                <a:tbl>
                  <a:tblPr firstRow="1" bandRow="1">
                    <a:tableStyleId>{D7AC3CCA-C797-4891-BE02-D94E43425B78}</a:tableStyleId>
                  </a:tblPr>
                  <a:tblGrid>
                    <a:gridCol w="800100"/>
                    <a:gridCol w="800100"/>
                    <a:gridCol w="800100"/>
                    <a:gridCol w="800100"/>
                  </a:tblGrid>
                  <a:tr h="685800">
                    <a:tc>
                      <a:txBody>
                        <a:bodyPr/>
                        <a:lstStyle/>
                        <a:p>
                          <a:pPr algn="ctr"/>
                          <a:r>
                            <a:rPr lang="fa-IR" dirty="0" smtClean="0">
                              <a:cs typeface="B Lotus" panose="00000400000000000000" pitchFamily="2" charset="-78"/>
                            </a:rPr>
                            <a:t>خدمات</a:t>
                          </a:r>
                          <a:endParaRPr lang="en-US" dirty="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R</a:t>
                          </a:r>
                          <a:endParaRPr 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G</a:t>
                          </a:r>
                          <a:endParaRPr lang="en-US"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E</a:t>
                          </a:r>
                          <a:endParaRPr lang="en-US" dirty="0"/>
                        </a:p>
                      </a:txBody>
                      <a:tcPr>
                        <a:lnB w="38100" cap="flat" cmpd="sng" algn="ctr">
                          <a:solidFill>
                            <a:schemeClr val="tx1"/>
                          </a:solidFill>
                          <a:prstDash val="solid"/>
                          <a:round/>
                          <a:headEnd type="none" w="med" len="med"/>
                          <a:tailEnd type="none" w="med" len="med"/>
                        </a:lnB>
                      </a:tcPr>
                    </a:tc>
                  </a:tr>
                  <a:tr h="685800">
                    <a:tc>
                      <a:txBody>
                        <a:bodyPr/>
                        <a:lstStyle/>
                        <a:p>
                          <a:pPr algn="ctr"/>
                          <a:r>
                            <a:rPr lang="en-US" dirty="0" smtClean="0"/>
                            <a:t>R</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1</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fa-IR" b="0" i="1" smtClean="0">
                                        <a:latin typeface="Cambria Math"/>
                                      </a:rPr>
                                      <m:t>3</m:t>
                                    </m:r>
                                  </m:den>
                                </m:f>
                              </m:oMath>
                            </m:oMathPara>
                          </a14:m>
                          <a:endParaRPr lang="en-US" dirty="0"/>
                        </a:p>
                      </a:txBody>
                      <a:tcPr>
                        <a:lnT w="38100" cap="flat" cmpd="sng" algn="ctr">
                          <a:solidFill>
                            <a:schemeClr val="tx1"/>
                          </a:solidFill>
                          <a:prstDash val="solid"/>
                          <a:round/>
                          <a:headEnd type="none" w="med" len="med"/>
                          <a:tailEnd type="none" w="med" len="med"/>
                        </a:lnT>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fa-IR" b="0" i="1" smtClean="0">
                                        <a:latin typeface="Cambria Math"/>
                                      </a:rPr>
                                      <m:t>4</m:t>
                                    </m:r>
                                  </m:den>
                                </m:f>
                              </m:oMath>
                            </m:oMathPara>
                          </a14:m>
                          <a:endParaRPr lang="en-US" dirty="0"/>
                        </a:p>
                      </a:txBody>
                      <a:tcPr>
                        <a:lnT w="38100" cap="flat" cmpd="sng" algn="ctr">
                          <a:solidFill>
                            <a:schemeClr val="tx1"/>
                          </a:solidFill>
                          <a:prstDash val="solid"/>
                          <a:round/>
                          <a:headEnd type="none" w="med" len="med"/>
                          <a:tailEnd type="none" w="med" len="med"/>
                        </a:lnT>
                      </a:tcPr>
                    </a:tc>
                  </a:tr>
                  <a:tr h="685800">
                    <a:tc>
                      <a:txBody>
                        <a:bodyPr/>
                        <a:lstStyle/>
                        <a:p>
                          <a:pPr algn="ctr"/>
                          <a:r>
                            <a:rPr lang="en-US" dirty="0" smtClean="0"/>
                            <a:t>G</a:t>
                          </a:r>
                          <a:endParaRPr lang="en-US" dirty="0"/>
                        </a:p>
                      </a:txBody>
                      <a:tcPr>
                        <a:lnR w="381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fa-IR" i="1" smtClean="0">
                                    <a:latin typeface="Cambria Math"/>
                                  </a:rPr>
                                  <m:t>3</m:t>
                                </m:r>
                              </m:oMath>
                            </m:oMathPara>
                          </a14:m>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1</a:t>
                          </a:r>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den>
                                </m:f>
                              </m:oMath>
                            </m:oMathPara>
                          </a14:m>
                          <a:endParaRPr lang="en-US" dirty="0"/>
                        </a:p>
                      </a:txBody>
                      <a:tcPr/>
                    </a:tc>
                  </a:tr>
                  <a:tr h="685800">
                    <a:tc>
                      <a:txBody>
                        <a:bodyPr/>
                        <a:lstStyle/>
                        <a:p>
                          <a:pPr algn="ctr"/>
                          <a:r>
                            <a:rPr lang="en-US" dirty="0" smtClean="0"/>
                            <a:t>E</a:t>
                          </a:r>
                          <a:endParaRPr lang="en-US" dirty="0"/>
                        </a:p>
                      </a:txBody>
                      <a:tcPr>
                        <a:lnR w="381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fa-IR" i="1" smtClean="0">
                                    <a:latin typeface="Cambria Math"/>
                                  </a:rPr>
                                  <m:t>4</m:t>
                                </m:r>
                              </m:oMath>
                            </m:oMathPara>
                          </a14:m>
                          <a:endParaRPr lang="en-US" dirty="0"/>
                        </a:p>
                      </a:txBody>
                      <a:tcPr>
                        <a:lnL w="38100" cap="flat" cmpd="sng" algn="ctr">
                          <a:solidFill>
                            <a:schemeClr val="tx1"/>
                          </a:solidFill>
                          <a:prstDash val="solid"/>
                          <a:round/>
                          <a:headEnd type="none" w="med" len="med"/>
                          <a:tailEnd type="none" w="med" len="med"/>
                        </a:lnL>
                      </a:tcPr>
                    </a:tc>
                    <a:tc>
                      <a:txBody>
                        <a:bodyPr/>
                        <a:lstStyle/>
                        <a:p>
                          <a:pPr algn="ctr"/>
                          <a14:m>
                            <m:oMathPara xmlns:m="http://schemas.openxmlformats.org/officeDocument/2006/math">
                              <m:oMathParaPr>
                                <m:jc m:val="centerGroup"/>
                              </m:oMathParaPr>
                              <m:oMath xmlns:m="http://schemas.openxmlformats.org/officeDocument/2006/math">
                                <m:r>
                                  <a:rPr lang="fa-IR" i="1" smtClean="0">
                                    <a:latin typeface="Cambria Math"/>
                                  </a:rPr>
                                  <m:t>2</m:t>
                                </m:r>
                              </m:oMath>
                            </m:oMathPara>
                          </a14:m>
                          <a:endParaRPr lang="en-US" dirty="0"/>
                        </a:p>
                      </a:txBody>
                      <a:tcPr/>
                    </a:tc>
                    <a:tc>
                      <a:txBody>
                        <a:bodyPr/>
                        <a:lstStyle/>
                        <a:p>
                          <a:pPr algn="ctr"/>
                          <a:r>
                            <a:rPr lang="en-US" dirty="0" smtClean="0"/>
                            <a:t>1</a:t>
                          </a:r>
                          <a:endParaRPr lang="en-US" dirty="0"/>
                        </a:p>
                      </a:txBody>
                      <a:tcPr/>
                    </a:tc>
                  </a:tr>
                </a:tbl>
              </a:graphicData>
            </a:graphic>
          </p:graphicFrame>
        </mc:Choice>
        <mc:Fallback xmlns="">
          <p:graphicFrame>
            <p:nvGraphicFramePr>
              <p:cNvPr id="6" name="Content Placeholder 4"/>
              <p:cNvGraphicFramePr>
                <a:graphicFrameLocks/>
              </p:cNvGraphicFramePr>
              <p:nvPr>
                <p:extLst>
                  <p:ext uri="{D42A27DB-BD31-4B8C-83A1-F6EECF244321}">
                    <p14:modId xmlns:p14="http://schemas.microsoft.com/office/powerpoint/2010/main" val="4261542504"/>
                  </p:ext>
                </p:extLst>
              </p:nvPr>
            </p:nvGraphicFramePr>
            <p:xfrm>
              <a:off x="4800600" y="838200"/>
              <a:ext cx="3200400" cy="2743200"/>
            </p:xfrm>
            <a:graphic>
              <a:graphicData uri="http://schemas.openxmlformats.org/drawingml/2006/table">
                <a:tbl>
                  <a:tblPr firstRow="1" bandRow="1">
                    <a:tableStyleId>{D7AC3CCA-C797-4891-BE02-D94E43425B78}</a:tableStyleId>
                  </a:tblPr>
                  <a:tblGrid>
                    <a:gridCol w="800100"/>
                    <a:gridCol w="800100"/>
                    <a:gridCol w="800100"/>
                    <a:gridCol w="800100"/>
                  </a:tblGrid>
                  <a:tr h="685800">
                    <a:tc>
                      <a:txBody>
                        <a:bodyPr/>
                        <a:lstStyle/>
                        <a:p>
                          <a:pPr algn="ctr"/>
                          <a:r>
                            <a:rPr lang="fa-IR" dirty="0" smtClean="0">
                              <a:cs typeface="B Lotus" panose="00000400000000000000" pitchFamily="2" charset="-78"/>
                            </a:rPr>
                            <a:t>خدمات</a:t>
                          </a:r>
                          <a:endParaRPr lang="en-US" dirty="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R</a:t>
                          </a:r>
                          <a:endParaRPr 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G</a:t>
                          </a:r>
                          <a:endParaRPr lang="en-US"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E</a:t>
                          </a:r>
                          <a:endParaRPr lang="en-US" dirty="0"/>
                        </a:p>
                      </a:txBody>
                      <a:tcPr>
                        <a:lnB w="38100" cap="flat" cmpd="sng" algn="ctr">
                          <a:solidFill>
                            <a:schemeClr val="tx1"/>
                          </a:solidFill>
                          <a:prstDash val="solid"/>
                          <a:round/>
                          <a:headEnd type="none" w="med" len="med"/>
                          <a:tailEnd type="none" w="med" len="med"/>
                        </a:lnB>
                      </a:tcPr>
                    </a:tc>
                  </a:tr>
                  <a:tr h="685800">
                    <a:tc>
                      <a:txBody>
                        <a:bodyPr/>
                        <a:lstStyle/>
                        <a:p>
                          <a:pPr algn="ctr"/>
                          <a:r>
                            <a:rPr lang="en-US" dirty="0" smtClean="0"/>
                            <a:t>R</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1</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endParaRPr lang="en-US"/>
                        </a:p>
                      </a:txBody>
                      <a:tcPr>
                        <a:lnT w="38100" cap="flat" cmpd="sng" algn="ctr">
                          <a:solidFill>
                            <a:schemeClr val="tx1"/>
                          </a:solidFill>
                          <a:prstDash val="solid"/>
                          <a:round/>
                          <a:headEnd type="none" w="med" len="med"/>
                          <a:tailEnd type="none" w="med" len="med"/>
                        </a:lnT>
                        <a:blipFill rotWithShape="1">
                          <a:blip r:embed="rId3"/>
                          <a:stretch>
                            <a:fillRect l="-201527" t="-105357" r="-100000" b="-200893"/>
                          </a:stretch>
                        </a:blipFill>
                      </a:tcPr>
                    </a:tc>
                    <a:tc>
                      <a:txBody>
                        <a:bodyPr/>
                        <a:lstStyle/>
                        <a:p>
                          <a:endParaRPr lang="en-US"/>
                        </a:p>
                      </a:txBody>
                      <a:tcPr>
                        <a:lnT w="38100" cap="flat" cmpd="sng" algn="ctr">
                          <a:solidFill>
                            <a:schemeClr val="tx1"/>
                          </a:solidFill>
                          <a:prstDash val="solid"/>
                          <a:round/>
                          <a:headEnd type="none" w="med" len="med"/>
                          <a:tailEnd type="none" w="med" len="med"/>
                        </a:lnT>
                        <a:blipFill rotWithShape="1">
                          <a:blip r:embed="rId3"/>
                          <a:stretch>
                            <a:fillRect l="-301527" t="-105357" b="-200893"/>
                          </a:stretch>
                        </a:blipFill>
                      </a:tcPr>
                    </a:tc>
                  </a:tr>
                  <a:tr h="685800">
                    <a:tc>
                      <a:txBody>
                        <a:bodyPr/>
                        <a:lstStyle/>
                        <a:p>
                          <a:pPr algn="ctr"/>
                          <a:r>
                            <a:rPr lang="en-US" dirty="0" smtClean="0"/>
                            <a:t>G</a:t>
                          </a:r>
                          <a:endParaRPr lang="en-US" dirty="0"/>
                        </a:p>
                      </a:txBody>
                      <a:tcPr>
                        <a:lnR w="38100" cap="flat" cmpd="sng" algn="ctr">
                          <a:solidFill>
                            <a:schemeClr val="tx1"/>
                          </a:solidFill>
                          <a:prstDash val="solid"/>
                          <a:round/>
                          <a:headEnd type="none" w="med" len="med"/>
                          <a:tailEnd type="none" w="med" len="med"/>
                        </a:lnR>
                      </a:tcPr>
                    </a:tc>
                    <a:tc>
                      <a:txBody>
                        <a:bodyPr/>
                        <a:lstStyle/>
                        <a:p>
                          <a:endParaRPr lang="en-US"/>
                        </a:p>
                      </a:txBody>
                      <a:tcPr>
                        <a:lnL w="38100" cap="flat" cmpd="sng" algn="ctr">
                          <a:solidFill>
                            <a:schemeClr val="tx1"/>
                          </a:solidFill>
                          <a:prstDash val="solid"/>
                          <a:round/>
                          <a:headEnd type="none" w="med" len="med"/>
                          <a:tailEnd type="none" w="med" len="med"/>
                        </a:lnL>
                        <a:blipFill rotWithShape="1">
                          <a:blip r:embed="rId3"/>
                          <a:stretch>
                            <a:fillRect l="-100000" t="-203540" r="-198485" b="-99115"/>
                          </a:stretch>
                        </a:blipFill>
                      </a:tcPr>
                    </a:tc>
                    <a:tc>
                      <a:txBody>
                        <a:bodyPr/>
                        <a:lstStyle/>
                        <a:p>
                          <a:pPr algn="ctr"/>
                          <a:r>
                            <a:rPr lang="en-US" dirty="0" smtClean="0"/>
                            <a:t>1</a:t>
                          </a:r>
                          <a:endParaRPr lang="en-US" dirty="0"/>
                        </a:p>
                      </a:txBody>
                      <a:tcPr/>
                    </a:tc>
                    <a:tc>
                      <a:txBody>
                        <a:bodyPr/>
                        <a:lstStyle/>
                        <a:p>
                          <a:endParaRPr lang="en-US"/>
                        </a:p>
                      </a:txBody>
                      <a:tcPr>
                        <a:blipFill rotWithShape="1">
                          <a:blip r:embed="rId3"/>
                          <a:stretch>
                            <a:fillRect l="-301527" t="-203540" b="-99115"/>
                          </a:stretch>
                        </a:blipFill>
                      </a:tcPr>
                    </a:tc>
                  </a:tr>
                  <a:tr h="685800">
                    <a:tc>
                      <a:txBody>
                        <a:bodyPr/>
                        <a:lstStyle/>
                        <a:p>
                          <a:pPr algn="ctr"/>
                          <a:r>
                            <a:rPr lang="en-US" dirty="0" smtClean="0"/>
                            <a:t>E</a:t>
                          </a:r>
                          <a:endParaRPr lang="en-US" dirty="0"/>
                        </a:p>
                      </a:txBody>
                      <a:tcPr>
                        <a:lnR w="38100" cap="flat" cmpd="sng" algn="ctr">
                          <a:solidFill>
                            <a:schemeClr val="tx1"/>
                          </a:solidFill>
                          <a:prstDash val="solid"/>
                          <a:round/>
                          <a:headEnd type="none" w="med" len="med"/>
                          <a:tailEnd type="none" w="med" len="med"/>
                        </a:lnR>
                      </a:tcPr>
                    </a:tc>
                    <a:tc>
                      <a:txBody>
                        <a:bodyPr/>
                        <a:lstStyle/>
                        <a:p>
                          <a:endParaRPr lang="en-US"/>
                        </a:p>
                      </a:txBody>
                      <a:tcPr>
                        <a:lnL w="38100" cap="flat" cmpd="sng" algn="ctr">
                          <a:solidFill>
                            <a:schemeClr val="tx1"/>
                          </a:solidFill>
                          <a:prstDash val="solid"/>
                          <a:round/>
                          <a:headEnd type="none" w="med" len="med"/>
                          <a:tailEnd type="none" w="med" len="med"/>
                        </a:lnL>
                        <a:blipFill rotWithShape="1">
                          <a:blip r:embed="rId3"/>
                          <a:stretch>
                            <a:fillRect l="-100000" t="-306250" r="-198485"/>
                          </a:stretch>
                        </a:blipFill>
                      </a:tcPr>
                    </a:tc>
                    <a:tc>
                      <a:txBody>
                        <a:bodyPr/>
                        <a:lstStyle/>
                        <a:p>
                          <a:endParaRPr lang="en-US"/>
                        </a:p>
                      </a:txBody>
                      <a:tcPr>
                        <a:blipFill rotWithShape="1">
                          <a:blip r:embed="rId3"/>
                          <a:stretch>
                            <a:fillRect l="-201527" t="-306250" r="-100000"/>
                          </a:stretch>
                        </a:blipFill>
                      </a:tcPr>
                    </a:tc>
                    <a:tc>
                      <a:txBody>
                        <a:bodyPr/>
                        <a:lstStyle/>
                        <a:p>
                          <a:pPr algn="ctr"/>
                          <a:r>
                            <a:rPr lang="en-US" dirty="0" smtClean="0"/>
                            <a:t>1</a:t>
                          </a:r>
                          <a:endParaRPr lang="en-US" dirty="0"/>
                        </a:p>
                      </a:txBody>
                      <a:tcPr/>
                    </a:tc>
                  </a:tr>
                </a:tbl>
              </a:graphicData>
            </a:graphic>
          </p:graphicFrame>
        </mc:Fallback>
      </mc:AlternateContent>
      <mc:AlternateContent xmlns:mc="http://schemas.openxmlformats.org/markup-compatibility/2006" xmlns:a14="http://schemas.microsoft.com/office/drawing/2010/main">
        <mc:Choice Requires="a14">
          <p:graphicFrame>
            <p:nvGraphicFramePr>
              <p:cNvPr id="8" name="Content Placeholder 4"/>
              <p:cNvGraphicFramePr>
                <a:graphicFrameLocks/>
              </p:cNvGraphicFramePr>
              <p:nvPr>
                <p:extLst>
                  <p:ext uri="{D42A27DB-BD31-4B8C-83A1-F6EECF244321}">
                    <p14:modId xmlns:p14="http://schemas.microsoft.com/office/powerpoint/2010/main" val="459936857"/>
                  </p:ext>
                </p:extLst>
              </p:nvPr>
            </p:nvGraphicFramePr>
            <p:xfrm>
              <a:off x="685800" y="3886200"/>
              <a:ext cx="3200400" cy="2743200"/>
            </p:xfrm>
            <a:graphic>
              <a:graphicData uri="http://schemas.openxmlformats.org/drawingml/2006/table">
                <a:tbl>
                  <a:tblPr firstRow="1" bandRow="1">
                    <a:tableStyleId>{D7AC3CCA-C797-4891-BE02-D94E43425B78}</a:tableStyleId>
                  </a:tblPr>
                  <a:tblGrid>
                    <a:gridCol w="800100"/>
                    <a:gridCol w="800100"/>
                    <a:gridCol w="800100"/>
                    <a:gridCol w="800100"/>
                  </a:tblGrid>
                  <a:tr h="685800">
                    <a:tc>
                      <a:txBody>
                        <a:bodyPr/>
                        <a:lstStyle/>
                        <a:p>
                          <a:pPr algn="ctr"/>
                          <a:r>
                            <a:rPr lang="fa-IR" dirty="0" smtClean="0">
                              <a:cs typeface="B Lotus" panose="00000400000000000000" pitchFamily="2" charset="-78"/>
                            </a:rPr>
                            <a:t>قیمت</a:t>
                          </a:r>
                          <a:endParaRPr lang="en-US" dirty="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R</a:t>
                          </a:r>
                          <a:endParaRPr lang="en-US" dirty="0"/>
                        </a:p>
                      </a:txBody>
                      <a:tcP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G</a:t>
                          </a:r>
                          <a:endParaRPr lang="en-US" dirty="0"/>
                        </a:p>
                      </a:txBody>
                      <a:tcPr>
                        <a:lnL w="3175"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E</a:t>
                          </a:r>
                          <a:endParaRPr lang="en-US" dirty="0"/>
                        </a:p>
                      </a:txBody>
                      <a:tcPr>
                        <a:lnB w="38100" cap="flat" cmpd="sng" algn="ctr">
                          <a:solidFill>
                            <a:schemeClr val="tx1"/>
                          </a:solidFill>
                          <a:prstDash val="solid"/>
                          <a:round/>
                          <a:headEnd type="none" w="med" len="med"/>
                          <a:tailEnd type="none" w="med" len="med"/>
                        </a:lnB>
                      </a:tcPr>
                    </a:tc>
                  </a:tr>
                  <a:tr h="685800">
                    <a:tc>
                      <a:txBody>
                        <a:bodyPr/>
                        <a:lstStyle/>
                        <a:p>
                          <a:pPr algn="ctr"/>
                          <a:r>
                            <a:rPr lang="en-US" dirty="0" smtClean="0"/>
                            <a:t>R</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1</a:t>
                          </a:r>
                          <a:endParaRPr lang="en-US" dirty="0"/>
                        </a:p>
                      </a:txBody>
                      <a:tcP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fa-IR" b="0" i="1" smtClean="0">
                                        <a:latin typeface="Cambria Math"/>
                                      </a:rPr>
                                      <m:t>7</m:t>
                                    </m:r>
                                  </m:den>
                                </m:f>
                              </m:oMath>
                            </m:oMathPara>
                          </a14:m>
                          <a:endParaRPr lang="en-US" dirty="0"/>
                        </a:p>
                      </a:txBody>
                      <a:tcPr>
                        <a:lnL w="3175"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den>
                                </m:f>
                              </m:oMath>
                            </m:oMathPara>
                          </a14:m>
                          <a:endParaRPr lang="en-US" dirty="0"/>
                        </a:p>
                      </a:txBody>
                      <a:tcPr>
                        <a:lnT w="38100" cap="flat" cmpd="sng" algn="ctr">
                          <a:solidFill>
                            <a:schemeClr val="tx1"/>
                          </a:solidFill>
                          <a:prstDash val="solid"/>
                          <a:round/>
                          <a:headEnd type="none" w="med" len="med"/>
                          <a:tailEnd type="none" w="med" len="med"/>
                        </a:lnT>
                      </a:tcPr>
                    </a:tc>
                  </a:tr>
                  <a:tr h="685800">
                    <a:tc>
                      <a:txBody>
                        <a:bodyPr/>
                        <a:lstStyle/>
                        <a:p>
                          <a:pPr algn="ctr"/>
                          <a:r>
                            <a:rPr lang="en-US" dirty="0" smtClean="0"/>
                            <a:t>G</a:t>
                          </a:r>
                          <a:endParaRPr lang="en-US" dirty="0"/>
                        </a:p>
                      </a:txBody>
                      <a:tcPr>
                        <a:lnR w="381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fa-IR" i="1" smtClean="0">
                                    <a:latin typeface="Cambria Math"/>
                                  </a:rPr>
                                  <m:t>7</m:t>
                                </m:r>
                              </m:oMath>
                            </m:oMathPara>
                          </a14:m>
                          <a:endParaRPr lang="en-US" dirty="0"/>
                        </a:p>
                      </a:txBody>
                      <a:tcP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en-US" dirty="0" smtClean="0"/>
                            <a:t>1</a:t>
                          </a:r>
                          <a:endParaRPr lang="en-US" dirty="0"/>
                        </a:p>
                      </a:txBody>
                      <a:tcPr>
                        <a:lnL w="3175" cap="flat" cmpd="sng" algn="ctr">
                          <a:solidFill>
                            <a:schemeClr val="tx1"/>
                          </a:solidFill>
                          <a:prstDash val="solid"/>
                          <a:round/>
                          <a:headEnd type="none" w="med" len="med"/>
                          <a:tailEnd type="none" w="med" len="med"/>
                        </a:lnL>
                      </a:tcPr>
                    </a:tc>
                    <a:tc>
                      <a:txBody>
                        <a:bodyPr/>
                        <a:lstStyle/>
                        <a:p>
                          <a:pPr algn="ctr"/>
                          <a:r>
                            <a:rPr lang="en-US" dirty="0" smtClean="0"/>
                            <a:t>2</a:t>
                          </a:r>
                          <a:endParaRPr lang="en-US" dirty="0"/>
                        </a:p>
                      </a:txBody>
                      <a:tcPr/>
                    </a:tc>
                  </a:tr>
                  <a:tr h="685800">
                    <a:tc>
                      <a:txBody>
                        <a:bodyPr/>
                        <a:lstStyle/>
                        <a:p>
                          <a:pPr algn="ctr"/>
                          <a:r>
                            <a:rPr lang="en-US" dirty="0" smtClean="0"/>
                            <a:t>E</a:t>
                          </a:r>
                          <a:endParaRPr lang="en-US" dirty="0"/>
                        </a:p>
                      </a:txBody>
                      <a:tcPr>
                        <a:lnR w="381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fa-IR" i="1" smtClean="0">
                                    <a:latin typeface="Cambria Math"/>
                                  </a:rPr>
                                  <m:t>2</m:t>
                                </m:r>
                              </m:oMath>
                            </m:oMathPara>
                          </a14:m>
                          <a:endParaRPr lang="en-US" dirty="0"/>
                        </a:p>
                      </a:txBody>
                      <a:tcP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fa-IR" b="0" i="1" smtClean="0">
                                        <a:latin typeface="Cambria Math"/>
                                      </a:rPr>
                                      <m:t>4</m:t>
                                    </m:r>
                                  </m:den>
                                </m:f>
                              </m:oMath>
                            </m:oMathPara>
                          </a14:m>
                          <a:endParaRPr lang="en-US" dirty="0"/>
                        </a:p>
                      </a:txBody>
                      <a:tcPr>
                        <a:lnL w="3175" cap="flat" cmpd="sng" algn="ctr">
                          <a:solidFill>
                            <a:schemeClr val="tx1"/>
                          </a:solidFill>
                          <a:prstDash val="solid"/>
                          <a:round/>
                          <a:headEnd type="none" w="med" len="med"/>
                          <a:tailEnd type="none" w="med" len="med"/>
                        </a:lnL>
                      </a:tcPr>
                    </a:tc>
                    <a:tc>
                      <a:txBody>
                        <a:bodyPr/>
                        <a:lstStyle/>
                        <a:p>
                          <a:pPr algn="ctr"/>
                          <a:r>
                            <a:rPr lang="en-US" dirty="0" smtClean="0"/>
                            <a:t>1</a:t>
                          </a:r>
                          <a:endParaRPr lang="en-US" dirty="0"/>
                        </a:p>
                      </a:txBody>
                      <a:tcPr/>
                    </a:tc>
                  </a:tr>
                </a:tbl>
              </a:graphicData>
            </a:graphic>
          </p:graphicFrame>
        </mc:Choice>
        <mc:Fallback xmlns="">
          <p:graphicFrame>
            <p:nvGraphicFramePr>
              <p:cNvPr id="8" name="Content Placeholder 4"/>
              <p:cNvGraphicFramePr>
                <a:graphicFrameLocks/>
              </p:cNvGraphicFramePr>
              <p:nvPr>
                <p:extLst>
                  <p:ext uri="{D42A27DB-BD31-4B8C-83A1-F6EECF244321}">
                    <p14:modId xmlns:p14="http://schemas.microsoft.com/office/powerpoint/2010/main" val="459936857"/>
                  </p:ext>
                </p:extLst>
              </p:nvPr>
            </p:nvGraphicFramePr>
            <p:xfrm>
              <a:off x="685800" y="3886200"/>
              <a:ext cx="3200400" cy="2743200"/>
            </p:xfrm>
            <a:graphic>
              <a:graphicData uri="http://schemas.openxmlformats.org/drawingml/2006/table">
                <a:tbl>
                  <a:tblPr firstRow="1" bandRow="1">
                    <a:tableStyleId>{D7AC3CCA-C797-4891-BE02-D94E43425B78}</a:tableStyleId>
                  </a:tblPr>
                  <a:tblGrid>
                    <a:gridCol w="800100"/>
                    <a:gridCol w="800100"/>
                    <a:gridCol w="800100"/>
                    <a:gridCol w="800100"/>
                  </a:tblGrid>
                  <a:tr h="685800">
                    <a:tc>
                      <a:txBody>
                        <a:bodyPr/>
                        <a:lstStyle/>
                        <a:p>
                          <a:pPr algn="ctr"/>
                          <a:r>
                            <a:rPr lang="fa-IR" dirty="0" smtClean="0">
                              <a:cs typeface="B Lotus" panose="00000400000000000000" pitchFamily="2" charset="-78"/>
                            </a:rPr>
                            <a:t>قیمت</a:t>
                          </a:r>
                          <a:endParaRPr lang="en-US" dirty="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R</a:t>
                          </a:r>
                          <a:endParaRPr lang="en-US" dirty="0"/>
                        </a:p>
                      </a:txBody>
                      <a:tcP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G</a:t>
                          </a:r>
                          <a:endParaRPr lang="en-US" dirty="0"/>
                        </a:p>
                      </a:txBody>
                      <a:tcPr>
                        <a:lnL w="3175"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E</a:t>
                          </a:r>
                          <a:endParaRPr lang="en-US" dirty="0"/>
                        </a:p>
                      </a:txBody>
                      <a:tcPr>
                        <a:lnB w="38100" cap="flat" cmpd="sng" algn="ctr">
                          <a:solidFill>
                            <a:schemeClr val="tx1"/>
                          </a:solidFill>
                          <a:prstDash val="solid"/>
                          <a:round/>
                          <a:headEnd type="none" w="med" len="med"/>
                          <a:tailEnd type="none" w="med" len="med"/>
                        </a:lnB>
                      </a:tcPr>
                    </a:tc>
                  </a:tr>
                  <a:tr h="685800">
                    <a:tc>
                      <a:txBody>
                        <a:bodyPr/>
                        <a:lstStyle/>
                        <a:p>
                          <a:pPr algn="ctr"/>
                          <a:r>
                            <a:rPr lang="en-US" dirty="0" smtClean="0"/>
                            <a:t>R</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1</a:t>
                          </a:r>
                          <a:endParaRPr lang="en-US" dirty="0"/>
                        </a:p>
                      </a:txBody>
                      <a:tcP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endParaRPr lang="en-US"/>
                        </a:p>
                      </a:txBody>
                      <a:tcPr>
                        <a:lnL w="3175"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blipFill rotWithShape="1">
                          <a:blip r:embed="rId4"/>
                          <a:stretch>
                            <a:fillRect l="-201527" t="-105357" r="-100000" b="-200893"/>
                          </a:stretch>
                        </a:blipFill>
                      </a:tcPr>
                    </a:tc>
                    <a:tc>
                      <a:txBody>
                        <a:bodyPr/>
                        <a:lstStyle/>
                        <a:p>
                          <a:endParaRPr lang="en-US"/>
                        </a:p>
                      </a:txBody>
                      <a:tcPr>
                        <a:lnT w="38100" cap="flat" cmpd="sng" algn="ctr">
                          <a:solidFill>
                            <a:schemeClr val="tx1"/>
                          </a:solidFill>
                          <a:prstDash val="solid"/>
                          <a:round/>
                          <a:headEnd type="none" w="med" len="med"/>
                          <a:tailEnd type="none" w="med" len="med"/>
                        </a:lnT>
                        <a:blipFill rotWithShape="1">
                          <a:blip r:embed="rId4"/>
                          <a:stretch>
                            <a:fillRect l="-301527" t="-105357" b="-200893"/>
                          </a:stretch>
                        </a:blipFill>
                      </a:tcPr>
                    </a:tc>
                  </a:tr>
                  <a:tr h="685800">
                    <a:tc>
                      <a:txBody>
                        <a:bodyPr/>
                        <a:lstStyle/>
                        <a:p>
                          <a:pPr algn="ctr"/>
                          <a:r>
                            <a:rPr lang="en-US" dirty="0" smtClean="0"/>
                            <a:t>G</a:t>
                          </a:r>
                          <a:endParaRPr lang="en-US" dirty="0"/>
                        </a:p>
                      </a:txBody>
                      <a:tcPr>
                        <a:lnR w="38100" cap="flat" cmpd="sng" algn="ctr">
                          <a:solidFill>
                            <a:schemeClr val="tx1"/>
                          </a:solidFill>
                          <a:prstDash val="solid"/>
                          <a:round/>
                          <a:headEnd type="none" w="med" len="med"/>
                          <a:tailEnd type="none" w="med" len="med"/>
                        </a:lnR>
                      </a:tcPr>
                    </a:tc>
                    <a:tc>
                      <a:txBody>
                        <a:bodyPr/>
                        <a:lstStyle/>
                        <a:p>
                          <a:endParaRPr lang="en-US"/>
                        </a:p>
                      </a:txBody>
                      <a:tcP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blipFill rotWithShape="1">
                          <a:blip r:embed="rId4"/>
                          <a:stretch>
                            <a:fillRect l="-100000" t="-203540" r="-198485" b="-99115"/>
                          </a:stretch>
                        </a:blipFill>
                      </a:tcPr>
                    </a:tc>
                    <a:tc>
                      <a:txBody>
                        <a:bodyPr/>
                        <a:lstStyle/>
                        <a:p>
                          <a:pPr algn="ctr"/>
                          <a:r>
                            <a:rPr lang="en-US" dirty="0" smtClean="0"/>
                            <a:t>1</a:t>
                          </a:r>
                          <a:endParaRPr lang="en-US" dirty="0"/>
                        </a:p>
                      </a:txBody>
                      <a:tcPr>
                        <a:lnL w="3175" cap="flat" cmpd="sng" algn="ctr">
                          <a:solidFill>
                            <a:schemeClr val="tx1"/>
                          </a:solidFill>
                          <a:prstDash val="solid"/>
                          <a:round/>
                          <a:headEnd type="none" w="med" len="med"/>
                          <a:tailEnd type="none" w="med" len="med"/>
                        </a:lnL>
                      </a:tcPr>
                    </a:tc>
                    <a:tc>
                      <a:txBody>
                        <a:bodyPr/>
                        <a:lstStyle/>
                        <a:p>
                          <a:pPr algn="ctr"/>
                          <a:r>
                            <a:rPr lang="en-US" dirty="0" smtClean="0"/>
                            <a:t>2</a:t>
                          </a:r>
                          <a:endParaRPr lang="en-US" dirty="0"/>
                        </a:p>
                      </a:txBody>
                      <a:tcPr/>
                    </a:tc>
                  </a:tr>
                  <a:tr h="685800">
                    <a:tc>
                      <a:txBody>
                        <a:bodyPr/>
                        <a:lstStyle/>
                        <a:p>
                          <a:pPr algn="ctr"/>
                          <a:r>
                            <a:rPr lang="en-US" dirty="0" smtClean="0"/>
                            <a:t>E</a:t>
                          </a:r>
                          <a:endParaRPr lang="en-US" dirty="0"/>
                        </a:p>
                      </a:txBody>
                      <a:tcPr>
                        <a:lnR w="38100" cap="flat" cmpd="sng" algn="ctr">
                          <a:solidFill>
                            <a:schemeClr val="tx1"/>
                          </a:solidFill>
                          <a:prstDash val="solid"/>
                          <a:round/>
                          <a:headEnd type="none" w="med" len="med"/>
                          <a:tailEnd type="none" w="med" len="med"/>
                        </a:lnR>
                      </a:tcPr>
                    </a:tc>
                    <a:tc>
                      <a:txBody>
                        <a:bodyPr/>
                        <a:lstStyle/>
                        <a:p>
                          <a:endParaRPr lang="en-US"/>
                        </a:p>
                      </a:txBody>
                      <a:tcP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blipFill rotWithShape="1">
                          <a:blip r:embed="rId4"/>
                          <a:stretch>
                            <a:fillRect l="-100000" t="-306250" r="-198485"/>
                          </a:stretch>
                        </a:blipFill>
                      </a:tcPr>
                    </a:tc>
                    <a:tc>
                      <a:txBody>
                        <a:bodyPr/>
                        <a:lstStyle/>
                        <a:p>
                          <a:endParaRPr lang="en-US"/>
                        </a:p>
                      </a:txBody>
                      <a:tcPr>
                        <a:lnL w="3175" cap="flat" cmpd="sng" algn="ctr">
                          <a:solidFill>
                            <a:schemeClr val="tx1"/>
                          </a:solidFill>
                          <a:prstDash val="solid"/>
                          <a:round/>
                          <a:headEnd type="none" w="med" len="med"/>
                          <a:tailEnd type="none" w="med" len="med"/>
                        </a:lnL>
                        <a:blipFill rotWithShape="1">
                          <a:blip r:embed="rId4"/>
                          <a:stretch>
                            <a:fillRect l="-201527" t="-306250" r="-100000"/>
                          </a:stretch>
                        </a:blipFill>
                      </a:tcPr>
                    </a:tc>
                    <a:tc>
                      <a:txBody>
                        <a:bodyPr/>
                        <a:lstStyle/>
                        <a:p>
                          <a:pPr algn="ctr"/>
                          <a:r>
                            <a:rPr lang="en-US" dirty="0" smtClean="0"/>
                            <a:t>1</a:t>
                          </a:r>
                          <a:endParaRPr lang="en-US" dirty="0"/>
                        </a:p>
                      </a:txBody>
                      <a:tcPr/>
                    </a:tc>
                  </a:tr>
                </a:tbl>
              </a:graphicData>
            </a:graphic>
          </p:graphicFrame>
        </mc:Fallback>
      </mc:AlternateContent>
      <mc:AlternateContent xmlns:mc="http://schemas.openxmlformats.org/markup-compatibility/2006" xmlns:a14="http://schemas.microsoft.com/office/drawing/2010/main">
        <mc:Choice Requires="a14">
          <p:graphicFrame>
            <p:nvGraphicFramePr>
              <p:cNvPr id="9" name="Content Placeholder 4"/>
              <p:cNvGraphicFramePr>
                <a:graphicFrameLocks/>
              </p:cNvGraphicFramePr>
              <p:nvPr>
                <p:extLst>
                  <p:ext uri="{D42A27DB-BD31-4B8C-83A1-F6EECF244321}">
                    <p14:modId xmlns:p14="http://schemas.microsoft.com/office/powerpoint/2010/main" val="176260371"/>
                  </p:ext>
                </p:extLst>
              </p:nvPr>
            </p:nvGraphicFramePr>
            <p:xfrm>
              <a:off x="4800600" y="3886200"/>
              <a:ext cx="3200400" cy="2743200"/>
            </p:xfrm>
            <a:graphic>
              <a:graphicData uri="http://schemas.openxmlformats.org/drawingml/2006/table">
                <a:tbl>
                  <a:tblPr firstRow="1" bandRow="1">
                    <a:tableStyleId>{D7AC3CCA-C797-4891-BE02-D94E43425B78}</a:tableStyleId>
                  </a:tblPr>
                  <a:tblGrid>
                    <a:gridCol w="800100"/>
                    <a:gridCol w="800100"/>
                    <a:gridCol w="800100"/>
                    <a:gridCol w="800100"/>
                  </a:tblGrid>
                  <a:tr h="685800">
                    <a:tc>
                      <a:txBody>
                        <a:bodyPr/>
                        <a:lstStyle/>
                        <a:p>
                          <a:pPr algn="ctr"/>
                          <a:r>
                            <a:rPr lang="fa-IR" dirty="0" smtClean="0">
                              <a:cs typeface="B Lotus" panose="00000400000000000000" pitchFamily="2" charset="-78"/>
                            </a:rPr>
                            <a:t>فرایند</a:t>
                          </a:r>
                          <a:endParaRPr lang="en-US" dirty="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R</a:t>
                          </a:r>
                          <a:endParaRPr 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G</a:t>
                          </a:r>
                          <a:endParaRPr lang="en-US"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E</a:t>
                          </a:r>
                          <a:endParaRPr lang="en-US" dirty="0"/>
                        </a:p>
                      </a:txBody>
                      <a:tcPr>
                        <a:lnB w="38100" cap="flat" cmpd="sng" algn="ctr">
                          <a:solidFill>
                            <a:schemeClr val="tx1"/>
                          </a:solidFill>
                          <a:prstDash val="solid"/>
                          <a:round/>
                          <a:headEnd type="none" w="med" len="med"/>
                          <a:tailEnd type="none" w="med" len="med"/>
                        </a:lnB>
                      </a:tcPr>
                    </a:tc>
                  </a:tr>
                  <a:tr h="685800">
                    <a:tc>
                      <a:txBody>
                        <a:bodyPr/>
                        <a:lstStyle/>
                        <a:p>
                          <a:pPr algn="ctr"/>
                          <a:r>
                            <a:rPr lang="en-US" dirty="0" smtClean="0"/>
                            <a:t>R</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1</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den>
                                </m:f>
                              </m:oMath>
                            </m:oMathPara>
                          </a14:m>
                          <a:endParaRPr lang="en-US" dirty="0"/>
                        </a:p>
                      </a:txBody>
                      <a:tcPr>
                        <a:lnT w="38100" cap="flat" cmpd="sng" algn="ctr">
                          <a:solidFill>
                            <a:schemeClr val="tx1"/>
                          </a:solidFill>
                          <a:prstDash val="solid"/>
                          <a:round/>
                          <a:headEnd type="none" w="med" len="med"/>
                          <a:tailEnd type="none" w="med" len="med"/>
                        </a:lnT>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fa-IR" b="0" i="1" smtClean="0">
                                        <a:latin typeface="Cambria Math"/>
                                      </a:rPr>
                                      <m:t>5</m:t>
                                    </m:r>
                                  </m:den>
                                </m:f>
                              </m:oMath>
                            </m:oMathPara>
                          </a14:m>
                          <a:endParaRPr lang="en-US" dirty="0"/>
                        </a:p>
                      </a:txBody>
                      <a:tcPr>
                        <a:lnT w="38100" cap="flat" cmpd="sng" algn="ctr">
                          <a:solidFill>
                            <a:schemeClr val="tx1"/>
                          </a:solidFill>
                          <a:prstDash val="solid"/>
                          <a:round/>
                          <a:headEnd type="none" w="med" len="med"/>
                          <a:tailEnd type="none" w="med" len="med"/>
                        </a:lnT>
                      </a:tcPr>
                    </a:tc>
                  </a:tr>
                  <a:tr h="685800">
                    <a:tc>
                      <a:txBody>
                        <a:bodyPr/>
                        <a:lstStyle/>
                        <a:p>
                          <a:pPr algn="ctr"/>
                          <a:r>
                            <a:rPr lang="en-US" dirty="0" smtClean="0"/>
                            <a:t>G</a:t>
                          </a:r>
                          <a:endParaRPr lang="en-US" dirty="0"/>
                        </a:p>
                      </a:txBody>
                      <a:tcPr>
                        <a:lnR w="381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fa-IR" i="1" smtClean="0">
                                    <a:latin typeface="Cambria Math"/>
                                  </a:rPr>
                                  <m:t>2</m:t>
                                </m:r>
                              </m:oMath>
                            </m:oMathPara>
                          </a14:m>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1</a:t>
                          </a:r>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1</m:t>
                                    </m:r>
                                  </m:num>
                                  <m:den>
                                    <m:r>
                                      <a:rPr lang="fa-IR" b="0" i="1" smtClean="0">
                                        <a:latin typeface="Cambria Math"/>
                                      </a:rPr>
                                      <m:t>3</m:t>
                                    </m:r>
                                  </m:den>
                                </m:f>
                              </m:oMath>
                            </m:oMathPara>
                          </a14:m>
                          <a:endParaRPr lang="en-US" dirty="0"/>
                        </a:p>
                      </a:txBody>
                      <a:tcPr/>
                    </a:tc>
                  </a:tr>
                  <a:tr h="685800">
                    <a:tc>
                      <a:txBody>
                        <a:bodyPr/>
                        <a:lstStyle/>
                        <a:p>
                          <a:pPr algn="ctr"/>
                          <a:r>
                            <a:rPr lang="en-US" dirty="0" smtClean="0"/>
                            <a:t>E</a:t>
                          </a:r>
                          <a:endParaRPr lang="en-US" dirty="0"/>
                        </a:p>
                      </a:txBody>
                      <a:tcPr>
                        <a:lnR w="381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fa-IR" i="1" smtClean="0">
                                    <a:latin typeface="Cambria Math"/>
                                  </a:rPr>
                                  <m:t>5</m:t>
                                </m:r>
                              </m:oMath>
                            </m:oMathPara>
                          </a14:m>
                          <a:endParaRPr lang="en-US" dirty="0"/>
                        </a:p>
                      </a:txBody>
                      <a:tcPr>
                        <a:lnL w="38100" cap="flat" cmpd="sng" algn="ctr">
                          <a:solidFill>
                            <a:schemeClr val="tx1"/>
                          </a:solidFill>
                          <a:prstDash val="solid"/>
                          <a:round/>
                          <a:headEnd type="none" w="med" len="med"/>
                          <a:tailEnd type="none" w="med" len="med"/>
                        </a:lnL>
                      </a:tcPr>
                    </a:tc>
                    <a:tc>
                      <a:txBody>
                        <a:bodyPr/>
                        <a:lstStyle/>
                        <a:p>
                          <a:pPr algn="ctr"/>
                          <a14:m>
                            <m:oMathPara xmlns:m="http://schemas.openxmlformats.org/officeDocument/2006/math">
                              <m:oMathParaPr>
                                <m:jc m:val="centerGroup"/>
                              </m:oMathParaPr>
                              <m:oMath xmlns:m="http://schemas.openxmlformats.org/officeDocument/2006/math">
                                <m:r>
                                  <a:rPr lang="fa-IR" i="1" smtClean="0">
                                    <a:latin typeface="Cambria Math"/>
                                  </a:rPr>
                                  <m:t>3</m:t>
                                </m:r>
                              </m:oMath>
                            </m:oMathPara>
                          </a14:m>
                          <a:endParaRPr lang="en-US" dirty="0"/>
                        </a:p>
                      </a:txBody>
                      <a:tcPr/>
                    </a:tc>
                    <a:tc>
                      <a:txBody>
                        <a:bodyPr/>
                        <a:lstStyle/>
                        <a:p>
                          <a:pPr algn="ctr"/>
                          <a:r>
                            <a:rPr lang="en-US" dirty="0" smtClean="0"/>
                            <a:t>1</a:t>
                          </a:r>
                          <a:endParaRPr lang="en-US" dirty="0"/>
                        </a:p>
                      </a:txBody>
                      <a:tcPr/>
                    </a:tc>
                  </a:tr>
                </a:tbl>
              </a:graphicData>
            </a:graphic>
          </p:graphicFrame>
        </mc:Choice>
        <mc:Fallback xmlns="">
          <p:graphicFrame>
            <p:nvGraphicFramePr>
              <p:cNvPr id="9" name="Content Placeholder 4"/>
              <p:cNvGraphicFramePr>
                <a:graphicFrameLocks/>
              </p:cNvGraphicFramePr>
              <p:nvPr>
                <p:extLst>
                  <p:ext uri="{D42A27DB-BD31-4B8C-83A1-F6EECF244321}">
                    <p14:modId xmlns:p14="http://schemas.microsoft.com/office/powerpoint/2010/main" val="176260371"/>
                  </p:ext>
                </p:extLst>
              </p:nvPr>
            </p:nvGraphicFramePr>
            <p:xfrm>
              <a:off x="4800600" y="3886200"/>
              <a:ext cx="3200400" cy="2743200"/>
            </p:xfrm>
            <a:graphic>
              <a:graphicData uri="http://schemas.openxmlformats.org/drawingml/2006/table">
                <a:tbl>
                  <a:tblPr firstRow="1" bandRow="1">
                    <a:tableStyleId>{D7AC3CCA-C797-4891-BE02-D94E43425B78}</a:tableStyleId>
                  </a:tblPr>
                  <a:tblGrid>
                    <a:gridCol w="800100"/>
                    <a:gridCol w="800100"/>
                    <a:gridCol w="800100"/>
                    <a:gridCol w="800100"/>
                  </a:tblGrid>
                  <a:tr h="685800">
                    <a:tc>
                      <a:txBody>
                        <a:bodyPr/>
                        <a:lstStyle/>
                        <a:p>
                          <a:pPr algn="ctr"/>
                          <a:r>
                            <a:rPr lang="fa-IR" dirty="0" smtClean="0">
                              <a:cs typeface="B Lotus" panose="00000400000000000000" pitchFamily="2" charset="-78"/>
                            </a:rPr>
                            <a:t>فرایند</a:t>
                          </a:r>
                          <a:endParaRPr lang="en-US" dirty="0">
                            <a:cs typeface="B Lotus" panose="00000400000000000000" pitchFamily="2" charset="-78"/>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dirty="0" smtClean="0"/>
                            <a:t>R</a:t>
                          </a:r>
                          <a:endParaRPr 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G</a:t>
                          </a:r>
                          <a:endParaRPr lang="en-US" dirty="0"/>
                        </a:p>
                      </a:txBody>
                      <a:tcPr>
                        <a:lnB w="38100" cap="flat" cmpd="sng" algn="ctr">
                          <a:solidFill>
                            <a:schemeClr val="tx1"/>
                          </a:solidFill>
                          <a:prstDash val="solid"/>
                          <a:round/>
                          <a:headEnd type="none" w="med" len="med"/>
                          <a:tailEnd type="none" w="med" len="med"/>
                        </a:lnB>
                      </a:tcPr>
                    </a:tc>
                    <a:tc>
                      <a:txBody>
                        <a:bodyPr/>
                        <a:lstStyle/>
                        <a:p>
                          <a:pPr algn="ctr"/>
                          <a:r>
                            <a:rPr lang="en-US" dirty="0" smtClean="0"/>
                            <a:t>E</a:t>
                          </a:r>
                          <a:endParaRPr lang="en-US" dirty="0"/>
                        </a:p>
                      </a:txBody>
                      <a:tcPr>
                        <a:lnB w="38100" cap="flat" cmpd="sng" algn="ctr">
                          <a:solidFill>
                            <a:schemeClr val="tx1"/>
                          </a:solidFill>
                          <a:prstDash val="solid"/>
                          <a:round/>
                          <a:headEnd type="none" w="med" len="med"/>
                          <a:tailEnd type="none" w="med" len="med"/>
                        </a:lnB>
                      </a:tcPr>
                    </a:tc>
                  </a:tr>
                  <a:tr h="685800">
                    <a:tc>
                      <a:txBody>
                        <a:bodyPr/>
                        <a:lstStyle/>
                        <a:p>
                          <a:pPr algn="ctr"/>
                          <a:r>
                            <a:rPr lang="en-US" dirty="0" smtClean="0"/>
                            <a:t>R</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lang="en-US" dirty="0" smtClean="0"/>
                            <a:t>1</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endParaRPr lang="en-US"/>
                        </a:p>
                      </a:txBody>
                      <a:tcPr>
                        <a:lnT w="38100" cap="flat" cmpd="sng" algn="ctr">
                          <a:solidFill>
                            <a:schemeClr val="tx1"/>
                          </a:solidFill>
                          <a:prstDash val="solid"/>
                          <a:round/>
                          <a:headEnd type="none" w="med" len="med"/>
                          <a:tailEnd type="none" w="med" len="med"/>
                        </a:lnT>
                        <a:blipFill rotWithShape="1">
                          <a:blip r:embed="rId5"/>
                          <a:stretch>
                            <a:fillRect l="-201527" t="-105357" r="-100000" b="-200893"/>
                          </a:stretch>
                        </a:blipFill>
                      </a:tcPr>
                    </a:tc>
                    <a:tc>
                      <a:txBody>
                        <a:bodyPr/>
                        <a:lstStyle/>
                        <a:p>
                          <a:endParaRPr lang="en-US"/>
                        </a:p>
                      </a:txBody>
                      <a:tcPr>
                        <a:lnT w="38100" cap="flat" cmpd="sng" algn="ctr">
                          <a:solidFill>
                            <a:schemeClr val="tx1"/>
                          </a:solidFill>
                          <a:prstDash val="solid"/>
                          <a:round/>
                          <a:headEnd type="none" w="med" len="med"/>
                          <a:tailEnd type="none" w="med" len="med"/>
                        </a:lnT>
                        <a:blipFill rotWithShape="1">
                          <a:blip r:embed="rId5"/>
                          <a:stretch>
                            <a:fillRect l="-301527" t="-105357" b="-200893"/>
                          </a:stretch>
                        </a:blipFill>
                      </a:tcPr>
                    </a:tc>
                  </a:tr>
                  <a:tr h="685800">
                    <a:tc>
                      <a:txBody>
                        <a:bodyPr/>
                        <a:lstStyle/>
                        <a:p>
                          <a:pPr algn="ctr"/>
                          <a:r>
                            <a:rPr lang="en-US" dirty="0" smtClean="0"/>
                            <a:t>G</a:t>
                          </a:r>
                          <a:endParaRPr lang="en-US" dirty="0"/>
                        </a:p>
                      </a:txBody>
                      <a:tcPr>
                        <a:lnR w="38100" cap="flat" cmpd="sng" algn="ctr">
                          <a:solidFill>
                            <a:schemeClr val="tx1"/>
                          </a:solidFill>
                          <a:prstDash val="solid"/>
                          <a:round/>
                          <a:headEnd type="none" w="med" len="med"/>
                          <a:tailEnd type="none" w="med" len="med"/>
                        </a:lnR>
                      </a:tcPr>
                    </a:tc>
                    <a:tc>
                      <a:txBody>
                        <a:bodyPr/>
                        <a:lstStyle/>
                        <a:p>
                          <a:endParaRPr lang="en-US"/>
                        </a:p>
                      </a:txBody>
                      <a:tcPr>
                        <a:lnL w="38100" cap="flat" cmpd="sng" algn="ctr">
                          <a:solidFill>
                            <a:schemeClr val="tx1"/>
                          </a:solidFill>
                          <a:prstDash val="solid"/>
                          <a:round/>
                          <a:headEnd type="none" w="med" len="med"/>
                          <a:tailEnd type="none" w="med" len="med"/>
                        </a:lnL>
                        <a:blipFill rotWithShape="1">
                          <a:blip r:embed="rId5"/>
                          <a:stretch>
                            <a:fillRect l="-100000" t="-203540" r="-198485" b="-99115"/>
                          </a:stretch>
                        </a:blipFill>
                      </a:tcPr>
                    </a:tc>
                    <a:tc>
                      <a:txBody>
                        <a:bodyPr/>
                        <a:lstStyle/>
                        <a:p>
                          <a:pPr algn="ctr"/>
                          <a:r>
                            <a:rPr lang="en-US" dirty="0" smtClean="0"/>
                            <a:t>1</a:t>
                          </a:r>
                          <a:endParaRPr lang="en-US" dirty="0"/>
                        </a:p>
                      </a:txBody>
                      <a:tcPr/>
                    </a:tc>
                    <a:tc>
                      <a:txBody>
                        <a:bodyPr/>
                        <a:lstStyle/>
                        <a:p>
                          <a:endParaRPr lang="en-US"/>
                        </a:p>
                      </a:txBody>
                      <a:tcPr>
                        <a:blipFill rotWithShape="1">
                          <a:blip r:embed="rId5"/>
                          <a:stretch>
                            <a:fillRect l="-301527" t="-203540" b="-99115"/>
                          </a:stretch>
                        </a:blipFill>
                      </a:tcPr>
                    </a:tc>
                  </a:tr>
                  <a:tr h="685800">
                    <a:tc>
                      <a:txBody>
                        <a:bodyPr/>
                        <a:lstStyle/>
                        <a:p>
                          <a:pPr algn="ctr"/>
                          <a:r>
                            <a:rPr lang="en-US" dirty="0" smtClean="0"/>
                            <a:t>E</a:t>
                          </a:r>
                          <a:endParaRPr lang="en-US" dirty="0"/>
                        </a:p>
                      </a:txBody>
                      <a:tcPr>
                        <a:lnR w="38100" cap="flat" cmpd="sng" algn="ctr">
                          <a:solidFill>
                            <a:schemeClr val="tx1"/>
                          </a:solidFill>
                          <a:prstDash val="solid"/>
                          <a:round/>
                          <a:headEnd type="none" w="med" len="med"/>
                          <a:tailEnd type="none" w="med" len="med"/>
                        </a:lnR>
                      </a:tcPr>
                    </a:tc>
                    <a:tc>
                      <a:txBody>
                        <a:bodyPr/>
                        <a:lstStyle/>
                        <a:p>
                          <a:endParaRPr lang="en-US"/>
                        </a:p>
                      </a:txBody>
                      <a:tcPr>
                        <a:lnL w="38100" cap="flat" cmpd="sng" algn="ctr">
                          <a:solidFill>
                            <a:schemeClr val="tx1"/>
                          </a:solidFill>
                          <a:prstDash val="solid"/>
                          <a:round/>
                          <a:headEnd type="none" w="med" len="med"/>
                          <a:tailEnd type="none" w="med" len="med"/>
                        </a:lnL>
                        <a:blipFill rotWithShape="1">
                          <a:blip r:embed="rId5"/>
                          <a:stretch>
                            <a:fillRect l="-100000" t="-306250" r="-198485"/>
                          </a:stretch>
                        </a:blipFill>
                      </a:tcPr>
                    </a:tc>
                    <a:tc>
                      <a:txBody>
                        <a:bodyPr/>
                        <a:lstStyle/>
                        <a:p>
                          <a:endParaRPr lang="en-US"/>
                        </a:p>
                      </a:txBody>
                      <a:tcPr>
                        <a:blipFill rotWithShape="1">
                          <a:blip r:embed="rId5"/>
                          <a:stretch>
                            <a:fillRect l="-201527" t="-306250" r="-100000"/>
                          </a:stretch>
                        </a:blipFill>
                      </a:tcPr>
                    </a:tc>
                    <a:tc>
                      <a:txBody>
                        <a:bodyPr/>
                        <a:lstStyle/>
                        <a:p>
                          <a:pPr algn="ctr"/>
                          <a:r>
                            <a:rPr lang="en-US" dirty="0" smtClean="0"/>
                            <a:t>1</a:t>
                          </a:r>
                          <a:endParaRPr lang="en-US" dirty="0"/>
                        </a:p>
                      </a:txBody>
                      <a:tcPr/>
                    </a:tc>
                  </a:tr>
                </a:tbl>
              </a:graphicData>
            </a:graphic>
          </p:graphicFrame>
        </mc:Fallback>
      </mc:AlternateContent>
    </p:spTree>
    <p:extLst>
      <p:ext uri="{BB962C8B-B14F-4D97-AF65-F5344CB8AC3E}">
        <p14:creationId xmlns:p14="http://schemas.microsoft.com/office/powerpoint/2010/main" val="352569585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668963"/>
          </a:xfrm>
        </p:spPr>
        <p:txBody>
          <a:bodyPr>
            <a:normAutofit/>
          </a:bodyPr>
          <a:lstStyle/>
          <a:p>
            <a:pPr algn="r" rtl="1">
              <a:buNone/>
            </a:pPr>
            <a:r>
              <a:rPr lang="fa-IR" sz="4400" b="1" dirty="0" smtClean="0">
                <a:cs typeface="B Compset" pitchFamily="2" charset="-78"/>
              </a:rPr>
              <a:t>منابع:</a:t>
            </a:r>
            <a:endParaRPr lang="en-US" sz="4400" dirty="0" smtClean="0">
              <a:cs typeface="B Compset" pitchFamily="2" charset="-78"/>
            </a:endParaRPr>
          </a:p>
          <a:p>
            <a:pPr marL="514350" lvl="0" indent="-514350" algn="r" rtl="1">
              <a:buClr>
                <a:srgbClr val="0070C0"/>
              </a:buClr>
              <a:buFont typeface="+mj-lt"/>
              <a:buAutoNum type="arabicPeriod"/>
            </a:pPr>
            <a:r>
              <a:rPr lang="en-US" dirty="0" smtClean="0">
                <a:cs typeface="B Compset" pitchFamily="2" charset="-78"/>
              </a:rPr>
              <a:t>)</a:t>
            </a:r>
            <a:r>
              <a:rPr lang="fa-IR" dirty="0" smtClean="0">
                <a:cs typeface="B Compset" pitchFamily="2" charset="-78"/>
              </a:rPr>
              <a:t>اقتصاد </a:t>
            </a:r>
            <a:r>
              <a:rPr lang="fa-IR" dirty="0" err="1" smtClean="0">
                <a:cs typeface="B Compset" pitchFamily="2" charset="-78"/>
              </a:rPr>
              <a:t>مهندسي</a:t>
            </a:r>
            <a:r>
              <a:rPr lang="fa-IR" dirty="0" smtClean="0">
                <a:cs typeface="B Compset" pitchFamily="2" charset="-78"/>
              </a:rPr>
              <a:t> </a:t>
            </a:r>
            <a:r>
              <a:rPr lang="fa-IR" dirty="0" err="1" smtClean="0">
                <a:cs typeface="B Compset" pitchFamily="2" charset="-78"/>
              </a:rPr>
              <a:t>براي</a:t>
            </a:r>
            <a:r>
              <a:rPr lang="fa-IR" dirty="0" smtClean="0">
                <a:cs typeface="B Compset" pitchFamily="2" charset="-78"/>
              </a:rPr>
              <a:t> </a:t>
            </a:r>
            <a:r>
              <a:rPr lang="fa-IR" dirty="0" err="1" smtClean="0">
                <a:cs typeface="B Compset" pitchFamily="2" charset="-78"/>
              </a:rPr>
              <a:t>تحليل</a:t>
            </a:r>
            <a:r>
              <a:rPr lang="fa-IR" dirty="0" smtClean="0">
                <a:cs typeface="B Compset" pitchFamily="2" charset="-78"/>
              </a:rPr>
              <a:t> </a:t>
            </a:r>
            <a:r>
              <a:rPr lang="fa-IR" dirty="0" err="1" smtClean="0">
                <a:cs typeface="B Compset" pitchFamily="2" charset="-78"/>
              </a:rPr>
              <a:t>سرمايه</a:t>
            </a:r>
            <a:r>
              <a:rPr lang="fa-IR" dirty="0" smtClean="0">
                <a:cs typeface="B Compset" pitchFamily="2" charset="-78"/>
              </a:rPr>
              <a:t> </a:t>
            </a:r>
            <a:r>
              <a:rPr lang="fa-IR" dirty="0" err="1" smtClean="0">
                <a:cs typeface="B Compset" pitchFamily="2" charset="-78"/>
              </a:rPr>
              <a:t>گذاري</a:t>
            </a:r>
            <a:r>
              <a:rPr lang="en-US" dirty="0" smtClean="0">
                <a:cs typeface="B Compset" pitchFamily="2" charset="-78"/>
              </a:rPr>
              <a:t>(</a:t>
            </a:r>
            <a:r>
              <a:rPr lang="fa-IR" dirty="0" smtClean="0">
                <a:cs typeface="B Compset" pitchFamily="2" charset="-78"/>
              </a:rPr>
              <a:t> </a:t>
            </a:r>
            <a:r>
              <a:rPr lang="fa-IR" dirty="0" err="1" smtClean="0">
                <a:cs typeface="B Compset" pitchFamily="2" charset="-78"/>
              </a:rPr>
              <a:t>تاليف</a:t>
            </a:r>
            <a:r>
              <a:rPr lang="fa-IR" dirty="0" smtClean="0">
                <a:cs typeface="B Compset" pitchFamily="2" charset="-78"/>
              </a:rPr>
              <a:t> : </a:t>
            </a:r>
            <a:r>
              <a:rPr lang="fa-IR" dirty="0" err="1" smtClean="0">
                <a:cs typeface="B Compset" pitchFamily="2" charset="-78"/>
              </a:rPr>
              <a:t>تانگ</a:t>
            </a:r>
            <a:r>
              <a:rPr lang="fa-IR" dirty="0" smtClean="0">
                <a:cs typeface="B Compset" pitchFamily="2" charset="-78"/>
              </a:rPr>
              <a:t> </a:t>
            </a:r>
            <a:r>
              <a:rPr lang="fa-IR" dirty="0" err="1" smtClean="0">
                <a:cs typeface="B Compset" pitchFamily="2" charset="-78"/>
              </a:rPr>
              <a:t>آو</a:t>
            </a:r>
            <a:r>
              <a:rPr lang="fa-IR" dirty="0" smtClean="0">
                <a:cs typeface="B Compset" pitchFamily="2" charset="-78"/>
              </a:rPr>
              <a:t>- توماس </a:t>
            </a:r>
            <a:r>
              <a:rPr lang="fa-IR" dirty="0" err="1" smtClean="0">
                <a:cs typeface="B Compset" pitchFamily="2" charset="-78"/>
              </a:rPr>
              <a:t>پي</a:t>
            </a:r>
            <a:r>
              <a:rPr lang="fa-IR" dirty="0" smtClean="0">
                <a:cs typeface="B Compset" pitchFamily="2" charset="-78"/>
              </a:rPr>
              <a:t> .او   ترجمه : دکتر محمد </a:t>
            </a:r>
            <a:r>
              <a:rPr lang="fa-IR" dirty="0" err="1" smtClean="0">
                <a:cs typeface="B Compset" pitchFamily="2" charset="-78"/>
              </a:rPr>
              <a:t>تقي</a:t>
            </a:r>
            <a:r>
              <a:rPr lang="fa-IR" dirty="0" smtClean="0">
                <a:cs typeface="B Compset" pitchFamily="2" charset="-78"/>
              </a:rPr>
              <a:t> </a:t>
            </a:r>
            <a:r>
              <a:rPr lang="fa-IR" dirty="0" err="1" smtClean="0">
                <a:cs typeface="B Compset" pitchFamily="2" charset="-78"/>
              </a:rPr>
              <a:t>بانکي</a:t>
            </a:r>
            <a:endParaRPr lang="en-US" dirty="0" smtClean="0">
              <a:cs typeface="B Compset" pitchFamily="2" charset="-78"/>
            </a:endParaRPr>
          </a:p>
          <a:p>
            <a:pPr marL="514350" lvl="0" indent="-514350" algn="r" rtl="1">
              <a:buClr>
                <a:srgbClr val="0070C0"/>
              </a:buClr>
              <a:buFont typeface="+mj-lt"/>
              <a:buAutoNum type="arabicPeriod"/>
            </a:pPr>
            <a:r>
              <a:rPr lang="en-US" dirty="0" smtClean="0">
                <a:cs typeface="B Compset" pitchFamily="2" charset="-78"/>
              </a:rPr>
              <a:t>)</a:t>
            </a:r>
            <a:r>
              <a:rPr lang="fa-IR" dirty="0" err="1" smtClean="0">
                <a:cs typeface="B Compset" pitchFamily="2" charset="-78"/>
              </a:rPr>
              <a:t>مديريت</a:t>
            </a:r>
            <a:r>
              <a:rPr lang="fa-IR" dirty="0" smtClean="0">
                <a:cs typeface="B Compset" pitchFamily="2" charset="-78"/>
              </a:rPr>
              <a:t> </a:t>
            </a:r>
            <a:r>
              <a:rPr lang="fa-IR" dirty="0" err="1" smtClean="0">
                <a:cs typeface="B Compset" pitchFamily="2" charset="-78"/>
              </a:rPr>
              <a:t>مالي</a:t>
            </a:r>
            <a:r>
              <a:rPr lang="en-US" dirty="0" smtClean="0">
                <a:cs typeface="B Compset" pitchFamily="2" charset="-78"/>
              </a:rPr>
              <a:t>(</a:t>
            </a:r>
            <a:r>
              <a:rPr lang="fa-IR" dirty="0" smtClean="0">
                <a:cs typeface="B Compset" pitchFamily="2" charset="-78"/>
              </a:rPr>
              <a:t> </a:t>
            </a:r>
            <a:r>
              <a:rPr lang="fa-IR" dirty="0" err="1" smtClean="0">
                <a:cs typeface="B Compset" pitchFamily="2" charset="-78"/>
              </a:rPr>
              <a:t>مولفين</a:t>
            </a:r>
            <a:r>
              <a:rPr lang="fa-IR" dirty="0" smtClean="0">
                <a:cs typeface="B Compset" pitchFamily="2" charset="-78"/>
              </a:rPr>
              <a:t> : دکتر احمد </a:t>
            </a:r>
            <a:r>
              <a:rPr lang="fa-IR" dirty="0" err="1" smtClean="0">
                <a:cs typeface="B Compset" pitchFamily="2" charset="-78"/>
              </a:rPr>
              <a:t>احمد</a:t>
            </a:r>
            <a:r>
              <a:rPr lang="fa-IR" dirty="0" smtClean="0">
                <a:cs typeface="B Compset" pitchFamily="2" charset="-78"/>
              </a:rPr>
              <a:t> پور – دکتر محمود </a:t>
            </a:r>
            <a:r>
              <a:rPr lang="fa-IR" dirty="0" err="1" smtClean="0">
                <a:cs typeface="B Compset" pitchFamily="2" charset="-78"/>
              </a:rPr>
              <a:t>يحيي</a:t>
            </a:r>
            <a:r>
              <a:rPr lang="fa-IR" dirty="0" smtClean="0">
                <a:cs typeface="B Compset" pitchFamily="2" charset="-78"/>
              </a:rPr>
              <a:t> زاده فر</a:t>
            </a:r>
            <a:endParaRPr lang="en-US" dirty="0" smtClean="0">
              <a:cs typeface="B Compset" pitchFamily="2" charset="-78"/>
            </a:endParaRPr>
          </a:p>
          <a:p>
            <a:pPr marL="514350" lvl="0" indent="-514350" algn="r" rtl="1">
              <a:buClr>
                <a:srgbClr val="0070C0"/>
              </a:buClr>
              <a:buFont typeface="+mj-lt"/>
              <a:buAutoNum type="arabicPeriod"/>
            </a:pPr>
            <a:r>
              <a:rPr lang="en-US" dirty="0" smtClean="0">
                <a:cs typeface="B Compset" pitchFamily="2" charset="-78"/>
              </a:rPr>
              <a:t>)</a:t>
            </a:r>
            <a:r>
              <a:rPr lang="fa-IR" dirty="0" err="1" smtClean="0">
                <a:cs typeface="B Compset" pitchFamily="2" charset="-78"/>
              </a:rPr>
              <a:t>مباني</a:t>
            </a:r>
            <a:r>
              <a:rPr lang="fa-IR" dirty="0" smtClean="0">
                <a:cs typeface="B Compset" pitchFamily="2" charset="-78"/>
              </a:rPr>
              <a:t> اقتصاد </a:t>
            </a:r>
            <a:r>
              <a:rPr lang="fa-IR" dirty="0" err="1" smtClean="0">
                <a:cs typeface="B Compset" pitchFamily="2" charset="-78"/>
              </a:rPr>
              <a:t>مهندسي</a:t>
            </a:r>
            <a:r>
              <a:rPr lang="fa-IR" dirty="0" smtClean="0">
                <a:cs typeface="B Compset" pitchFamily="2" charset="-78"/>
              </a:rPr>
              <a:t> </a:t>
            </a:r>
            <a:r>
              <a:rPr lang="en-US" dirty="0" smtClean="0">
                <a:cs typeface="B Compset" pitchFamily="2" charset="-78"/>
              </a:rPr>
              <a:t>(</a:t>
            </a:r>
            <a:r>
              <a:rPr lang="fa-IR" dirty="0" smtClean="0">
                <a:cs typeface="B Compset" pitchFamily="2" charset="-78"/>
              </a:rPr>
              <a:t> </a:t>
            </a:r>
            <a:r>
              <a:rPr lang="fa-IR" dirty="0" err="1" smtClean="0">
                <a:cs typeface="B Compset" pitchFamily="2" charset="-78"/>
              </a:rPr>
              <a:t>تاليف</a:t>
            </a:r>
            <a:r>
              <a:rPr lang="fa-IR" dirty="0" smtClean="0">
                <a:cs typeface="B Compset" pitchFamily="2" charset="-78"/>
              </a:rPr>
              <a:t>: دکتر احمد </a:t>
            </a:r>
            <a:r>
              <a:rPr lang="fa-IR" dirty="0" err="1" smtClean="0">
                <a:cs typeface="B Compset" pitchFamily="2" charset="-78"/>
              </a:rPr>
              <a:t>جعفري</a:t>
            </a:r>
            <a:r>
              <a:rPr lang="fa-IR" dirty="0" smtClean="0">
                <a:cs typeface="B Compset" pitchFamily="2" charset="-78"/>
              </a:rPr>
              <a:t> </a:t>
            </a:r>
            <a:r>
              <a:rPr lang="fa-IR" dirty="0" err="1" smtClean="0">
                <a:cs typeface="B Compset" pitchFamily="2" charset="-78"/>
              </a:rPr>
              <a:t>صميمي</a:t>
            </a:r>
            <a:endParaRPr lang="en-US" dirty="0" smtClean="0">
              <a:cs typeface="B Compset" pitchFamily="2" charset="-78"/>
            </a:endParaRPr>
          </a:p>
          <a:p>
            <a:pPr marL="514350" lvl="0" indent="-514350" algn="r" rtl="1">
              <a:buClr>
                <a:srgbClr val="0070C0"/>
              </a:buClr>
              <a:buFont typeface="+mj-lt"/>
              <a:buAutoNum type="arabicPeriod"/>
            </a:pPr>
            <a:r>
              <a:rPr lang="en-US" dirty="0" smtClean="0">
                <a:cs typeface="B Compset" pitchFamily="2" charset="-78"/>
              </a:rPr>
              <a:t>)</a:t>
            </a:r>
            <a:r>
              <a:rPr lang="fa-IR" dirty="0" err="1" smtClean="0">
                <a:cs typeface="B Compset" pitchFamily="2" charset="-78"/>
              </a:rPr>
              <a:t>مديريت</a:t>
            </a:r>
            <a:r>
              <a:rPr lang="fa-IR" dirty="0" smtClean="0">
                <a:cs typeface="B Compset" pitchFamily="2" charset="-78"/>
              </a:rPr>
              <a:t> و کنترل پروژه  </a:t>
            </a:r>
            <a:r>
              <a:rPr lang="en-US" dirty="0" smtClean="0">
                <a:cs typeface="B Compset" pitchFamily="2" charset="-78"/>
              </a:rPr>
              <a:t>(</a:t>
            </a:r>
            <a:r>
              <a:rPr lang="fa-IR" dirty="0" smtClean="0">
                <a:cs typeface="B Compset" pitchFamily="2" charset="-78"/>
              </a:rPr>
              <a:t> </a:t>
            </a:r>
            <a:r>
              <a:rPr lang="fa-IR" dirty="0" err="1" smtClean="0">
                <a:cs typeface="B Compset" pitchFamily="2" charset="-78"/>
              </a:rPr>
              <a:t>تاليف</a:t>
            </a:r>
            <a:r>
              <a:rPr lang="fa-IR" dirty="0" smtClean="0">
                <a:cs typeface="B Compset" pitchFamily="2" charset="-78"/>
              </a:rPr>
              <a:t> : </a:t>
            </a:r>
            <a:r>
              <a:rPr lang="fa-IR" dirty="0" err="1" smtClean="0">
                <a:cs typeface="B Compset" pitchFamily="2" charset="-78"/>
              </a:rPr>
              <a:t>علي</a:t>
            </a:r>
            <a:r>
              <a:rPr lang="fa-IR" dirty="0" smtClean="0">
                <a:cs typeface="B Compset" pitchFamily="2" charset="-78"/>
              </a:rPr>
              <a:t> </a:t>
            </a:r>
            <a:r>
              <a:rPr lang="fa-IR" dirty="0" err="1" smtClean="0">
                <a:cs typeface="B Compset" pitchFamily="2" charset="-78"/>
              </a:rPr>
              <a:t>حاجي</a:t>
            </a:r>
            <a:r>
              <a:rPr lang="fa-IR" dirty="0" smtClean="0">
                <a:cs typeface="B Compset" pitchFamily="2" charset="-78"/>
              </a:rPr>
              <a:t> </a:t>
            </a:r>
            <a:r>
              <a:rPr lang="fa-IR" dirty="0" err="1" smtClean="0">
                <a:cs typeface="B Compset" pitchFamily="2" charset="-78"/>
              </a:rPr>
              <a:t>شير</a:t>
            </a:r>
            <a:r>
              <a:rPr lang="fa-IR" dirty="0" smtClean="0">
                <a:cs typeface="B Compset" pitchFamily="2" charset="-78"/>
              </a:rPr>
              <a:t> </a:t>
            </a:r>
            <a:r>
              <a:rPr lang="fa-IR" dirty="0" err="1" smtClean="0">
                <a:cs typeface="B Compset" pitchFamily="2" charset="-78"/>
              </a:rPr>
              <a:t>محمدي</a:t>
            </a:r>
            <a:endParaRPr lang="en-US" dirty="0" smtClean="0">
              <a:cs typeface="B Compset" pitchFamily="2" charset="-78"/>
            </a:endParaRPr>
          </a:p>
          <a:p>
            <a:pPr marL="514350" lvl="0" indent="-514350" algn="r" rtl="1">
              <a:buClr>
                <a:srgbClr val="0070C0"/>
              </a:buClr>
              <a:buFont typeface="+mj-lt"/>
              <a:buAutoNum type="arabicPeriod"/>
            </a:pPr>
            <a:r>
              <a:rPr lang="en-US" dirty="0" smtClean="0">
                <a:cs typeface="B Compset" pitchFamily="2" charset="-78"/>
              </a:rPr>
              <a:t>)</a:t>
            </a:r>
            <a:r>
              <a:rPr lang="fa-IR" dirty="0" smtClean="0">
                <a:cs typeface="B Compset" pitchFamily="2" charset="-78"/>
              </a:rPr>
              <a:t> </a:t>
            </a:r>
            <a:r>
              <a:rPr lang="fa-IR" dirty="0" err="1" smtClean="0">
                <a:cs typeface="B Compset" pitchFamily="2" charset="-78"/>
              </a:rPr>
              <a:t>مديريت</a:t>
            </a:r>
            <a:r>
              <a:rPr lang="fa-IR" dirty="0" smtClean="0">
                <a:cs typeface="B Compset" pitchFamily="2" charset="-78"/>
              </a:rPr>
              <a:t> پروژه</a:t>
            </a:r>
            <a:r>
              <a:rPr lang="en-US" dirty="0" smtClean="0">
                <a:cs typeface="B Compset" pitchFamily="2" charset="-78"/>
              </a:rPr>
              <a:t>(</a:t>
            </a:r>
            <a:r>
              <a:rPr lang="fa-IR" dirty="0" smtClean="0">
                <a:cs typeface="B Compset" pitchFamily="2" charset="-78"/>
              </a:rPr>
              <a:t>  </a:t>
            </a:r>
            <a:r>
              <a:rPr lang="fa-IR" dirty="0" err="1" smtClean="0">
                <a:cs typeface="B Compset" pitchFamily="2" charset="-78"/>
              </a:rPr>
              <a:t>تاليف</a:t>
            </a:r>
            <a:r>
              <a:rPr lang="fa-IR" dirty="0" smtClean="0">
                <a:cs typeface="B Compset" pitchFamily="2" charset="-78"/>
              </a:rPr>
              <a:t>: دکتر محمد جواد </a:t>
            </a:r>
            <a:r>
              <a:rPr lang="fa-IR" dirty="0" err="1" smtClean="0">
                <a:cs typeface="B Compset" pitchFamily="2" charset="-78"/>
              </a:rPr>
              <a:t>عاصمي</a:t>
            </a:r>
            <a:r>
              <a:rPr lang="fa-IR" dirty="0" smtClean="0">
                <a:cs typeface="B Compset" pitchFamily="2" charset="-78"/>
              </a:rPr>
              <a:t> پور</a:t>
            </a:r>
            <a:endParaRPr lang="en-US" dirty="0" smtClean="0">
              <a:cs typeface="B Compset" pitchFamily="2" charset="-78"/>
            </a:endParaRPr>
          </a:p>
          <a:p>
            <a:pPr marL="514350" indent="-514350" algn="r">
              <a:buFont typeface="+mj-lt"/>
              <a:buAutoNum type="arabicPeriod"/>
            </a:pPr>
            <a:endParaRPr lang="en-US" dirty="0">
              <a:cs typeface="B Compset" pitchFamily="2" charset="-78"/>
            </a:endParaRPr>
          </a:p>
        </p:txBody>
      </p:sp>
      <p:sp>
        <p:nvSpPr>
          <p:cNvPr id="4" name="Slide Number Placeholder 3"/>
          <p:cNvSpPr>
            <a:spLocks noGrp="1"/>
          </p:cNvSpPr>
          <p:nvPr>
            <p:ph type="sldNum" sz="quarter" idx="12"/>
          </p:nvPr>
        </p:nvSpPr>
        <p:spPr/>
        <p:txBody>
          <a:bodyPr/>
          <a:lstStyle/>
          <a:p>
            <a:r>
              <a:rPr lang="fa-IR" dirty="0" smtClean="0">
                <a:solidFill>
                  <a:schemeClr val="tx1"/>
                </a:solidFill>
              </a:rPr>
              <a:t>96</a:t>
            </a:r>
            <a:endParaRPr lang="en-US" dirty="0">
              <a:solidFill>
                <a:schemeClr val="tx1"/>
              </a:solidFill>
            </a:endParaRPr>
          </a:p>
        </p:txBody>
      </p:sp>
      <p:sp>
        <p:nvSpPr>
          <p:cNvPr id="6" name="Rectangle 5"/>
          <p:cNvSpPr/>
          <p:nvPr/>
        </p:nvSpPr>
        <p:spPr>
          <a:xfrm>
            <a:off x="0" y="6480844"/>
            <a:ext cx="2229969" cy="369332"/>
          </a:xfrm>
          <a:prstGeom prst="rect">
            <a:avLst/>
          </a:prstGeom>
        </p:spPr>
        <p:txBody>
          <a:bodyPr wrap="none">
            <a:spAutoFit/>
          </a:bodyPr>
          <a:lstStyle/>
          <a:p>
            <a:r>
              <a:rPr lang="en-US" b="1" u="sng" dirty="0">
                <a:ln w="50800"/>
                <a:cs typeface="B Nazanin" pitchFamily="2" charset="-78"/>
              </a:rPr>
              <a:t>www.khoramnasab.ir</a:t>
            </a:r>
            <a:endParaRPr lang="en-US" dirty="0"/>
          </a:p>
        </p:txBody>
      </p:sp>
    </p:spTree>
  </p:cSld>
  <p:clrMapOvr>
    <a:masterClrMapping/>
  </p:clrMapOvr>
  <p:transition>
    <p:random/>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Content Placeholder 2"/>
          <p:cNvSpPr>
            <a:spLocks noGrp="1"/>
          </p:cNvSpPr>
          <p:nvPr>
            <p:ph type="subTitle" idx="1"/>
          </p:nvPr>
        </p:nvSpPr>
        <p:spPr>
          <a:xfrm>
            <a:off x="533400" y="1447800"/>
            <a:ext cx="7854696" cy="17526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None/>
            </a:pPr>
            <a:r>
              <a:rPr lang="fa-IR" sz="239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3">
                      <a:satMod val="175000"/>
                      <a:alpha val="40000"/>
                    </a:schemeClr>
                  </a:glow>
                  <a:reflection blurRad="6350" stA="55000" endA="300" endPos="45500" dir="5400000" sy="-100000" algn="bl" rotWithShape="0"/>
                </a:effectLst>
                <a:latin typeface="Andalus" pitchFamily="18" charset="-78"/>
                <a:cs typeface="Andalus" pitchFamily="18" charset="-78"/>
              </a:rPr>
              <a:t>پایان</a:t>
            </a:r>
            <a:endParaRPr lang="en-US" sz="239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3">
                    <a:satMod val="175000"/>
                    <a:alpha val="40000"/>
                  </a:schemeClr>
                </a:glow>
                <a:reflection blurRad="6350" stA="55000" endA="300" endPos="45500" dir="5400000" sy="-100000" algn="bl" rotWithShape="0"/>
              </a:effectLst>
              <a:latin typeface="Andalus" pitchFamily="18" charset="-78"/>
              <a:cs typeface="Andalus" pitchFamily="18" charset="-78"/>
            </a:endParaRP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837</TotalTime>
  <Words>6650</Words>
  <Application>Microsoft Office PowerPoint</Application>
  <PresentationFormat>On-screen Show (4:3)</PresentationFormat>
  <Paragraphs>802</Paragraphs>
  <Slides>97</Slides>
  <Notes>5</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Flow</vt:lpstr>
      <vt:lpstr>بسم الله الرحمن الرحیم</vt:lpstr>
      <vt:lpstr> </vt:lpstr>
      <vt:lpstr>تعريف علم اقتصاد </vt:lpstr>
      <vt:lpstr>Axiom در اقتصاد </vt:lpstr>
      <vt:lpstr>برخی واژه های  اقتصادی </vt:lpstr>
      <vt:lpstr>موضوع اقتصاد مهندسي ومفاهيم اساسي آن</vt:lpstr>
      <vt:lpstr>PowerPoint Presentation</vt:lpstr>
      <vt:lpstr>مفاهيم اساسي اقتصاد مهندسي </vt:lpstr>
      <vt:lpstr>PowerPoint Presentation</vt:lpstr>
      <vt:lpstr>فرآيند تصميم گيري </vt:lpstr>
      <vt:lpstr>نقش تحليل اقتصاد مهندسي</vt:lpstr>
      <vt:lpstr>PowerPoint Presentation</vt:lpstr>
      <vt:lpstr>برخي از سوالات و مسائلي که اقتصاد مهندسي قادر است به آنها پاسخ دهد عبارتند از:  </vt:lpstr>
      <vt:lpstr>دو نکته درتمامي سوالات مشاهده مي شود: </vt:lpstr>
      <vt:lpstr>رابطه اقتصاد با مهندسي  </vt:lpstr>
      <vt:lpstr>PowerPoint Presentation</vt:lpstr>
      <vt:lpstr>طرح و برنامه   Project &amp;  Plan </vt:lpstr>
      <vt:lpstr>PowerPoint Presentation</vt:lpstr>
      <vt:lpstr>PowerPoint Presentation</vt:lpstr>
      <vt:lpstr>طبقه بندي طرحها </vt:lpstr>
      <vt:lpstr>طرحهاي ساختاري يا بنياني  Structural Projects   </vt:lpstr>
      <vt:lpstr>طرحهاي حاشيه اي   Marginal Projects  </vt:lpstr>
      <vt:lpstr>نوع ديگر تقسيم يندي </vt:lpstr>
      <vt:lpstr>طرحهاي مکمل  Completed Projects  </vt:lpstr>
      <vt:lpstr>طرحهاي جانشين  Substition Projects   </vt:lpstr>
      <vt:lpstr>جريان وجوه نقدي يک طرح Cash Flow of a Project))  </vt:lpstr>
      <vt:lpstr>جريان اوليه</vt:lpstr>
      <vt:lpstr>جريان عملياتي </vt:lpstr>
      <vt:lpstr>جريان نهايي </vt:lpstr>
      <vt:lpstr>مثال:</vt:lpstr>
      <vt:lpstr>عمر طرح</vt:lpstr>
      <vt:lpstr>عمر فيزيکي </vt:lpstr>
      <vt:lpstr>عمر اقتصادي</vt:lpstr>
      <vt:lpstr>مفهوم ارزش زماني پول</vt:lpstr>
      <vt:lpstr>PowerPoint Presentation</vt:lpstr>
      <vt:lpstr>PowerPoint Presentation</vt:lpstr>
      <vt:lpstr>اصطلاحات ارزش زماني پول </vt:lpstr>
      <vt:lpstr>PowerPoint Presentation</vt:lpstr>
      <vt:lpstr>نرخ تنزيل:  نرخي است که ارزش پول از زمان آتي به زمان حال به آن مقدار کاهش مي يابد.  نرخ بهره:  نسبت بهره سرمايه به اصل سرمايه نرخ بهره مي باشد .  </vt:lpstr>
      <vt:lpstr>PowerPoint Presentation</vt:lpstr>
      <vt:lpstr>PowerPoint Presentation</vt:lpstr>
      <vt:lpstr>PowerPoint Presentation</vt:lpstr>
      <vt:lpstr>رابطه هاي بين مبلغهاي واحد پولي </vt:lpstr>
      <vt:lpstr>PowerPoint Presentation</vt:lpstr>
      <vt:lpstr>PowerPoint Presentation</vt:lpstr>
      <vt:lpstr>جدول سود مرکب براي يک مبلغ واحد</vt:lpstr>
      <vt:lpstr>PowerPoint Presentation</vt:lpstr>
      <vt:lpstr>PowerPoint Presentation</vt:lpstr>
      <vt:lpstr>PowerPoint Presentation</vt:lpstr>
      <vt:lpstr> </vt:lpstr>
      <vt:lpstr>PowerPoint Presentation</vt:lpstr>
      <vt:lpstr>بهره و نرخ بهره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مباحث نوین تصمیم گیری</vt:lpstr>
      <vt:lpstr> تکنیک های MADM </vt:lpstr>
      <vt:lpstr>TOPSIS (Technique For Order Preference by Similarity to Ideal Solution) </vt:lpstr>
      <vt:lpstr> ماتریس تصمیم</vt:lpstr>
      <vt:lpstr>انجام این روش مستلزم طی گام های ذیل است: </vt:lpstr>
      <vt:lpstr> </vt:lpstr>
      <vt:lpstr> </vt:lpstr>
      <vt:lpstr> </vt:lpstr>
      <vt:lpstr> </vt:lpstr>
      <vt:lpstr>2.AHP (Analytic Hierancy Process) </vt:lpstr>
      <vt:lpstr>کاربرد های AHP:</vt:lpstr>
      <vt:lpstr>سطح هدف    سطح معیارها     سطح گزینه ها    هر کدام از معیار ها نیز میتوانند دارای زیرمعیار هایی باشند. مثلا شاخص کیفیت می تواند دارای زیر معیار های کیفیت خدمات پس از فروش و ایمنی باشد.  </vt:lpstr>
      <vt:lpstr>تکنیک AHP شامل گامهای ذیل است </vt:lpstr>
      <vt:lpstr> </vt:lpstr>
      <vt:lpstr> </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Passargad</dc:creator>
  <cp:lastModifiedBy>N!MA</cp:lastModifiedBy>
  <cp:revision>128</cp:revision>
  <dcterms:created xsi:type="dcterms:W3CDTF">2015-11-13T12:29:47Z</dcterms:created>
  <dcterms:modified xsi:type="dcterms:W3CDTF">2017-03-12T06:42:27Z</dcterms:modified>
</cp:coreProperties>
</file>