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8" r:id="rId2"/>
    <p:sldId id="275" r:id="rId3"/>
    <p:sldId id="257" r:id="rId4"/>
    <p:sldId id="259" r:id="rId5"/>
    <p:sldId id="261" r:id="rId6"/>
    <p:sldId id="262" r:id="rId7"/>
    <p:sldId id="263" r:id="rId8"/>
    <p:sldId id="268" r:id="rId9"/>
    <p:sldId id="266" r:id="rId10"/>
    <p:sldId id="267" r:id="rId11"/>
    <p:sldId id="264" r:id="rId12"/>
    <p:sldId id="265" r:id="rId13"/>
    <p:sldId id="277" r:id="rId14"/>
    <p:sldId id="269" r:id="rId15"/>
    <p:sldId id="270" r:id="rId16"/>
    <p:sldId id="271" r:id="rId17"/>
    <p:sldId id="274" r:id="rId18"/>
    <p:sldId id="276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68BA5A"/>
    <a:srgbClr val="00FF99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050AA2-E83D-4097-B909-0DCF7A00CF73}" type="datetimeFigureOut">
              <a:rPr lang="fa-IR" smtClean="0"/>
              <a:t>03/07/1438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C6F2FC-6C98-4B41-9DB2-6FFAF82FD785}" type="slidenum">
              <a:rPr lang="fa-IR" smtClean="0"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e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تأثیرات عدم آگاهی مدیران از احساسات و</a:t>
            </a:r>
            <a:b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عواطف مشتریان</a:t>
            </a:r>
            <a:endParaRPr lang="fa-IR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439" y="1607331"/>
            <a:ext cx="8429684" cy="17023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1-تأثیر بر توانایی گوش سپردن به مشتریان</a:t>
            </a:r>
          </a:p>
          <a:p>
            <a:pPr>
              <a:buNone/>
            </a:pPr>
            <a:endParaRPr 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2-تأثیر بر ایجاد و حفظ رابطه با مشتریان و همکاران</a:t>
            </a:r>
            <a:endParaRPr lang="fa-I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28" y="3407271"/>
            <a:ext cx="4450519" cy="297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93308" cy="758952"/>
          </a:xfrm>
        </p:spPr>
        <p:txBody>
          <a:bodyPr>
            <a:noAutofit/>
          </a:bodyPr>
          <a:lstStyle/>
          <a:p>
            <a:r>
              <a:rPr lang="fa-I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تحمل بار کاری مفرط و فشار روانی بر مدیران</a:t>
            </a:r>
            <a:endParaRPr lang="fa-I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1-وجود طوفان اطلاعات</a:t>
            </a:r>
          </a:p>
          <a:p>
            <a:pPr>
              <a:buNone/>
            </a:pP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2-افزایش رابطه ها</a:t>
            </a:r>
          </a:p>
          <a:p>
            <a:pPr>
              <a:buNone/>
            </a:pP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3-واهمه مدیران از تفویض اختیار</a:t>
            </a:r>
          </a:p>
          <a:p>
            <a:pPr>
              <a:buNone/>
            </a:pP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4-الگوهای ضعیف</a:t>
            </a:r>
          </a:p>
          <a:p>
            <a:pPr>
              <a:buNone/>
            </a:pP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5-سپر محافظ</a:t>
            </a:r>
            <a:endParaRPr lang="fa-I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" y="4131212"/>
            <a:ext cx="5434937" cy="25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214974" cy="785818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افزایش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EQ</a:t>
            </a:r>
            <a:r>
              <a:rPr lang="fa-I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تیم (سازمان)</a:t>
            </a:r>
            <a:endParaRPr lang="fa-I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بررسی سطح </a:t>
            </a:r>
            <a:r>
              <a:rPr lang="en-US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EQ</a:t>
            </a: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داوطلبان هنگام استخدام</a:t>
            </a:r>
          </a:p>
          <a:p>
            <a:pPr>
              <a:buNone/>
            </a:pPr>
            <a:endParaRPr lang="fa-IR" sz="28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تشویق کارکنان قدیمی در واحد رسیدگی به شکایات</a:t>
            </a:r>
          </a:p>
          <a:p>
            <a:pPr>
              <a:buNone/>
            </a:pPr>
            <a:endParaRPr lang="fa-IR" sz="28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بررسی خدمات شرکت خود بصورت مشتری ناشناس</a:t>
            </a:r>
          </a:p>
          <a:p>
            <a:pPr>
              <a:buNone/>
            </a:pPr>
            <a:endParaRPr lang="fa-IR" sz="28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 استفاده از خدمات رقبای خود بصورت مشتری ناشناس</a:t>
            </a:r>
          </a:p>
          <a:p>
            <a:pPr>
              <a:buNone/>
            </a:pPr>
            <a:endParaRPr lang="fa-IR" sz="28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 صحبت با تیم خود درباره نحوه برخورد با مسائل بسیار دشوار</a:t>
            </a:r>
            <a:endParaRPr lang="fa-IR" sz="24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7820"/>
            <a:ext cx="3664294" cy="280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68B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چرا پرورش و رشد هوش عاطفی مهم است</a:t>
            </a:r>
            <a:endParaRPr lang="fa-IR" sz="4000" dirty="0">
              <a:solidFill>
                <a:srgbClr val="68B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76614" y="2132856"/>
            <a:ext cx="3629058" cy="4392488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1-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ایجاد حس مسئولیت پذیری</a:t>
            </a:r>
          </a:p>
          <a:p>
            <a:endParaRPr lang="fa-I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/>
              <a:t>2-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ایجاد زندگی شاد و با نشاط</a:t>
            </a:r>
          </a:p>
          <a:p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/>
              <a:t>3-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برخورد بهتر با موقعیتهای خطرناک</a:t>
            </a:r>
          </a:p>
          <a:p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/>
              <a:t>4-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ایجاد روحیه همکاری و کمک به دیگران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2276872"/>
            <a:ext cx="4920456" cy="36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cs typeface="B Nazanin" pitchFamily="2" charset="-78"/>
              </a:rPr>
              <a:t>هوش خود را ارزیابی کنید</a:t>
            </a:r>
            <a:endParaRPr lang="fa-IR" sz="4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71604" y="2428868"/>
          <a:ext cx="5929354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7853"/>
                <a:gridCol w="2911501"/>
              </a:tblGrid>
              <a:tr h="500068"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dirty="0" smtClean="0">
                          <a:solidFill>
                            <a:srgbClr val="000000"/>
                          </a:solidFill>
                          <a:cs typeface="B Nazanin" pitchFamily="2" charset="-78"/>
                        </a:rPr>
                        <a:t>گزاره</a:t>
                      </a:r>
                      <a:endParaRPr lang="fa-IR" sz="3600" b="1" dirty="0">
                        <a:solidFill>
                          <a:srgbClr val="0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ام</a:t>
                      </a:r>
                      <a:r>
                        <a:rPr lang="fa-IR" sz="36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تیاز</a:t>
                      </a:r>
                      <a:endParaRPr lang="fa-IR" sz="36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شدیداً موافق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5</a:t>
                      </a:r>
                      <a:endParaRPr lang="fa-IR" sz="24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تا حدی موافق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4</a:t>
                      </a:r>
                      <a:endParaRPr lang="fa-IR" sz="24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نه موافق و نه مخالف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3</a:t>
                      </a:r>
                      <a:endParaRPr lang="fa-IR" sz="24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تا حدی مخالف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2</a:t>
                      </a:r>
                      <a:endParaRPr lang="fa-IR" sz="24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Nazanin" pitchFamily="2" charset="-78"/>
                        </a:rPr>
                        <a:t>شدیداً مخالف</a:t>
                      </a:r>
                      <a:endParaRPr lang="fa-IR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00B050"/>
                          </a:solidFill>
                          <a:cs typeface="B Nazanin" pitchFamily="2" charset="-78"/>
                        </a:rPr>
                        <a:t>1</a:t>
                      </a:r>
                      <a:endParaRPr lang="fa-IR" sz="2400" b="1" dirty="0">
                        <a:solidFill>
                          <a:srgbClr val="00B05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خلاصه:</a:t>
            </a:r>
            <a:endParaRPr lang="fa-I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715436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مشتریان هنگام شکایت و در برخورد با شرکت ممکن است چهار رفتار جسورانه، منفعلانه، تهاجمی و یا منفعلانه- تهاجمی داشته باشند. پس شرکت و مسئول رسیدگی به شکایات نباید در واکنش به رفتار مشتری با رفتاری از                 همان دسته اقدام نمایند.</a:t>
            </a:r>
          </a:p>
          <a:p>
            <a:pPr algn="ctr">
              <a:buNone/>
            </a:pPr>
            <a:endParaRPr lang="fa-I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ctr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2-کارمندان پاسخگو به شکایات باید از درجه بالایی از هوش عاطفی برخوردار باشند.</a:t>
            </a:r>
          </a:p>
          <a:p>
            <a:pPr algn="ctr">
              <a:buNone/>
            </a:pPr>
            <a:endParaRPr lang="fa-I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ctr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رفتار مناسب مستلزم داشتن هوش عاطفی مناسبی است.          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                        </a:t>
            </a:r>
          </a:p>
          <a:p>
            <a:pPr algn="ctr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b="1" u="sng" dirty="0" smtClean="0">
                <a:solidFill>
                  <a:srgbClr val="FF0000"/>
                </a:solidFill>
                <a:cs typeface="B Nazanin" pitchFamily="2" charset="-78"/>
              </a:rPr>
              <a:t>در نتیجه: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در شرکتها باید هوش عاطفی در بدو استخدام و بعد از آن مورد توجه بوده و رشد یابد.</a:t>
            </a:r>
            <a:endParaRPr lang="fa-IR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a-IR" sz="4400" b="1" dirty="0" smtClean="0">
                <a:cs typeface="B Nazanin" pitchFamily="2" charset="-78"/>
              </a:rPr>
              <a:t>ارسطو:</a:t>
            </a:r>
          </a:p>
          <a:p>
            <a:pPr marL="0" indent="0" algn="just">
              <a:buNone/>
            </a:pPr>
            <a:r>
              <a:rPr lang="fa-I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باید بدانید که عصبانی شدن آسان است، همه می توانند عصبانی شوند اما عصبانی شدن در برابر شخص مناسب، به میزان مناسب، در زمان مناسب، به دلیل مناسب و به روش مناسب آسان نیست.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71" y="3863181"/>
            <a:ext cx="3573016" cy="223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42942"/>
          </a:xfrm>
        </p:spPr>
        <p:txBody>
          <a:bodyPr>
            <a:noAutofit/>
          </a:bodyPr>
          <a:lstStyle/>
          <a:p>
            <a:r>
              <a:rPr lang="fa-I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منابع:</a:t>
            </a:r>
            <a:endParaRPr lang="fa-I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8092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کتاب مدیریت شکایت مشتریان</a:t>
            </a:r>
          </a:p>
          <a:p>
            <a:pPr>
              <a:buNone/>
            </a:pPr>
            <a:r>
              <a:rPr lang="fa-I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سارا کوک، ترجمه و تلخیص: دکتر سید حمزه خرم نسب، دکتر احمد روستا</a:t>
            </a:r>
          </a:p>
          <a:p>
            <a:pPr algn="ctr">
              <a:buNone/>
            </a:pPr>
            <a:endParaRPr lang="fa-IR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rgbClr val="7030A0"/>
                </a:solidFill>
                <a:cs typeface="B Nazanin" pitchFamily="2" charset="-78"/>
              </a:rPr>
              <a:t>2- سایتهای اینترنتی</a:t>
            </a:r>
          </a:p>
          <a:p>
            <a:pPr algn="ctr">
              <a:buNone/>
            </a:pPr>
            <a:endParaRPr lang="fa-IR" b="1" dirty="0" smtClean="0">
              <a:solidFill>
                <a:srgbClr val="0033CC"/>
              </a:solidFill>
              <a:cs typeface="B Nazanin" pitchFamily="2" charset="-78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9" b="19939"/>
          <a:stretch>
            <a:fillRect/>
          </a:stretch>
        </p:blipFill>
        <p:spPr>
          <a:xfrm>
            <a:off x="827584" y="3645024"/>
            <a:ext cx="1716801" cy="2399720"/>
          </a:xfrm>
          <a:prstGeom prst="rect">
            <a:avLst/>
          </a:prstGeom>
          <a:solidFill>
            <a:srgbClr val="E3DED1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4643446"/>
            <a:ext cx="7772400" cy="928695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 تشکر از توجه شما</a:t>
            </a:r>
            <a:endParaRPr lang="fa-I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08912" cy="1224136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استاد مربوطه:</a:t>
            </a:r>
            <a:br>
              <a:rPr lang="fa-IR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fa-IR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دکتر سید حمزه خرم نسب </a:t>
            </a:r>
            <a:endParaRPr lang="fa-IR" sz="32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3789040"/>
            <a:ext cx="8229600" cy="22145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a-IR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تهیه کنندگان:</a:t>
            </a:r>
          </a:p>
          <a:p>
            <a:pPr algn="ctr">
              <a:buNone/>
            </a:pPr>
            <a:endParaRPr lang="fa-IR" sz="3200" b="1" dirty="0" smtClean="0">
              <a:cs typeface="B Nazanin" pitchFamily="2" charset="-78"/>
            </a:endParaRPr>
          </a:p>
          <a:p>
            <a:pPr>
              <a:buNone/>
            </a:pP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1- </a:t>
            </a:r>
            <a:r>
              <a:rPr lang="fa-I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مهدی اسماعیل زاده        </a:t>
            </a:r>
            <a:r>
              <a:rPr lang="en-US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a-I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954108100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7</a:t>
            </a:r>
            <a:endParaRPr lang="fa-IR" sz="2400" b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2- خانم فاطمه رِئیسی         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954108100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8</a:t>
            </a: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   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3- خلیل سلایی            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a-IR" sz="2400" b="1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9541081009</a:t>
            </a:r>
            <a:endParaRPr lang="fa-IR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88619"/>
            <a:ext cx="1485900" cy="18002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7158" y="285728"/>
            <a:ext cx="8229600" cy="7670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«</a:t>
            </a:r>
            <a:r>
              <a:rPr lang="fa-IR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a-IR" sz="4400" b="1" dirty="0" smtClean="0">
                <a:solidFill>
                  <a:srgbClr val="6666FF"/>
                </a:solidFill>
                <a:latin typeface="Andalus" pitchFamily="18" charset="-78"/>
                <a:cs typeface="Andalus" pitchFamily="18" charset="-78"/>
              </a:rPr>
              <a:t>مدیریت شکایت مشتریان </a:t>
            </a:r>
            <a:r>
              <a:rPr lang="fa-IR" sz="32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»</a:t>
            </a:r>
            <a:endParaRPr lang="fa-IR" sz="32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14554"/>
            <a:ext cx="8534182" cy="710390"/>
          </a:xfrm>
        </p:spPr>
        <p:txBody>
          <a:bodyPr>
            <a:noAutofit/>
          </a:bodyPr>
          <a:lstStyle/>
          <a:p>
            <a:r>
              <a:rPr lang="fa-IR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 های برقراری ارتباط و هوش عاطفی</a:t>
            </a:r>
            <a:r>
              <a:rPr lang="fa-IR" sz="6000" b="1" dirty="0" smtClean="0"/>
              <a:t/>
            </a:r>
            <a:br>
              <a:rPr lang="fa-IR" sz="6000" b="1" dirty="0" smtClean="0"/>
            </a:br>
            <a:endParaRPr lang="fa-IR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847"/>
            <a:ext cx="6858000" cy="4482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smtClean="0">
                <a:solidFill>
                  <a:srgbClr val="002060"/>
                </a:solidFill>
                <a:cs typeface="B Nazanin" pitchFamily="2" charset="-78"/>
              </a:rPr>
              <a:t>روشهایی </a:t>
            </a: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که افراد برای شکایت انتخاب می کنند</a:t>
            </a:r>
            <a:endParaRPr lang="fa-IR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جسورانه</a:t>
            </a:r>
          </a:p>
          <a:p>
            <a:pPr algn="just">
              <a:buNone/>
            </a:pP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منفعلانه</a:t>
            </a:r>
          </a:p>
          <a:p>
            <a:pPr algn="just">
              <a:buNone/>
            </a:pP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تهاجمی</a:t>
            </a:r>
          </a:p>
          <a:p>
            <a:pPr algn="just">
              <a:buNone/>
            </a:pP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</a:t>
            </a:r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منفعلانه-تهاجمی</a:t>
            </a:r>
          </a:p>
          <a:p>
            <a:pPr algn="just"/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66912"/>
            <a:ext cx="5710408" cy="347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199338" cy="107157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کارمندان رسیدگی به شکایت چه راهی را برای پاسخگویی انتخاب می کنند</a:t>
            </a:r>
            <a:endParaRPr lang="fa-I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8643998" cy="4525963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smtClean="0">
                <a:cs typeface="B Nazanin" pitchFamily="2" charset="-78"/>
              </a:rPr>
              <a:t>یکی از مهمترین عامل در رسیدگی به شکایات، رفتار (که نوعی گزینش یا انتخاب است) می باشد.</a:t>
            </a:r>
          </a:p>
          <a:p>
            <a:pPr algn="just"/>
            <a:endParaRPr lang="fa-IR" sz="2400" b="1" dirty="0" smtClean="0">
              <a:cs typeface="B Nazanin" pitchFamily="2" charset="-78"/>
            </a:endParaRPr>
          </a:p>
          <a:p>
            <a:pPr algn="just"/>
            <a:r>
              <a:rPr lang="fa-IR" sz="2400" b="1" dirty="0" smtClean="0">
                <a:cs typeface="B Nazanin" pitchFamily="2" charset="-78"/>
              </a:rPr>
              <a:t>در مواجهه با رفتارهای جسورانه، منفعلانه، تهاجمی و منفعلانه- تهاجمی نباید با نیش و کنایه پاسخ مشتری را داد.</a:t>
            </a:r>
            <a:endParaRPr lang="fa-IR" sz="24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3910"/>
            <a:ext cx="4536504" cy="29172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14"/>
            <a:ext cx="7543824" cy="1000132"/>
          </a:xfrm>
        </p:spPr>
        <p:txBody>
          <a:bodyPr>
            <a:normAutofit/>
          </a:bodyPr>
          <a:lstStyle/>
          <a:p>
            <a:r>
              <a:rPr lang="fa-IR" sz="3600" b="1" i="1" dirty="0" smtClean="0">
                <a:solidFill>
                  <a:srgbClr val="002060"/>
                </a:solidFill>
                <a:cs typeface="B Nazanin" pitchFamily="2" charset="-78"/>
              </a:rPr>
              <a:t>در پاسخگویی به مشتریان جسورانه عمل کنید:</a:t>
            </a:r>
            <a:endParaRPr lang="fa-IR" sz="3600" b="1" i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1- طرز فکر مثبت</a:t>
            </a:r>
          </a:p>
          <a:p>
            <a:pPr>
              <a:buNone/>
            </a:pP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2- نفس عمیق کشیدن</a:t>
            </a:r>
          </a:p>
          <a:p>
            <a:pPr>
              <a:buNone/>
            </a:pP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3-تفکر قبل از بیان</a:t>
            </a:r>
          </a:p>
          <a:p>
            <a:pPr>
              <a:buNone/>
            </a:pP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4- عدم توقف رو به رو</a:t>
            </a: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15244"/>
            <a:ext cx="4262832" cy="476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هوش عاطفی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EQ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1044" y="1340768"/>
            <a:ext cx="8443914" cy="1617336"/>
          </a:xfrm>
        </p:spPr>
        <p:txBody>
          <a:bodyPr>
            <a:normAutofit/>
          </a:bodyPr>
          <a:lstStyle/>
          <a:p>
            <a:pPr marL="180975" indent="-180975" algn="ctr">
              <a:buNone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شناخت و کنترل عواطف و هیجانات، یا بطور کلی توانایی خواندن احساسات و پاسخ به آن به یک روش مناسب.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3412042" cy="40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چگونه می توان انسانهایی با هوش عاطفی بالا را شناخت.</a:t>
            </a:r>
            <a:endParaRPr lang="fa-I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1-شناخت اطرا فیان</a:t>
            </a:r>
          </a:p>
          <a:p>
            <a:pPr>
              <a:buNone/>
            </a:pPr>
            <a:endParaRPr lang="fa-I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2-خود کنترلی</a:t>
            </a:r>
          </a:p>
          <a:p>
            <a:pPr>
              <a:buNone/>
            </a:pPr>
            <a:endParaRPr lang="fa-I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3-خود آگاهی</a:t>
            </a:r>
          </a:p>
          <a:p>
            <a:pPr>
              <a:buNone/>
            </a:pPr>
            <a:endParaRPr lang="fa-I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4-همدلی</a:t>
            </a:r>
          </a:p>
          <a:p>
            <a:pPr>
              <a:buNone/>
            </a:pPr>
            <a:endParaRPr lang="fa-I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5-توانایی روبرو شدن با احساسات سخت</a:t>
            </a:r>
            <a:endParaRPr lang="fa-I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27048"/>
            <a:ext cx="5724128" cy="380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00990" cy="714380"/>
          </a:xfrm>
        </p:spPr>
        <p:txBody>
          <a:bodyPr>
            <a:no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بسیاری از مدیران بی عاطفه هستند</a:t>
            </a:r>
            <a:endParaRPr lang="fa-I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857256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عدم آگاهی مدیران از احساسات مشتریان</a:t>
            </a:r>
          </a:p>
          <a:p>
            <a:pPr>
              <a:buNone/>
            </a:pPr>
            <a:endParaRPr lang="fa-I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حقایق بجای عواطف</a:t>
            </a:r>
          </a:p>
          <a:p>
            <a:pPr>
              <a:buNone/>
            </a:pPr>
            <a:endParaRPr lang="fa-I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None/>
            </a:pPr>
            <a:r>
              <a:rPr lang="fa-I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منطق بجای حساسیت ها</a:t>
            </a:r>
            <a:endParaRPr lang="fa-I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" y="2780928"/>
            <a:ext cx="5434232" cy="309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</TotalTime>
  <Words>527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استاد مربوطه: دکتر سید حمزه خرم نسب </vt:lpstr>
      <vt:lpstr>روش های برقراری ارتباط و هوش عاطفی </vt:lpstr>
      <vt:lpstr>روشهایی که افراد برای شکایت انتخاب می کنند</vt:lpstr>
      <vt:lpstr>کارمندان رسیدگی به شکایت چه راهی را برای پاسخگویی انتخاب می کنند</vt:lpstr>
      <vt:lpstr>در پاسخگویی به مشتریان جسورانه عمل کنید:</vt:lpstr>
      <vt:lpstr>هوش عاطفی (EQ)</vt:lpstr>
      <vt:lpstr>چگونه می توان انسانهایی با هوش عاطفی بالا را شناخت.</vt:lpstr>
      <vt:lpstr>بسیاری از مدیران بی عاطفه هستند</vt:lpstr>
      <vt:lpstr>تأثیرات عدم آگاهی مدیران از احساسات و عواطف مشتریان</vt:lpstr>
      <vt:lpstr>تحمل بار کاری مفرط و فشار روانی بر مدیران</vt:lpstr>
      <vt:lpstr>افزایش EQ تیم (سازمان)</vt:lpstr>
      <vt:lpstr>چرا پرورش و رشد هوش عاطفی مهم است</vt:lpstr>
      <vt:lpstr>هوش خود را ارزیابی کنید</vt:lpstr>
      <vt:lpstr>خلاصه:</vt:lpstr>
      <vt:lpstr>PowerPoint Presentation</vt:lpstr>
      <vt:lpstr>منابع: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روشهای که افراد برای شکایت انتخاب میکنند</dc:title>
  <dc:creator>577960</dc:creator>
  <cp:lastModifiedBy>khalil</cp:lastModifiedBy>
  <cp:revision>48</cp:revision>
  <dcterms:created xsi:type="dcterms:W3CDTF">2016-11-23T07:45:38Z</dcterms:created>
  <dcterms:modified xsi:type="dcterms:W3CDTF">2016-12-06T08:26:33Z</dcterms:modified>
</cp:coreProperties>
</file>