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BFA02C-3898-4BE5-8BEC-AD6DB8F3E082}"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BFAB-77DA-4CC7-BC91-0D30EB7D0E98}"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FA02C-3898-4BE5-8BEC-AD6DB8F3E082}"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FA02C-3898-4BE5-8BEC-AD6DB8F3E082}"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BBFA02C-3898-4BE5-8BEC-AD6DB8F3E082}"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BFAB-77DA-4CC7-BC91-0D30EB7D0E98}"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FA02C-3898-4BE5-8BEC-AD6DB8F3E082}"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BBFA02C-3898-4BE5-8BEC-AD6DB8F3E082}"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BFA02C-3898-4BE5-8BEC-AD6DB8F3E082}"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BFA02C-3898-4BE5-8BEC-AD6DB8F3E082}"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FA02C-3898-4BE5-8BEC-AD6DB8F3E082}"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FA02C-3898-4BE5-8BEC-AD6DB8F3E082}"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FA02C-3898-4BE5-8BEC-AD6DB8F3E082}"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5BFAB-77DA-4CC7-BC91-0D30EB7D0E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BFA02C-3898-4BE5-8BEC-AD6DB8F3E082}" type="datetimeFigureOut">
              <a:rPr lang="en-US" smtClean="0"/>
              <a:t>5/14/2017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785BFAB-77DA-4CC7-BC91-0D30EB7D0E9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302840" y="1844824"/>
            <a:ext cx="8229600" cy="4536504"/>
          </a:xfrm>
        </p:spPr>
        <p:txBody>
          <a:bodyPr>
            <a:normAutofit fontScale="92500" lnSpcReduction="10000"/>
          </a:bodyPr>
          <a:lstStyle/>
          <a:p>
            <a:pPr marL="0" indent="0" algn="r">
              <a:buNone/>
            </a:pPr>
            <a:r>
              <a:rPr lang="fa-IR" sz="2400" b="1" i="1" dirty="0" smtClean="0">
                <a:solidFill>
                  <a:srgbClr val="FF0000"/>
                </a:solidFill>
              </a:rPr>
              <a:t>موضوع درس:معیارهای عقلانی مقابل معیار های خود </a:t>
            </a:r>
            <a:r>
              <a:rPr lang="fa-IR" sz="2400" b="1" i="1" dirty="0" smtClean="0">
                <a:solidFill>
                  <a:srgbClr val="FF0000"/>
                </a:solidFill>
              </a:rPr>
              <a:t>بینا</a:t>
            </a:r>
            <a:r>
              <a:rPr lang="fa-IR" sz="2400" b="1" i="1" dirty="0" smtClean="0">
                <a:solidFill>
                  <a:srgbClr val="FF0000"/>
                </a:solidFill>
              </a:rPr>
              <a:t>نه</a:t>
            </a:r>
          </a:p>
          <a:p>
            <a:pPr marL="0" indent="0" algn="r">
              <a:buNone/>
            </a:pPr>
            <a:r>
              <a:rPr lang="fa-IR" sz="2400" b="1" i="1" dirty="0" smtClean="0">
                <a:solidFill>
                  <a:srgbClr val="FF0000"/>
                </a:solidFill>
              </a:rPr>
              <a:t>وتامل چابک</a:t>
            </a:r>
          </a:p>
          <a:p>
            <a:pPr marL="0" indent="0" algn="r">
              <a:buNone/>
            </a:pPr>
            <a:endParaRPr lang="fa-IR" sz="2400" b="1" i="1" dirty="0" smtClean="0">
              <a:solidFill>
                <a:srgbClr val="FF0000"/>
              </a:solidFill>
            </a:endParaRPr>
          </a:p>
          <a:p>
            <a:pPr marL="0" indent="0" algn="r">
              <a:buNone/>
            </a:pPr>
            <a:endParaRPr lang="fa-IR" sz="2400" b="1" i="1" dirty="0">
              <a:solidFill>
                <a:srgbClr val="FF0000"/>
              </a:solidFill>
            </a:endParaRPr>
          </a:p>
          <a:p>
            <a:pPr marL="0" indent="0" algn="r">
              <a:buNone/>
            </a:pPr>
            <a:r>
              <a:rPr lang="fa-IR" sz="2400" b="1" i="1" dirty="0" smtClean="0">
                <a:solidFill>
                  <a:srgbClr val="FF0000"/>
                </a:solidFill>
              </a:rPr>
              <a:t>استادمربوطه:دکترسیدحمزه خرم نسب</a:t>
            </a:r>
          </a:p>
          <a:p>
            <a:pPr marL="0" indent="0" algn="r">
              <a:buNone/>
            </a:pPr>
            <a:endParaRPr lang="fa-IR" sz="2400" b="1" i="1" dirty="0">
              <a:solidFill>
                <a:srgbClr val="FF0000"/>
              </a:solidFill>
            </a:endParaRPr>
          </a:p>
          <a:p>
            <a:pPr marL="0" indent="0" algn="r">
              <a:buNone/>
            </a:pPr>
            <a:r>
              <a:rPr lang="fa-IR" sz="2400" b="1" i="1" dirty="0" smtClean="0">
                <a:solidFill>
                  <a:srgbClr val="FF0000"/>
                </a:solidFill>
              </a:rPr>
              <a:t>گردآورندگان:محمد مزعلی فرحانی,معین مالکیان,خندان</a:t>
            </a:r>
          </a:p>
          <a:p>
            <a:pPr marL="0" indent="0" algn="r">
              <a:buNone/>
            </a:pPr>
            <a:endParaRPr lang="fa-IR" sz="2400" b="1" i="1" dirty="0">
              <a:solidFill>
                <a:srgbClr val="FF0000"/>
              </a:solidFill>
            </a:endParaRPr>
          </a:p>
          <a:p>
            <a:pPr marL="0" indent="0" algn="r">
              <a:buNone/>
            </a:pPr>
            <a:r>
              <a:rPr lang="fa-IR" sz="2400" b="1" i="1" dirty="0" smtClean="0">
                <a:solidFill>
                  <a:srgbClr val="FF0000"/>
                </a:solidFill>
              </a:rPr>
              <a:t>رشته بهداشت وایمنی محیط کار</a:t>
            </a:r>
          </a:p>
          <a:p>
            <a:pPr marL="0" indent="0" algn="r">
              <a:buNone/>
            </a:pPr>
            <a:r>
              <a:rPr lang="fa-IR" sz="2400" b="1" i="1" dirty="0"/>
              <a:t> </a:t>
            </a:r>
            <a:r>
              <a:rPr lang="fa-IR" sz="2400" b="1" i="1" dirty="0" smtClean="0"/>
              <a:t>                                     بهار96</a:t>
            </a:r>
            <a:endParaRPr lang="fa-IR" sz="2400" b="1" i="1" dirty="0"/>
          </a:p>
        </p:txBody>
      </p:sp>
      <p:pic>
        <p:nvPicPr>
          <p:cNvPr id="1027" name="Picture 3" descr="C:\Users\fyaco\Desktop\142849221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277385"/>
            <a:ext cx="8064897" cy="1280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yaco\Desktop\r_7_15072712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21088"/>
            <a:ext cx="1509712" cy="151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88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600" b="1" dirty="0" smtClean="0"/>
              <a:t>سنجش تغییر</a:t>
            </a:r>
            <a:endParaRPr lang="en-US" sz="6600" b="1" dirty="0"/>
          </a:p>
        </p:txBody>
      </p:sp>
      <p:sp>
        <p:nvSpPr>
          <p:cNvPr id="3" name="Content Placeholder 2"/>
          <p:cNvSpPr>
            <a:spLocks noGrp="1"/>
          </p:cNvSpPr>
          <p:nvPr>
            <p:ph sz="quarter" idx="13"/>
          </p:nvPr>
        </p:nvSpPr>
        <p:spPr/>
        <p:txBody>
          <a:bodyPr/>
          <a:lstStyle/>
          <a:p>
            <a:pPr algn="r"/>
            <a:r>
              <a:rPr lang="fa-IR" b="1" i="1" dirty="0" smtClean="0">
                <a:solidFill>
                  <a:schemeClr val="tx2">
                    <a:lumMod val="60000"/>
                    <a:lumOff val="40000"/>
                  </a:schemeClr>
                </a:solidFill>
              </a:rPr>
              <a:t>-درک میزان پیشرفت کار از طریق معیارها وتصویر سازی از حرکن کارها طی زمان می تواند به ما در پیشی گرفتن از تغییر کمک کردوما را قادر می سازد که کار خود را طوری تغییر دهیم که باعث بهبود کار شود.</a:t>
            </a:r>
          </a:p>
          <a:p>
            <a:pPr algn="r"/>
            <a:r>
              <a:rPr lang="fa-IR" b="1" i="1" dirty="0" smtClean="0">
                <a:solidFill>
                  <a:schemeClr val="tx2">
                    <a:lumMod val="60000"/>
                    <a:lumOff val="40000"/>
                  </a:schemeClr>
                </a:solidFill>
              </a:rPr>
              <a:t>باید نسبت به متغییر بودن اطرافمان پاسخ بدهیم چون ممکن است برتری وجذابیت خود را از دست دهیم.</a:t>
            </a:r>
          </a:p>
          <a:p>
            <a:pPr algn="r"/>
            <a:r>
              <a:rPr lang="fa-IR" b="1" i="1" dirty="0" smtClean="0">
                <a:solidFill>
                  <a:schemeClr val="tx2">
                    <a:lumMod val="60000"/>
                    <a:lumOff val="40000"/>
                  </a:schemeClr>
                </a:solidFill>
              </a:rPr>
              <a:t>تغییرات میتواند ناشی از تصمیمات داخلی وخارجی باشد.با سنجش مناسب وبه موقع میتوان آن را شناسایی و ردیابی و راستای بهبود کیفیت  وتصمیم گیری به کار برد</a:t>
            </a:r>
          </a:p>
        </p:txBody>
      </p:sp>
      <p:pic>
        <p:nvPicPr>
          <p:cNvPr id="9218" name="Picture 2" descr="C:\Users\fyaco\Desktop\4541_16313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89040"/>
            <a:ext cx="3024336" cy="20149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fyaco\Desktop\taghyerat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89040"/>
            <a:ext cx="3298223" cy="2014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yaco\Desktop\r_7_1507271215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04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210146"/>
          </a:xfrm>
        </p:spPr>
        <p:txBody>
          <a:bodyPr/>
          <a:lstStyle/>
          <a:p>
            <a:pPr algn="ctr"/>
            <a:r>
              <a:rPr lang="fa-IR" dirty="0" smtClean="0"/>
              <a:t>تامل چابک</a:t>
            </a:r>
            <a:br>
              <a:rPr lang="fa-IR" dirty="0" smtClean="0"/>
            </a:br>
            <a:r>
              <a:rPr lang="fa-IR" sz="2400" dirty="0" smtClean="0"/>
              <a:t>روش هایی ساده برای گنجاندن تامل ویادگیری در شیوه های کاری روزانه خود</a:t>
            </a:r>
            <a:endParaRPr lang="en-US" sz="2400" dirty="0"/>
          </a:p>
        </p:txBody>
      </p:sp>
      <p:sp>
        <p:nvSpPr>
          <p:cNvPr id="3" name="Content Placeholder 2"/>
          <p:cNvSpPr>
            <a:spLocks noGrp="1"/>
          </p:cNvSpPr>
          <p:nvPr>
            <p:ph sz="quarter" idx="13"/>
          </p:nvPr>
        </p:nvSpPr>
        <p:spPr/>
        <p:txBody>
          <a:bodyPr>
            <a:normAutofit/>
          </a:bodyPr>
          <a:lstStyle/>
          <a:p>
            <a:pPr marL="0" indent="0" algn="r">
              <a:buNone/>
            </a:pPr>
            <a:r>
              <a:rPr lang="fa-IR" sz="2400" dirty="0" smtClean="0">
                <a:solidFill>
                  <a:schemeClr val="tx2">
                    <a:lumMod val="60000"/>
                    <a:lumOff val="40000"/>
                  </a:schemeClr>
                </a:solidFill>
              </a:rPr>
              <a:t>مهارت تامل برای افزایش آگاهی حاصل از بازخورد؛حیاتی است.این مهارت به یادگیری کمک میکند وما را قادر می سازد فرصتهای بهبود وتغییر را شناسایی کنیم</a:t>
            </a:r>
            <a:r>
              <a:rPr lang="fa-IR" sz="2400" dirty="0" smtClean="0"/>
              <a:t>.</a:t>
            </a:r>
            <a:endParaRPr lang="en-US" sz="2400" dirty="0"/>
          </a:p>
        </p:txBody>
      </p:sp>
      <p:pic>
        <p:nvPicPr>
          <p:cNvPr id="10242" name="Picture 2" descr="C:\Users\fyaco\Desktop\hero-75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52936"/>
            <a:ext cx="518713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2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b="1" i="1" dirty="0" smtClean="0"/>
              <a:t>باز اندیشی</a:t>
            </a:r>
            <a:endParaRPr lang="en-US" sz="4800" b="1" i="1" dirty="0"/>
          </a:p>
        </p:txBody>
      </p:sp>
      <p:sp>
        <p:nvSpPr>
          <p:cNvPr id="3" name="Content Placeholder 2"/>
          <p:cNvSpPr>
            <a:spLocks noGrp="1"/>
          </p:cNvSpPr>
          <p:nvPr>
            <p:ph sz="quarter" idx="13"/>
          </p:nvPr>
        </p:nvSpPr>
        <p:spPr/>
        <p:txBody>
          <a:bodyPr>
            <a:normAutofit/>
          </a:bodyPr>
          <a:lstStyle/>
          <a:p>
            <a:pPr algn="r"/>
            <a:r>
              <a:rPr lang="fa-IR" sz="2000" b="1" i="1" dirty="0" smtClean="0">
                <a:solidFill>
                  <a:schemeClr val="tx2">
                    <a:lumMod val="60000"/>
                    <a:lumOff val="40000"/>
                  </a:schemeClr>
                </a:solidFill>
              </a:rPr>
              <a:t>باز اندیشی نامی است که به شیوه فعلی تامل در روش چابک است.این شیوه پنج سوال کلیدی است که میتوانید ازآنها میتوانید برای بازبینی کل رویکردتان روی پیشرفت کاری وجزئی از تامل در بازده زمانی برا اهداف کوتاه مدت قرار دهید.</a:t>
            </a:r>
          </a:p>
          <a:p>
            <a:pPr algn="r"/>
            <a:r>
              <a:rPr lang="fa-IR" sz="2000" b="1" i="1" dirty="0" smtClean="0">
                <a:solidFill>
                  <a:schemeClr val="tx2">
                    <a:lumMod val="60000"/>
                    <a:lumOff val="40000"/>
                  </a:schemeClr>
                </a:solidFill>
              </a:rPr>
              <a:t>_چه کارایی خوب پیش می رود؟</a:t>
            </a:r>
          </a:p>
          <a:p>
            <a:pPr algn="r"/>
            <a:r>
              <a:rPr lang="fa-IR" sz="2000" b="1" i="1" dirty="0" smtClean="0">
                <a:solidFill>
                  <a:schemeClr val="tx2">
                    <a:lumMod val="60000"/>
                    <a:lumOff val="40000"/>
                  </a:schemeClr>
                </a:solidFill>
              </a:rPr>
              <a:t>_چه کارهایی را میتوانیم بهتر انجام دهیم؟</a:t>
            </a:r>
          </a:p>
          <a:p>
            <a:pPr algn="r"/>
            <a:r>
              <a:rPr lang="fa-IR" sz="2000" b="1" i="1" dirty="0" smtClean="0">
                <a:solidFill>
                  <a:schemeClr val="tx2">
                    <a:lumMod val="60000"/>
                    <a:lumOff val="40000"/>
                  </a:schemeClr>
                </a:solidFill>
              </a:rPr>
              <a:t>_چه چیز ما را متوقف کرده است؟</a:t>
            </a:r>
          </a:p>
          <a:p>
            <a:pPr algn="r"/>
            <a:r>
              <a:rPr lang="fa-IR" sz="2000" b="1" i="1" dirty="0" smtClean="0">
                <a:solidFill>
                  <a:schemeClr val="tx2">
                    <a:lumMod val="60000"/>
                    <a:lumOff val="40000"/>
                  </a:schemeClr>
                </a:solidFill>
              </a:rPr>
              <a:t>_چه چیزایی تغییر کرده است؟</a:t>
            </a:r>
          </a:p>
          <a:p>
            <a:pPr algn="r"/>
            <a:r>
              <a:rPr lang="fa-IR" sz="2000" b="1" i="1" dirty="0" smtClean="0">
                <a:solidFill>
                  <a:schemeClr val="tx2">
                    <a:lumMod val="60000"/>
                    <a:lumOff val="40000"/>
                  </a:schemeClr>
                </a:solidFill>
              </a:rPr>
              <a:t>_کار بعدی چیست؟</a:t>
            </a:r>
            <a:endParaRPr lang="en-US" sz="2000" b="1" i="1" dirty="0">
              <a:solidFill>
                <a:schemeClr val="tx2">
                  <a:lumMod val="60000"/>
                  <a:lumOff val="40000"/>
                </a:schemeClr>
              </a:solidFill>
            </a:endParaRPr>
          </a:p>
        </p:txBody>
      </p:sp>
      <p:pic>
        <p:nvPicPr>
          <p:cNvPr id="11266" name="Picture 2" descr="C:\Users\fyaco\Desktop\150123172021-i-love-my-job-mug-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81826"/>
            <a:ext cx="4248472" cy="2389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72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b="1" dirty="0" smtClean="0"/>
              <a:t>چه کارهایی خوب پیش می رود؟</a:t>
            </a:r>
            <a:endParaRPr lang="en-US" sz="5400" b="1" dirty="0"/>
          </a:p>
        </p:txBody>
      </p:sp>
      <p:sp>
        <p:nvSpPr>
          <p:cNvPr id="3" name="Content Placeholder 2"/>
          <p:cNvSpPr>
            <a:spLocks noGrp="1"/>
          </p:cNvSpPr>
          <p:nvPr>
            <p:ph sz="quarter" idx="13"/>
          </p:nvPr>
        </p:nvSpPr>
        <p:spPr/>
        <p:txBody>
          <a:bodyPr/>
          <a:lstStyle/>
          <a:p>
            <a:pPr algn="r"/>
            <a:r>
              <a:rPr lang="fa-IR" b="1" dirty="0" smtClean="0">
                <a:solidFill>
                  <a:schemeClr val="tx2">
                    <a:lumMod val="60000"/>
                    <a:lumOff val="40000"/>
                  </a:schemeClr>
                </a:solidFill>
              </a:rPr>
              <a:t>تامل به شما امکان می دهد ببینید چه کارهایی خوب پیش می رود وعملکردتان در کجاها خوب است.</a:t>
            </a:r>
          </a:p>
          <a:p>
            <a:pPr algn="r"/>
            <a:r>
              <a:rPr lang="fa-IR" b="1" dirty="0" smtClean="0">
                <a:solidFill>
                  <a:schemeClr val="tx2">
                    <a:lumMod val="60000"/>
                    <a:lumOff val="40000"/>
                  </a:schemeClr>
                </a:solidFill>
              </a:rPr>
              <a:t>باز بینی کارهایی که به خوبی پیش رفته اند.فرصت می یاببید تمرکزتان را رو کارهایی بگذارید که جواب می دهد وببینید برای مهار ورشد هرچه بیشتر این عناصر چه باید بکنید.همچنین به این نواحی دارای عملکرد کارآمد مشخص می شوند ومی توانید ببینید آیا این نواحی تاثیری مثبت یا منفی روی فعالیتهای مربوط و وابسته دارند یا خیر.اغلب وقتی یک جنبه از کار را بهبود می دهیم،لازم می شود جنبه دیگر را نیز تغییر داده یا بهبود بخشیم تا این تاثیر جبران شود؛که این خود بهبود مستمر است</a:t>
            </a:r>
            <a:endParaRPr lang="en-US" b="1" dirty="0">
              <a:solidFill>
                <a:schemeClr val="tx2">
                  <a:lumMod val="60000"/>
                  <a:lumOff val="40000"/>
                </a:schemeClr>
              </a:solidFill>
            </a:endParaRPr>
          </a:p>
        </p:txBody>
      </p:sp>
      <p:pic>
        <p:nvPicPr>
          <p:cNvPr id="1027" name="Picture 3" descr="C:\Users\fyaco\Desktop\good-job-buzzword-image-hi-res-rendered-artwork-could-be-used-any-graphic-design-468239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645024"/>
            <a:ext cx="4752528" cy="2278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t>چه کارهایی را می توانیم بهتر انجام دهیم؟</a:t>
            </a:r>
            <a:endParaRPr lang="en-US" sz="4000" b="1" dirty="0"/>
          </a:p>
        </p:txBody>
      </p:sp>
      <p:sp>
        <p:nvSpPr>
          <p:cNvPr id="3" name="Content Placeholder 2"/>
          <p:cNvSpPr>
            <a:spLocks noGrp="1"/>
          </p:cNvSpPr>
          <p:nvPr>
            <p:ph sz="quarter" idx="13"/>
          </p:nvPr>
        </p:nvSpPr>
        <p:spPr/>
        <p:txBody>
          <a:bodyPr/>
          <a:lstStyle/>
          <a:p>
            <a:pPr algn="r"/>
            <a:r>
              <a:rPr lang="fa-IR" b="1" i="1" dirty="0" smtClean="0">
                <a:solidFill>
                  <a:schemeClr val="tx2">
                    <a:lumMod val="60000"/>
                    <a:lumOff val="40000"/>
                  </a:schemeClr>
                </a:solidFill>
              </a:rPr>
              <a:t>بخشی از بازاندیشی شامل شناسایی فرصتهای بهبود از طریق شناخت قسمتهاییی از کار یا راه حل است که قابلیت  سریع تر وارزان تر شدن را دارد.</a:t>
            </a:r>
          </a:p>
          <a:p>
            <a:pPr algn="r"/>
            <a:r>
              <a:rPr lang="fa-IR" b="1" i="1" dirty="0" smtClean="0">
                <a:solidFill>
                  <a:schemeClr val="tx2">
                    <a:lumMod val="60000"/>
                    <a:lumOff val="40000"/>
                  </a:schemeClr>
                </a:solidFill>
              </a:rPr>
              <a:t>اگر فعالیتها به همان خوبی که انتظار نداشتیم پیش نرفته بود این اتفاق ممکن است هم داخلی وهمبیرونی باشند. مقتی دلیل آن داخلی است؛می توان با بهبود وتوسعه آن قسمت؛عملکرد ونتیجه را افزایش داد</a:t>
            </a:r>
            <a:r>
              <a:rPr lang="fa-IR" dirty="0" smtClean="0">
                <a:solidFill>
                  <a:schemeClr val="tx2">
                    <a:lumMod val="60000"/>
                    <a:lumOff val="40000"/>
                  </a:schemeClr>
                </a:solidFill>
              </a:rPr>
              <a:t>.</a:t>
            </a:r>
            <a:endParaRPr lang="en-US" dirty="0">
              <a:solidFill>
                <a:schemeClr val="tx2">
                  <a:lumMod val="60000"/>
                  <a:lumOff val="40000"/>
                </a:schemeClr>
              </a:solidFill>
            </a:endParaRPr>
          </a:p>
        </p:txBody>
      </p:sp>
      <p:pic>
        <p:nvPicPr>
          <p:cNvPr id="2050" name="Picture 2" descr="C:\Users\fyaco\Desktop\500xNxissue-goodjob.jpg.pagespeed.ic.VMWtzz4E3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618" y="3140968"/>
            <a:ext cx="6161709" cy="253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2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37112"/>
            <a:ext cx="7885113" cy="1800200"/>
          </a:xfrm>
        </p:spPr>
        <p:txBody>
          <a:bodyPr/>
          <a:lstStyle/>
          <a:p>
            <a:pPr algn="r"/>
            <a:r>
              <a:rPr lang="fa-IR" sz="2800" dirty="0" smtClean="0"/>
              <a:t>چه چیزهایی تغییر کرده است؟</a:t>
            </a:r>
            <a:br>
              <a:rPr lang="fa-IR" sz="2800" dirty="0" smtClean="0"/>
            </a:br>
            <a:r>
              <a:rPr lang="fa-IR" sz="1800" dirty="0" smtClean="0">
                <a:solidFill>
                  <a:schemeClr val="tx2">
                    <a:lumMod val="60000"/>
                    <a:lumOff val="40000"/>
                  </a:schemeClr>
                </a:solidFill>
              </a:rPr>
              <a:t>آگاهی از اینکه چه چیزهایی تغییر کرده و چه مسائلی ممکن است بر روند پیشرفت شما تاثیر گذاری بر محیط بیرونی شما وجود دارد که باید به آنها رسیدگی شود؟چطوذ باید خود را با این تغییرات منظبق کنید وآیا فرصتهایی وجود دارد که بتوانید از آنها بهره مند شوید؟</a:t>
            </a:r>
            <a:endParaRPr lang="en-US" sz="2800" dirty="0">
              <a:solidFill>
                <a:schemeClr val="tx2">
                  <a:lumMod val="60000"/>
                  <a:lumOff val="40000"/>
                </a:schemeClr>
              </a:solidFill>
            </a:endParaRPr>
          </a:p>
        </p:txBody>
      </p:sp>
      <p:sp>
        <p:nvSpPr>
          <p:cNvPr id="3" name="Text Placeholder 2"/>
          <p:cNvSpPr>
            <a:spLocks noGrp="1"/>
          </p:cNvSpPr>
          <p:nvPr>
            <p:ph type="body" idx="1"/>
          </p:nvPr>
        </p:nvSpPr>
        <p:spPr>
          <a:xfrm>
            <a:off x="467544" y="404664"/>
            <a:ext cx="7885113" cy="1500187"/>
          </a:xfrm>
        </p:spPr>
        <p:txBody>
          <a:bodyPr>
            <a:normAutofit/>
          </a:bodyPr>
          <a:lstStyle/>
          <a:p>
            <a:pPr algn="r"/>
            <a:r>
              <a:rPr lang="fa-IR" sz="2800" b="1" dirty="0" smtClean="0">
                <a:solidFill>
                  <a:schemeClr val="tx1"/>
                </a:solidFill>
              </a:rPr>
              <a:t>چه چیزی ما را متوقف کرده است؟</a:t>
            </a:r>
          </a:p>
          <a:p>
            <a:pPr algn="r"/>
            <a:r>
              <a:rPr lang="fa-IR" sz="1800" b="1" dirty="0" smtClean="0">
                <a:solidFill>
                  <a:schemeClr val="tx2">
                    <a:lumMod val="60000"/>
                    <a:lumOff val="40000"/>
                  </a:schemeClr>
                </a:solidFill>
              </a:rPr>
              <a:t>ببینید چه چیز شما را متوقف کرده,درکجای کارشما تنگناها وموانعی هست تا بتوانید برای بهبود جریان کاری خود اقدام کنید.با این کار میتوانید زمانهای انتظار,شکافها وفرصتهای بهبود فرایندها را مشخص کنید.</a:t>
            </a:r>
            <a:endParaRPr lang="en-US" sz="1800" b="1" dirty="0">
              <a:solidFill>
                <a:schemeClr val="tx2">
                  <a:lumMod val="60000"/>
                  <a:lumOff val="40000"/>
                </a:schemeClr>
              </a:solidFill>
            </a:endParaRPr>
          </a:p>
        </p:txBody>
      </p:sp>
      <p:pic>
        <p:nvPicPr>
          <p:cNvPr id="3074" name="Picture 2" descr="C:\Users\fyaco\Desktop\stop-sign-clipart-TUJdBO-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04864"/>
            <a:ext cx="6696744" cy="2037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1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i="1" dirty="0" smtClean="0"/>
              <a:t>کار بعدی چیست؟</a:t>
            </a:r>
            <a:endParaRPr lang="en-US" sz="6000" b="1" i="1" dirty="0"/>
          </a:p>
        </p:txBody>
      </p:sp>
      <p:sp>
        <p:nvSpPr>
          <p:cNvPr id="3" name="Content Placeholder 2"/>
          <p:cNvSpPr>
            <a:spLocks noGrp="1"/>
          </p:cNvSpPr>
          <p:nvPr>
            <p:ph sz="quarter" idx="13"/>
          </p:nvPr>
        </p:nvSpPr>
        <p:spPr/>
        <p:txBody>
          <a:bodyPr/>
          <a:lstStyle/>
          <a:p>
            <a:pPr algn="r"/>
            <a:r>
              <a:rPr lang="fa-IR" b="1" dirty="0" smtClean="0">
                <a:solidFill>
                  <a:schemeClr val="tx2">
                    <a:lumMod val="60000"/>
                    <a:lumOff val="40000"/>
                  </a:schemeClr>
                </a:solidFill>
              </a:rPr>
              <a:t>سوال آخر باز اندیشی تعریف کار بعدی است.تامل ویادگیری از سوالات پیشین باید اقداماتی برای پیشروی مشخص کند که بگویدبرنامه بعدی باید شامل چه کارهایی باشد.همچنین فعالیتهای گسترده تری را معین کند که برای پشتیبانی از موفقعیتبرنامه بعدی لازم است.</a:t>
            </a:r>
          </a:p>
          <a:p>
            <a:pPr algn="r"/>
            <a:r>
              <a:rPr lang="fa-IR" b="1" dirty="0" smtClean="0">
                <a:solidFill>
                  <a:schemeClr val="tx2">
                    <a:lumMod val="60000"/>
                    <a:lumOff val="40000"/>
                  </a:schemeClr>
                </a:solidFill>
              </a:rPr>
              <a:t>_انجام چه کارهایی را باید متوقف بکنیم؟</a:t>
            </a:r>
          </a:p>
          <a:p>
            <a:pPr algn="r"/>
            <a:r>
              <a:rPr lang="fa-IR" b="1" dirty="0" smtClean="0">
                <a:solidFill>
                  <a:schemeClr val="tx2">
                    <a:lumMod val="60000"/>
                    <a:lumOff val="40000"/>
                  </a:schemeClr>
                </a:solidFill>
              </a:rPr>
              <a:t>_چه کارهایی را باید شروع بکنیم.</a:t>
            </a:r>
          </a:p>
          <a:p>
            <a:pPr algn="r"/>
            <a:r>
              <a:rPr lang="fa-IR" b="1" dirty="0" smtClean="0">
                <a:solidFill>
                  <a:schemeClr val="tx2">
                    <a:lumMod val="60000"/>
                    <a:lumOff val="40000"/>
                  </a:schemeClr>
                </a:solidFill>
              </a:rPr>
              <a:t>_چه کارهایی را باید بیشتر انجام دهیم؟</a:t>
            </a:r>
          </a:p>
          <a:p>
            <a:pPr algn="r"/>
            <a:r>
              <a:rPr lang="fa-IR" b="1" dirty="0" smtClean="0">
                <a:solidFill>
                  <a:schemeClr val="tx2">
                    <a:lumMod val="60000"/>
                    <a:lumOff val="40000"/>
                  </a:schemeClr>
                </a:solidFill>
              </a:rPr>
              <a:t>_چه کارهایی را باید کمتر انجام دهیم؟</a:t>
            </a:r>
          </a:p>
          <a:p>
            <a:pPr algn="r"/>
            <a:r>
              <a:rPr lang="fa-IR" b="1" dirty="0" smtClean="0">
                <a:solidFill>
                  <a:schemeClr val="tx2">
                    <a:lumMod val="60000"/>
                    <a:lumOff val="40000"/>
                  </a:schemeClr>
                </a:solidFill>
              </a:rPr>
              <a:t>_چه کارهایی را باید نگه داریم؟</a:t>
            </a:r>
          </a:p>
          <a:p>
            <a:pPr algn="r"/>
            <a:r>
              <a:rPr lang="fa-IR" b="1" dirty="0" smtClean="0">
                <a:solidFill>
                  <a:schemeClr val="tx2">
                    <a:lumMod val="60000"/>
                    <a:lumOff val="40000"/>
                  </a:schemeClr>
                </a:solidFill>
              </a:rPr>
              <a:t>_چه کارهایی را باید کنار بگذاریم؟</a:t>
            </a:r>
          </a:p>
          <a:p>
            <a:pPr algn="r"/>
            <a:r>
              <a:rPr lang="fa-IR" b="1" dirty="0" smtClean="0">
                <a:solidFill>
                  <a:schemeClr val="tx2">
                    <a:lumMod val="60000"/>
                    <a:lumOff val="40000"/>
                  </a:schemeClr>
                </a:solidFill>
              </a:rPr>
              <a:t>_چه کارهایی را باید اضافه کنیم؟</a:t>
            </a:r>
            <a:endParaRPr lang="en-US" b="1" dirty="0">
              <a:solidFill>
                <a:schemeClr val="tx2">
                  <a:lumMod val="60000"/>
                  <a:lumOff val="40000"/>
                </a:schemeClr>
              </a:solidFill>
            </a:endParaRPr>
          </a:p>
        </p:txBody>
      </p:sp>
      <p:pic>
        <p:nvPicPr>
          <p:cNvPr id="4" name="Picture 2" descr="C:\Users\fyaco\Desktop\r_7_150727121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6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7885113" cy="1362075"/>
          </a:xfrm>
        </p:spPr>
        <p:txBody>
          <a:bodyPr/>
          <a:lstStyle/>
          <a:p>
            <a:pPr algn="ctr"/>
            <a:r>
              <a:rPr lang="fa-IR" sz="6000" b="1" i="1" dirty="0" smtClean="0">
                <a:solidFill>
                  <a:srgbClr val="00B0F0"/>
                </a:solidFill>
              </a:rPr>
              <a:t>با تشکر فراوان</a:t>
            </a:r>
            <a:endParaRPr lang="en-US" sz="6000" b="1" i="1" dirty="0">
              <a:solidFill>
                <a:srgbClr val="00B0F0"/>
              </a:solidFill>
            </a:endParaRPr>
          </a:p>
        </p:txBody>
      </p:sp>
      <p:sp>
        <p:nvSpPr>
          <p:cNvPr id="3" name="Text Placeholder 2"/>
          <p:cNvSpPr>
            <a:spLocks noGrp="1"/>
          </p:cNvSpPr>
          <p:nvPr>
            <p:ph type="body" idx="1"/>
          </p:nvPr>
        </p:nvSpPr>
        <p:spPr>
          <a:xfrm>
            <a:off x="323528" y="404664"/>
            <a:ext cx="7885113" cy="1500187"/>
          </a:xfrm>
        </p:spPr>
        <p:txBody>
          <a:bodyPr>
            <a:normAutofit/>
          </a:bodyPr>
          <a:lstStyle/>
          <a:p>
            <a:r>
              <a:rPr lang="fa-IR" sz="5400" dirty="0" smtClean="0">
                <a:solidFill>
                  <a:srgbClr val="C00000"/>
                </a:solidFill>
              </a:rPr>
              <a:t>منبع:کتاب چابکی در کسب وکار</a:t>
            </a:r>
            <a:endParaRPr lang="en-US" sz="5400" dirty="0">
              <a:solidFill>
                <a:srgbClr val="C00000"/>
              </a:solidFill>
            </a:endParaRPr>
          </a:p>
        </p:txBody>
      </p:sp>
      <p:pic>
        <p:nvPicPr>
          <p:cNvPr id="4098" name="Picture 2" descr="C:\Users\fyaco\Desktop\اس-ام-اس-تشک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861048"/>
            <a:ext cx="6863556" cy="2578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7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4005064"/>
            <a:ext cx="6400800" cy="2736304"/>
          </a:xfrm>
        </p:spPr>
        <p:txBody>
          <a:bodyPr>
            <a:normAutofit fontScale="77500" lnSpcReduction="20000"/>
          </a:bodyPr>
          <a:lstStyle/>
          <a:p>
            <a:pPr algn="r"/>
            <a:r>
              <a:rPr lang="fa-IR" sz="3800" dirty="0" smtClean="0"/>
              <a:t>هدف از تعیین معیارها اینست که ببینیم آیا آنچه که انجام می دهیم,چواب می دهد یا خیر.در واقع معیارها بر اساس مقاصد واهداف کوتاه مدت وبلند مدت وعملکرد وموفقعیت را ردیابی می کنند.معیار ها میگوییند جه کارهایی خوب است.کجاها میتوانیم بهتر عمل کنیم.م درنهایت راه درست را انتخاب کنیم</a:t>
            </a:r>
            <a:r>
              <a:rPr lang="fa-IR" dirty="0" smtClean="0"/>
              <a:t>.</a:t>
            </a:r>
            <a:endParaRPr lang="en-US" dirty="0"/>
          </a:p>
        </p:txBody>
      </p:sp>
      <p:sp>
        <p:nvSpPr>
          <p:cNvPr id="3" name="Title 2"/>
          <p:cNvSpPr>
            <a:spLocks noGrp="1"/>
          </p:cNvSpPr>
          <p:nvPr>
            <p:ph type="ctrTitle"/>
          </p:nvPr>
        </p:nvSpPr>
        <p:spPr>
          <a:xfrm>
            <a:off x="1115616" y="548680"/>
            <a:ext cx="6984776" cy="1470025"/>
          </a:xfrm>
        </p:spPr>
        <p:txBody>
          <a:bodyPr/>
          <a:lstStyle/>
          <a:p>
            <a:pPr algn="r"/>
            <a:r>
              <a:rPr lang="fa-IR" sz="5400" b="1" i="1" dirty="0" smtClean="0"/>
              <a:t>معیارها</a:t>
            </a:r>
            <a:endParaRPr lang="en-US" sz="5400" b="1" i="1" dirty="0"/>
          </a:p>
        </p:txBody>
      </p:sp>
      <p:pic>
        <p:nvPicPr>
          <p:cNvPr id="5122" name="Picture 2" descr="C:\Users\fyaco\Desktop\30succe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3456384" cy="28803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5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97152"/>
            <a:ext cx="7885113" cy="1872208"/>
          </a:xfrm>
        </p:spPr>
        <p:txBody>
          <a:bodyPr/>
          <a:lstStyle/>
          <a:p>
            <a:pPr algn="r"/>
            <a:r>
              <a:rPr lang="fa-IR" sz="2000" dirty="0" smtClean="0">
                <a:solidFill>
                  <a:schemeClr val="tx2"/>
                </a:solidFill>
              </a:rPr>
              <a:t>2-آیا کاررغا درست انجام میدهیم؟</a:t>
            </a:r>
            <a:br>
              <a:rPr lang="fa-IR" sz="2000" dirty="0" smtClean="0">
                <a:solidFill>
                  <a:schemeClr val="tx2"/>
                </a:solidFill>
              </a:rPr>
            </a:br>
            <a:r>
              <a:rPr lang="fa-IR" sz="2000" dirty="0" smtClean="0">
                <a:solidFill>
                  <a:schemeClr val="tx2"/>
                </a:solidFill>
              </a:rPr>
              <a:t>معیارهای عملکردبهما نشان میدهندکه آیارویکرداتخاذشده رویکردی کاراوموئراست؟همچنین مشخص میکنند کهآیاعملکردما منجربه بازگشت سرمایه میشودیعنی بیشترازهزینه ای که کردیم به دست می آروریم.معیارها به ما درتوجیه این موضوع کمک میکند که نتایج به دست آمده،ارزش کار وتلاش انجام شده برای رسیدن به آنها را داشته است. </a:t>
            </a:r>
            <a:endParaRPr lang="en-US" sz="2000" dirty="0">
              <a:solidFill>
                <a:schemeClr val="tx2"/>
              </a:solidFill>
            </a:endParaRPr>
          </a:p>
        </p:txBody>
      </p:sp>
      <p:sp>
        <p:nvSpPr>
          <p:cNvPr id="3" name="Text Placeholder 2"/>
          <p:cNvSpPr>
            <a:spLocks noGrp="1"/>
          </p:cNvSpPr>
          <p:nvPr>
            <p:ph type="body" idx="1"/>
          </p:nvPr>
        </p:nvSpPr>
        <p:spPr>
          <a:xfrm>
            <a:off x="611560" y="404665"/>
            <a:ext cx="7885113" cy="1440160"/>
          </a:xfrm>
        </p:spPr>
        <p:txBody>
          <a:bodyPr/>
          <a:lstStyle/>
          <a:p>
            <a:pPr algn="r"/>
            <a:r>
              <a:rPr lang="fa-IR" b="1" dirty="0" smtClean="0"/>
              <a:t>1-آیا کار درست را انجام می دهیم؟</a:t>
            </a:r>
          </a:p>
          <a:p>
            <a:pPr algn="r"/>
            <a:r>
              <a:rPr lang="fa-IR" b="1" dirty="0" smtClean="0"/>
              <a:t>معیارهای موفقعیت به ما می گویند که آیا کار ما نیازهای کاربران آن را از طریق ارائه ارزشها و مزایای مورد نیاز برطف میکند یا خیر.این معیارها مشخص میکند که آیا راه حلهایمان ما را در مسیر درست قرار داده است ویا این راه حل هاموئر یا موفق هستند یا خیر</a:t>
            </a:r>
            <a:endParaRPr lang="en-US" b="1" dirty="0"/>
          </a:p>
        </p:txBody>
      </p:sp>
      <p:pic>
        <p:nvPicPr>
          <p:cNvPr id="6146" name="Picture 2" descr="C:\Users\fyaco\Desktop\13931027Pg8f65j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367240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fyaco\Desktop\requerimien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2276872"/>
            <a:ext cx="399455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fyaco\Desktop\r_7_1507271215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97097"/>
            <a:ext cx="878092" cy="88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924800" cy="1143000"/>
          </a:xfrm>
        </p:spPr>
        <p:txBody>
          <a:bodyPr/>
          <a:lstStyle/>
          <a:p>
            <a:pPr algn="r"/>
            <a:r>
              <a:rPr lang="fa-IR" sz="8000" b="1" i="1" dirty="0" smtClean="0"/>
              <a:t>معیار های خود بینانه</a:t>
            </a:r>
            <a:endParaRPr lang="en-US" sz="8000" b="1" i="1" dirty="0"/>
          </a:p>
        </p:txBody>
      </p:sp>
      <p:sp>
        <p:nvSpPr>
          <p:cNvPr id="3" name="Content Placeholder 2"/>
          <p:cNvSpPr>
            <a:spLocks noGrp="1"/>
          </p:cNvSpPr>
          <p:nvPr>
            <p:ph sz="quarter" idx="13"/>
          </p:nvPr>
        </p:nvSpPr>
        <p:spPr>
          <a:xfrm>
            <a:off x="611560" y="1515616"/>
            <a:ext cx="7924800" cy="4114800"/>
          </a:xfrm>
        </p:spPr>
        <p:txBody>
          <a:bodyPr/>
          <a:lstStyle/>
          <a:p>
            <a:pPr algn="r"/>
            <a:r>
              <a:rPr lang="fa-IR" sz="1800" b="1" dirty="0" smtClean="0">
                <a:solidFill>
                  <a:schemeClr val="tx2">
                    <a:lumMod val="60000"/>
                    <a:lumOff val="40000"/>
                  </a:schemeClr>
                </a:solidFill>
              </a:rPr>
              <a:t>-فقط چیزای را که دوست دارید بشنوید وخوب به نظر می رسند.</a:t>
            </a:r>
          </a:p>
          <a:p>
            <a:pPr algn="r"/>
            <a:r>
              <a:rPr lang="fa-IR" sz="1800" b="1" dirty="0" smtClean="0">
                <a:solidFill>
                  <a:schemeClr val="tx2">
                    <a:lumMod val="60000"/>
                    <a:lumOff val="40000"/>
                  </a:schemeClr>
                </a:solidFill>
              </a:rPr>
              <a:t>-بهترین قسمتهای آن را به تصویر می کشند.که میتوانند گمراه کننده باشند</a:t>
            </a:r>
          </a:p>
          <a:p>
            <a:pPr algn="r"/>
            <a:r>
              <a:rPr lang="fa-IR" sz="1800" b="1" dirty="0" smtClean="0">
                <a:solidFill>
                  <a:schemeClr val="tx2">
                    <a:lumMod val="60000"/>
                    <a:lumOff val="40000"/>
                  </a:schemeClr>
                </a:solidFill>
              </a:rPr>
              <a:t>-نکات مثبت را نشان می دهند که ارزش چندانی ندارد.</a:t>
            </a:r>
          </a:p>
          <a:p>
            <a:pPr algn="r"/>
            <a:r>
              <a:rPr lang="fa-IR" sz="1800" b="1" dirty="0" smtClean="0">
                <a:solidFill>
                  <a:schemeClr val="tx2">
                    <a:lumMod val="60000"/>
                    <a:lumOff val="40000"/>
                  </a:schemeClr>
                </a:solidFill>
              </a:rPr>
              <a:t>-انتخاب معیارها وسنجه های صحیح عملکرد می تواندهمان تفاوت بین موفقعیت وناکامی باشد.</a:t>
            </a:r>
          </a:p>
          <a:p>
            <a:pPr algn="r"/>
            <a:r>
              <a:rPr lang="fa-IR" sz="1800" b="1" dirty="0" smtClean="0">
                <a:solidFill>
                  <a:schemeClr val="tx2">
                    <a:lumMod val="60000"/>
                    <a:lumOff val="40000"/>
                  </a:schemeClr>
                </a:solidFill>
              </a:rPr>
              <a:t>-معیارهاباید حاوی اطلاعات مفیدوفرصتهای بهبود ومشکلات  وریسکهای عملکردما را نشان دهند</a:t>
            </a:r>
          </a:p>
          <a:p>
            <a:pPr algn="r"/>
            <a:endParaRPr lang="en-US" sz="1800" b="1" dirty="0">
              <a:solidFill>
                <a:schemeClr val="tx2">
                  <a:lumMod val="60000"/>
                  <a:lumOff val="40000"/>
                </a:schemeClr>
              </a:solidFill>
            </a:endParaRPr>
          </a:p>
        </p:txBody>
      </p:sp>
      <p:pic>
        <p:nvPicPr>
          <p:cNvPr id="7170" name="Picture 2" descr="C:\Users\fyaco\Desktop\ra4-5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73016"/>
            <a:ext cx="626469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312" y="188640"/>
            <a:ext cx="1080373"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02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924800" cy="2578298"/>
          </a:xfrm>
        </p:spPr>
        <p:txBody>
          <a:bodyPr/>
          <a:lstStyle/>
          <a:p>
            <a:pPr algn="r"/>
            <a:r>
              <a:rPr lang="fa-IR" sz="2800" b="1" i="1" dirty="0" smtClean="0"/>
              <a:t>اگر می توانستیم همه دادهای مورد نیاز جامعه شناسان را برشماریم؛خیلی خوب بود-چراکه پس ارآن می توانستیم با استفاده از ماشینهای (شرکت ماشین آلات بین الملی کسب وکار)(آی بی ام) راه اندازی نماییم.همه ی آن چیزایی که می توان محاسبه کرد لزوما برشمرده نمی شوند وهمه آنچه         برشمرده می شوند،لزوما قابل محاسبه نیستند (کامرون 1963)</a:t>
            </a:r>
            <a:endParaRPr lang="en-US" sz="2800" b="1" i="1" dirty="0"/>
          </a:p>
        </p:txBody>
      </p:sp>
      <p:pic>
        <p:nvPicPr>
          <p:cNvPr id="8195" name="Picture 3" descr="C:\Users\fyaco\Desktop\Heinrich_Schliemann.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63688" y="3357563"/>
            <a:ext cx="5760639" cy="33226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01791"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0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2348880"/>
            <a:ext cx="3733800" cy="4114800"/>
          </a:xfrm>
        </p:spPr>
        <p:txBody>
          <a:bodyPr>
            <a:normAutofit/>
          </a:bodyPr>
          <a:lstStyle/>
          <a:p>
            <a:pPr algn="r"/>
            <a:r>
              <a:rPr lang="fa-IR" sz="4000" dirty="0" smtClean="0"/>
              <a:t>معیار عقلانی</a:t>
            </a:r>
          </a:p>
          <a:p>
            <a:pPr algn="r"/>
            <a:r>
              <a:rPr lang="fa-IR" sz="1800" b="1" dirty="0" smtClean="0">
                <a:solidFill>
                  <a:schemeClr val="tx2">
                    <a:lumMod val="60000"/>
                    <a:lumOff val="40000"/>
                  </a:schemeClr>
                </a:solidFill>
              </a:rPr>
              <a:t>فروش مجدد = 0</a:t>
            </a:r>
            <a:endParaRPr lang="fa-IR" sz="1800" b="1" dirty="0">
              <a:solidFill>
                <a:schemeClr val="tx2">
                  <a:lumMod val="60000"/>
                  <a:lumOff val="40000"/>
                </a:schemeClr>
              </a:solidFill>
            </a:endParaRPr>
          </a:p>
          <a:p>
            <a:pPr algn="r"/>
            <a:r>
              <a:rPr lang="fa-IR" sz="1800" b="1" dirty="0" smtClean="0">
                <a:solidFill>
                  <a:schemeClr val="tx2">
                    <a:lumMod val="60000"/>
                    <a:lumOff val="40000"/>
                  </a:schemeClr>
                </a:solidFill>
              </a:rPr>
              <a:t>فروش اولیه = 3</a:t>
            </a:r>
            <a:endParaRPr lang="fa-IR" sz="1800" b="1" dirty="0">
              <a:solidFill>
                <a:schemeClr val="tx2">
                  <a:lumMod val="60000"/>
                  <a:lumOff val="40000"/>
                </a:schemeClr>
              </a:solidFill>
            </a:endParaRPr>
          </a:p>
          <a:p>
            <a:pPr algn="r"/>
            <a:r>
              <a:rPr lang="fa-IR" sz="1800" b="1" dirty="0" smtClean="0">
                <a:solidFill>
                  <a:schemeClr val="tx2">
                    <a:lumMod val="60000"/>
                    <a:lumOff val="40000"/>
                  </a:schemeClr>
                </a:solidFill>
              </a:rPr>
              <a:t>مشتریان احنمالی = 300</a:t>
            </a:r>
            <a:endParaRPr lang="fa-IR" sz="1800" b="1" dirty="0">
              <a:solidFill>
                <a:schemeClr val="tx2">
                  <a:lumMod val="60000"/>
                  <a:lumOff val="40000"/>
                </a:schemeClr>
              </a:solidFill>
            </a:endParaRPr>
          </a:p>
          <a:p>
            <a:pPr algn="r"/>
            <a:r>
              <a:rPr lang="fa-IR" sz="1800" b="1" dirty="0" smtClean="0">
                <a:solidFill>
                  <a:schemeClr val="tx2">
                    <a:lumMod val="60000"/>
                    <a:lumOff val="40000"/>
                  </a:schemeClr>
                </a:solidFill>
              </a:rPr>
              <a:t>مشتریان راغب = 500</a:t>
            </a:r>
          </a:p>
          <a:p>
            <a:pPr algn="r"/>
            <a:r>
              <a:rPr lang="fa-IR" sz="1800" b="1" dirty="0" smtClean="0">
                <a:solidFill>
                  <a:schemeClr val="tx2">
                    <a:lumMod val="60000"/>
                    <a:lumOff val="40000"/>
                  </a:schemeClr>
                </a:solidFill>
              </a:rPr>
              <a:t>با این اطلاعات تیم می توتند فعالیتهای فرایند را باز بینی کند تا ببینندآیا فرایند فروش مشکلی دارد یا فقط مسئله این است مشتریان بالقوه مشتریانی که باید نیستند و مشکل در قسمت تایید مشتری راغب به عنوان مشتری بالقوه است</a:t>
            </a:r>
            <a:endParaRPr lang="en-US" sz="1800" b="1" dirty="0">
              <a:solidFill>
                <a:schemeClr val="tx2">
                  <a:lumMod val="60000"/>
                  <a:lumOff val="40000"/>
                </a:schemeClr>
              </a:solidFill>
            </a:endParaRPr>
          </a:p>
        </p:txBody>
      </p:sp>
      <p:sp>
        <p:nvSpPr>
          <p:cNvPr id="3" name="Content Placeholder 2"/>
          <p:cNvSpPr>
            <a:spLocks noGrp="1"/>
          </p:cNvSpPr>
          <p:nvPr>
            <p:ph sz="quarter" idx="14"/>
          </p:nvPr>
        </p:nvSpPr>
        <p:spPr>
          <a:xfrm>
            <a:off x="4932040" y="2348880"/>
            <a:ext cx="3733800" cy="4114800"/>
          </a:xfrm>
        </p:spPr>
        <p:txBody>
          <a:bodyPr>
            <a:normAutofit/>
          </a:bodyPr>
          <a:lstStyle/>
          <a:p>
            <a:pPr marL="0" indent="0" algn="r">
              <a:buNone/>
            </a:pPr>
            <a:r>
              <a:rPr lang="fa-IR" sz="4000" b="1" i="1" dirty="0" smtClean="0"/>
              <a:t>معیارخود بینانه</a:t>
            </a:r>
          </a:p>
          <a:p>
            <a:pPr marL="0" indent="0" algn="r">
              <a:buNone/>
            </a:pPr>
            <a:r>
              <a:rPr lang="fa-IR" sz="1800" b="1" i="1" dirty="0" smtClean="0">
                <a:solidFill>
                  <a:schemeClr val="tx2">
                    <a:lumMod val="60000"/>
                    <a:lumOff val="40000"/>
                  </a:schemeClr>
                </a:solidFill>
              </a:rPr>
              <a:t>درصد تبدیل =60%</a:t>
            </a:r>
            <a:endParaRPr lang="fa-IR" sz="1800" b="1" i="1" dirty="0">
              <a:solidFill>
                <a:schemeClr val="tx2">
                  <a:lumMod val="60000"/>
                  <a:lumOff val="40000"/>
                </a:schemeClr>
              </a:solidFill>
            </a:endParaRPr>
          </a:p>
          <a:p>
            <a:pPr marL="0" indent="0" algn="r">
              <a:buNone/>
            </a:pPr>
            <a:r>
              <a:rPr lang="fa-IR" sz="1800" b="1" i="1" dirty="0" smtClean="0">
                <a:solidFill>
                  <a:schemeClr val="tx2">
                    <a:lumMod val="60000"/>
                    <a:lumOff val="40000"/>
                  </a:schemeClr>
                </a:solidFill>
              </a:rPr>
              <a:t>مشتریان احتمالی =300</a:t>
            </a:r>
            <a:endParaRPr lang="fa-IR" sz="1800" b="1" i="1" dirty="0">
              <a:solidFill>
                <a:schemeClr val="tx2">
                  <a:lumMod val="60000"/>
                  <a:lumOff val="40000"/>
                </a:schemeClr>
              </a:solidFill>
            </a:endParaRPr>
          </a:p>
          <a:p>
            <a:pPr marL="0" indent="0" algn="r">
              <a:buNone/>
            </a:pPr>
            <a:r>
              <a:rPr lang="fa-IR" sz="1800" b="1" i="1" dirty="0" smtClean="0">
                <a:solidFill>
                  <a:schemeClr val="tx2">
                    <a:lumMod val="60000"/>
                    <a:lumOff val="40000"/>
                  </a:schemeClr>
                </a:solidFill>
              </a:rPr>
              <a:t>مشتریان راغب =500</a:t>
            </a:r>
          </a:p>
          <a:p>
            <a:pPr marL="0" indent="0" algn="r">
              <a:buNone/>
            </a:pPr>
            <a:r>
              <a:rPr lang="fa-IR" sz="1800" b="1" i="1" dirty="0" smtClean="0">
                <a:solidFill>
                  <a:schemeClr val="tx2">
                    <a:lumMod val="60000"/>
                    <a:lumOff val="40000"/>
                  </a:schemeClr>
                </a:solidFill>
              </a:rPr>
              <a:t>اگر معیارها می توانستند کل فرایند را نشان موفقعیت در جذب حجم بالای از مشتریان بالقوه واجد شرایط را نشان می دادند؛اما این را هم نشان می دادند که مشتریان بالقوه به خریدار تبدیل نمی شوند یا حتی خرید مجدد را انجام نمی دهن</a:t>
            </a:r>
            <a:r>
              <a:rPr lang="fa-IR" sz="1800" b="1" i="1" dirty="0" smtClean="0"/>
              <a:t>د</a:t>
            </a:r>
            <a:endParaRPr lang="en-US" sz="1800" b="1" i="1" dirty="0"/>
          </a:p>
        </p:txBody>
      </p:sp>
      <p:sp>
        <p:nvSpPr>
          <p:cNvPr id="4" name="Title 3"/>
          <p:cNvSpPr>
            <a:spLocks noGrp="1"/>
          </p:cNvSpPr>
          <p:nvPr>
            <p:ph type="title"/>
          </p:nvPr>
        </p:nvSpPr>
        <p:spPr>
          <a:xfrm>
            <a:off x="683568" y="0"/>
            <a:ext cx="7924800" cy="2179743"/>
          </a:xfrm>
        </p:spPr>
        <p:txBody>
          <a:bodyPr/>
          <a:lstStyle/>
          <a:p>
            <a:pPr algn="r"/>
            <a:r>
              <a:rPr lang="fa-IR" sz="6000" b="1" i="1" dirty="0" smtClean="0"/>
              <a:t>معیار های فروش خود بینانه</a:t>
            </a:r>
            <a:br>
              <a:rPr lang="fa-IR" sz="6000" b="1" i="1" dirty="0" smtClean="0"/>
            </a:br>
            <a:r>
              <a:rPr lang="fa-IR" sz="1800" b="1" i="1" dirty="0" smtClean="0">
                <a:solidFill>
                  <a:schemeClr val="tx2">
                    <a:lumMod val="60000"/>
                    <a:lumOff val="40000"/>
                  </a:schemeClr>
                </a:solidFill>
              </a:rPr>
              <a:t>-نمونه ای از آنها را میبینید؛گزارش می دهند که حجم بالایی از مشتریان راغب وجود دارد ودرصد تبدیل آنها به مشتریان بالقوه نیز بالاست؛مشتریان بالقوه وتایید شده،چشم انداز خوبی داریم ولی داستان کامل نیست</a:t>
            </a:r>
            <a:endParaRPr lang="en-US" sz="6000" b="1" i="1" dirty="0">
              <a:solidFill>
                <a:schemeClr val="tx2">
                  <a:lumMod val="60000"/>
                  <a:lumOff val="40000"/>
                </a:schemeClr>
              </a:solidFill>
            </a:endParaRPr>
          </a:p>
        </p:txBody>
      </p:sp>
      <p:pic>
        <p:nvPicPr>
          <p:cNvPr id="6146" name="Picture 2" descr="C:\Users\fyaco\Desktop\r_7_150727121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5" y="116632"/>
            <a:ext cx="1151929" cy="115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2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8000" b="1" i="1" dirty="0" smtClean="0"/>
              <a:t>معیارهای عقلانی</a:t>
            </a:r>
            <a:endParaRPr lang="en-US" sz="8000" b="1" i="1" dirty="0"/>
          </a:p>
        </p:txBody>
      </p:sp>
      <p:sp>
        <p:nvSpPr>
          <p:cNvPr id="3" name="Content Placeholder 2"/>
          <p:cNvSpPr>
            <a:spLocks noGrp="1"/>
          </p:cNvSpPr>
          <p:nvPr>
            <p:ph sz="quarter" idx="13"/>
          </p:nvPr>
        </p:nvSpPr>
        <p:spPr>
          <a:xfrm>
            <a:off x="611560" y="1556792"/>
            <a:ext cx="7924800" cy="4493096"/>
          </a:xfrm>
        </p:spPr>
        <p:txBody>
          <a:bodyPr/>
          <a:lstStyle/>
          <a:p>
            <a:pPr algn="r"/>
            <a:r>
              <a:rPr lang="fa-IR" dirty="0" smtClean="0">
                <a:solidFill>
                  <a:schemeClr val="tx2">
                    <a:lumMod val="60000"/>
                    <a:lumOff val="40000"/>
                  </a:schemeClr>
                </a:solidFill>
              </a:rPr>
              <a:t>-برای دستیابی به موفقعیت و رفع نقاط ضعفمان چه باید بکنیم تا هم کار درست را انجام دهیم وهم کار را درست انجام دهیم.</a:t>
            </a:r>
          </a:p>
          <a:p>
            <a:pPr algn="r"/>
            <a:r>
              <a:rPr lang="fa-IR" dirty="0" smtClean="0">
                <a:solidFill>
                  <a:schemeClr val="tx2">
                    <a:lumMod val="60000"/>
                    <a:lumOff val="40000"/>
                  </a:schemeClr>
                </a:solidFill>
              </a:rPr>
              <a:t>-چه مقدار کار کرده ایم واین کار چه میزان ارزش زایی داشته است</a:t>
            </a:r>
          </a:p>
          <a:p>
            <a:pPr algn="r"/>
            <a:r>
              <a:rPr lang="fa-IR" dirty="0" smtClean="0">
                <a:solidFill>
                  <a:schemeClr val="tx2">
                    <a:lumMod val="60000"/>
                    <a:lumOff val="40000"/>
                  </a:schemeClr>
                </a:solidFill>
              </a:rPr>
              <a:t>-برای تصمیم گیری اطلاعات لازم را به ما می دهند و درمسیر کار</a:t>
            </a:r>
          </a:p>
          <a:p>
            <a:pPr algn="r"/>
            <a:r>
              <a:rPr lang="fa-IR" dirty="0" smtClean="0">
                <a:solidFill>
                  <a:schemeClr val="tx2">
                    <a:lumMod val="60000"/>
                    <a:lumOff val="40000"/>
                  </a:schemeClr>
                </a:solidFill>
              </a:rPr>
              <a:t>ما راهدایت میکنند</a:t>
            </a:r>
          </a:p>
          <a:p>
            <a:pPr algn="r"/>
            <a:r>
              <a:rPr lang="fa-IR" dirty="0" smtClean="0">
                <a:solidFill>
                  <a:schemeClr val="tx2">
                    <a:lumMod val="60000"/>
                    <a:lumOff val="40000"/>
                  </a:schemeClr>
                </a:solidFill>
              </a:rPr>
              <a:t>-اگر به دنبال افزایش فروش هستیم,معیار عقلانی تر این است که</a:t>
            </a:r>
          </a:p>
          <a:p>
            <a:pPr algn="r"/>
            <a:r>
              <a:rPr lang="fa-IR" dirty="0" smtClean="0">
                <a:solidFill>
                  <a:schemeClr val="tx2">
                    <a:lumMod val="60000"/>
                    <a:lumOff val="40000"/>
                  </a:schemeClr>
                </a:solidFill>
              </a:rPr>
              <a:t>نسبت مشتریان بالقوه به فروش را اندازه بگیریم.</a:t>
            </a:r>
          </a:p>
          <a:p>
            <a:pPr algn="r"/>
            <a:r>
              <a:rPr lang="fa-IR" dirty="0" smtClean="0">
                <a:solidFill>
                  <a:schemeClr val="tx2">
                    <a:lumMod val="60000"/>
                    <a:lumOff val="40000"/>
                  </a:schemeClr>
                </a:solidFill>
              </a:rPr>
              <a:t>-بسیاری از کسب وکارها متکی به حفظ مشتری هستند,زیرا معمولا</a:t>
            </a:r>
          </a:p>
          <a:p>
            <a:pPr algn="r"/>
            <a:r>
              <a:rPr lang="fa-IR" dirty="0" smtClean="0">
                <a:solidFill>
                  <a:schemeClr val="tx2">
                    <a:lumMod val="60000"/>
                    <a:lumOff val="40000"/>
                  </a:schemeClr>
                </a:solidFill>
              </a:rPr>
              <a:t>هزینه فروش اولیه بیشتر از هزینه فروش مکرر یا مداخله ای است</a:t>
            </a:r>
          </a:p>
          <a:p>
            <a:pPr algn="r"/>
            <a:r>
              <a:rPr lang="fa-IR" dirty="0" smtClean="0">
                <a:solidFill>
                  <a:schemeClr val="tx2">
                    <a:lumMod val="60000"/>
                    <a:lumOff val="40000"/>
                  </a:schemeClr>
                </a:solidFill>
              </a:rPr>
              <a:t>در این شرایط دسترسی به مشتری آسان تر است.در حالی که تبدیل به مشتریان جدید به مشتریان بالقوه زمان بر است.</a:t>
            </a:r>
          </a:p>
          <a:p>
            <a:pPr algn="r"/>
            <a:r>
              <a:rPr lang="fa-IR" dirty="0" smtClean="0">
                <a:solidFill>
                  <a:schemeClr val="tx2">
                    <a:lumMod val="60000"/>
                    <a:lumOff val="40000"/>
                  </a:schemeClr>
                </a:solidFill>
              </a:rPr>
              <a:t>مثل تعداد دفعات بازید کاربر ار سایت ومشغول شدن با سایت است تا ثبت نام</a:t>
            </a:r>
            <a:r>
              <a:rPr lang="fa-IR" dirty="0" smtClean="0"/>
              <a:t>.</a:t>
            </a:r>
            <a:endParaRPr lang="en-US" dirty="0"/>
          </a:p>
        </p:txBody>
      </p:sp>
      <p:pic>
        <p:nvPicPr>
          <p:cNvPr id="9220" name="Picture 4" descr="C:\Users\fyaco\Desktop\Intellectual Property lightbulb head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7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7200" b="1" i="1" dirty="0" smtClean="0"/>
              <a:t>معیارهای عملکرد</a:t>
            </a:r>
            <a:endParaRPr lang="en-US" sz="7200" b="1" i="1" dirty="0"/>
          </a:p>
        </p:txBody>
      </p:sp>
      <p:sp>
        <p:nvSpPr>
          <p:cNvPr id="3" name="Content Placeholder 2"/>
          <p:cNvSpPr>
            <a:spLocks noGrp="1"/>
          </p:cNvSpPr>
          <p:nvPr>
            <p:ph sz="quarter" idx="13"/>
          </p:nvPr>
        </p:nvSpPr>
        <p:spPr/>
        <p:txBody>
          <a:bodyPr>
            <a:normAutofit/>
          </a:bodyPr>
          <a:lstStyle/>
          <a:p>
            <a:pPr algn="r"/>
            <a:r>
              <a:rPr lang="fa-IR" sz="2000" b="1" i="1" dirty="0" smtClean="0">
                <a:solidFill>
                  <a:schemeClr val="tx2">
                    <a:lumMod val="60000"/>
                    <a:lumOff val="40000"/>
                  </a:schemeClr>
                </a:solidFill>
              </a:rPr>
              <a:t>این معیار ها ما را قادر می سازد ببینیم تا چه حد کار را با کیفیت درست و در زمان مناسب ارائه می دهیم تا بتوانیم مزایا وعوایدی بدست آوریم که ما را به سوی اهداف ومقاصدمان راهنمایی کنند</a:t>
            </a:r>
          </a:p>
          <a:p>
            <a:pPr algn="r"/>
            <a:r>
              <a:rPr lang="fa-IR" sz="2000" b="1" i="1" dirty="0" smtClean="0">
                <a:solidFill>
                  <a:schemeClr val="tx2">
                    <a:lumMod val="60000"/>
                    <a:lumOff val="40000"/>
                  </a:schemeClr>
                </a:solidFill>
              </a:rPr>
              <a:t>این معیار به ما می گویید که ارزش وتلاشی که انجام میدهیم می ارزد یا خیر </a:t>
            </a:r>
          </a:p>
          <a:p>
            <a:pPr algn="r"/>
            <a:r>
              <a:rPr lang="fa-IR" sz="2000" b="1" i="1" dirty="0" smtClean="0">
                <a:solidFill>
                  <a:schemeClr val="tx2">
                    <a:lumMod val="60000"/>
                    <a:lumOff val="40000"/>
                  </a:schemeClr>
                </a:solidFill>
              </a:rPr>
              <a:t>باید میزان ارزش زایی ما آن مقداری باشد که برگشت سرمایه مثبت را داشته باشیم</a:t>
            </a:r>
          </a:p>
          <a:p>
            <a:pPr algn="r"/>
            <a:r>
              <a:rPr lang="fa-IR" sz="2000" b="1" i="1" dirty="0" smtClean="0">
                <a:solidFill>
                  <a:schemeClr val="tx2">
                    <a:lumMod val="60000"/>
                    <a:lumOff val="40000"/>
                  </a:schemeClr>
                </a:solidFill>
              </a:rPr>
              <a:t>در شناسایی فرصتهای بهبود فرآیندها وسیستم به ما کمک میکند تا بتوانیم موثر تر وکار آمدتر کار کنیم</a:t>
            </a:r>
          </a:p>
          <a:p>
            <a:pPr algn="r"/>
            <a:endParaRPr lang="en-US" sz="2000" b="1" i="1" dirty="0">
              <a:solidFill>
                <a:schemeClr val="tx2">
                  <a:lumMod val="60000"/>
                  <a:lumOff val="40000"/>
                </a:schemeClr>
              </a:solidFill>
            </a:endParaRPr>
          </a:p>
        </p:txBody>
      </p:sp>
      <p:pic>
        <p:nvPicPr>
          <p:cNvPr id="7170" name="Picture 2" descr="C:\Users\fyaco\Desktop\r_7_150727121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151929" cy="115919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fyaco\Desktop\2015-8-4-18-3-17-67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76" y="4077072"/>
            <a:ext cx="57150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8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7200" b="1" i="1" dirty="0" smtClean="0"/>
              <a:t>معیارهای حجمی</a:t>
            </a:r>
            <a:endParaRPr lang="en-US" sz="7200" b="1" i="1" dirty="0"/>
          </a:p>
        </p:txBody>
      </p:sp>
      <p:sp>
        <p:nvSpPr>
          <p:cNvPr id="3" name="Content Placeholder 2"/>
          <p:cNvSpPr>
            <a:spLocks noGrp="1"/>
          </p:cNvSpPr>
          <p:nvPr>
            <p:ph sz="quarter" idx="13"/>
          </p:nvPr>
        </p:nvSpPr>
        <p:spPr/>
        <p:txBody>
          <a:bodyPr/>
          <a:lstStyle/>
          <a:p>
            <a:pPr algn="r"/>
            <a:r>
              <a:rPr lang="fa-IR" sz="2000" b="1" i="1" dirty="0" smtClean="0"/>
              <a:t>-</a:t>
            </a:r>
            <a:r>
              <a:rPr lang="fa-IR" sz="2000" b="1" i="1" dirty="0" smtClean="0">
                <a:solidFill>
                  <a:schemeClr val="tx2">
                    <a:lumMod val="60000"/>
                    <a:lumOff val="40000"/>
                  </a:schemeClr>
                </a:solidFill>
              </a:rPr>
              <a:t>مقدار کار انجام شده وتکمیل شده است ومی توانیم آن را با آنچه پیش بینی اولیه امکان انجامش را نشان می داد مقایسه کنیم.</a:t>
            </a:r>
          </a:p>
          <a:p>
            <a:pPr algn="r"/>
            <a:r>
              <a:rPr lang="fa-IR" sz="2000" b="1" i="1" dirty="0" smtClean="0">
                <a:solidFill>
                  <a:schemeClr val="tx2">
                    <a:lumMod val="60000"/>
                    <a:lumOff val="40000"/>
                  </a:schemeClr>
                </a:solidFill>
              </a:rPr>
              <a:t>-میتوانیم با استفاده از این معیار حجم کار خود را زمان بندی کنیم بدون آن که بخواهیم از سرو ته کار بزنیم</a:t>
            </a:r>
          </a:p>
          <a:p>
            <a:pPr algn="r"/>
            <a:r>
              <a:rPr lang="fa-IR" sz="2000" b="1" i="1" dirty="0" smtClean="0">
                <a:solidFill>
                  <a:schemeClr val="tx2">
                    <a:lumMod val="60000"/>
                    <a:lumOff val="40000"/>
                  </a:schemeClr>
                </a:solidFill>
              </a:rPr>
              <a:t>-میتوانیم در هر بازده زمانی به سرعت حرکتمان رابه سوی هدف اندازه گیری کنیم.با ثبت نتایج واقعی در کنار فعالیت ها میتوانبم در پایان میتوانیم حجم کار اننجام شده را محاسبه کنیم ودر برآورده های بعدیمان آن را اصلاح کنیم.</a:t>
            </a:r>
            <a:r>
              <a:rPr lang="fa-IR" dirty="0" smtClean="0"/>
              <a:t> </a:t>
            </a:r>
            <a:endParaRPr lang="en-US" dirty="0"/>
          </a:p>
        </p:txBody>
      </p:sp>
      <p:pic>
        <p:nvPicPr>
          <p:cNvPr id="8195" name="Picture 3" descr="C:\Users\fyaco\Desktop\what-03-800x50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40" y="4221088"/>
            <a:ext cx="4968552" cy="17205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yaco\Desktop\r_7_150727121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57"/>
            <a:ext cx="896614" cy="9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3273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733</TotalTime>
  <Words>1263</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PowerPoint Presentation</vt:lpstr>
      <vt:lpstr>معیارها</vt:lpstr>
      <vt:lpstr>2-آیا کاررغا درست انجام میدهیم؟ معیارهای عملکردبهما نشان میدهندکه آیارویکرداتخاذشده رویکردی کاراوموئراست؟همچنین مشخص میکنند کهآیاعملکردما منجربه بازگشت سرمایه میشودیعنی بیشترازهزینه ای که کردیم به دست می آروریم.معیارها به ما درتوجیه این موضوع کمک میکند که نتایج به دست آمده،ارزش کار وتلاش انجام شده برای رسیدن به آنها را داشته است. </vt:lpstr>
      <vt:lpstr>معیار های خود بینانه</vt:lpstr>
      <vt:lpstr>اگر می توانستیم همه دادهای مورد نیاز جامعه شناسان را برشماریم؛خیلی خوب بود-چراکه پس ارآن می توانستیم با استفاده از ماشینهای (شرکت ماشین آلات بین الملی کسب وکار)(آی بی ام) راه اندازی نماییم.همه ی آن چیزایی که می توان محاسبه کرد لزوما برشمرده نمی شوند وهمه آنچه         برشمرده می شوند،لزوما قابل محاسبه نیستند (کامرون 1963)</vt:lpstr>
      <vt:lpstr>معیار های فروش خود بینانه -نمونه ای از آنها را میبینید؛گزارش می دهند که حجم بالایی از مشتریان راغب وجود دارد ودرصد تبدیل آنها به مشتریان بالقوه نیز بالاست؛مشتریان بالقوه وتایید شده،چشم انداز خوبی داریم ولی داستان کامل نیست</vt:lpstr>
      <vt:lpstr>معیارهای عقلانی</vt:lpstr>
      <vt:lpstr>معیارهای عملکرد</vt:lpstr>
      <vt:lpstr>معیارهای حجمی</vt:lpstr>
      <vt:lpstr>سنجش تغییر</vt:lpstr>
      <vt:lpstr>تامل چابک روش هایی ساده برای گنجاندن تامل ویادگیری در شیوه های کاری روزانه خود</vt:lpstr>
      <vt:lpstr>باز اندیشی</vt:lpstr>
      <vt:lpstr>چه کارهایی خوب پیش می رود؟</vt:lpstr>
      <vt:lpstr>چه کارهایی را می توانیم بهتر انجام دهیم؟</vt:lpstr>
      <vt:lpstr>چه چیزهایی تغییر کرده است؟ آگاهی از اینکه چه چیزهایی تغییر کرده و چه مسائلی ممکن است بر روند پیشرفت شما تاثیر گذاری بر محیط بیرونی شما وجود دارد که باید به آنها رسیدگی شود؟چطوذ باید خود را با این تغییرات منظبق کنید وآیا فرصتهایی وجود دارد که بتوانید از آنها بهره مند شوید؟</vt:lpstr>
      <vt:lpstr>کار بعدی چیست؟</vt:lpstr>
      <vt:lpstr>با تشکر فراوان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fyaco</dc:creator>
  <cp:lastModifiedBy>fyaco</cp:lastModifiedBy>
  <cp:revision>35</cp:revision>
  <cp:lastPrinted>2017-05-10T09:01:29Z</cp:lastPrinted>
  <dcterms:created xsi:type="dcterms:W3CDTF">2017-05-07T06:37:50Z</dcterms:created>
  <dcterms:modified xsi:type="dcterms:W3CDTF">2017-05-14T05:36:03Z</dcterms:modified>
</cp:coreProperties>
</file>